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5"/>
    <p:sldMasterId id="2147483803" r:id="rId6"/>
    <p:sldMasterId id="2147483798" r:id="rId7"/>
    <p:sldMasterId id="2147483852" r:id="rId8"/>
  </p:sldMasterIdLst>
  <p:notesMasterIdLst>
    <p:notesMasterId r:id="rId65"/>
  </p:notesMasterIdLst>
  <p:handoutMasterIdLst>
    <p:handoutMasterId r:id="rId66"/>
  </p:handoutMasterIdLst>
  <p:sldIdLst>
    <p:sldId id="1651" r:id="rId9"/>
    <p:sldId id="1515" r:id="rId10"/>
    <p:sldId id="1639" r:id="rId11"/>
    <p:sldId id="1652" r:id="rId12"/>
    <p:sldId id="1653" r:id="rId13"/>
    <p:sldId id="1655" r:id="rId14"/>
    <p:sldId id="1656" r:id="rId15"/>
    <p:sldId id="1661" r:id="rId16"/>
    <p:sldId id="1657" r:id="rId17"/>
    <p:sldId id="1659" r:id="rId18"/>
    <p:sldId id="1660" r:id="rId19"/>
    <p:sldId id="1658" r:id="rId20"/>
    <p:sldId id="1662" r:id="rId21"/>
    <p:sldId id="1663" r:id="rId22"/>
    <p:sldId id="1666" r:id="rId23"/>
    <p:sldId id="1664" r:id="rId24"/>
    <p:sldId id="1665" r:id="rId25"/>
    <p:sldId id="1667" r:id="rId26"/>
    <p:sldId id="1624" r:id="rId27"/>
    <p:sldId id="1640" r:id="rId28"/>
    <p:sldId id="1668" r:id="rId29"/>
    <p:sldId id="1669" r:id="rId30"/>
    <p:sldId id="1641" r:id="rId31"/>
    <p:sldId id="1670" r:id="rId32"/>
    <p:sldId id="1671" r:id="rId33"/>
    <p:sldId id="1672" r:id="rId34"/>
    <p:sldId id="1645" r:id="rId35"/>
    <p:sldId id="1646" r:id="rId36"/>
    <p:sldId id="1647" r:id="rId37"/>
    <p:sldId id="1673" r:id="rId38"/>
    <p:sldId id="1674" r:id="rId39"/>
    <p:sldId id="1675" r:id="rId40"/>
    <p:sldId id="1676" r:id="rId41"/>
    <p:sldId id="1677" r:id="rId42"/>
    <p:sldId id="1678" r:id="rId43"/>
    <p:sldId id="1679" r:id="rId44"/>
    <p:sldId id="1680" r:id="rId45"/>
    <p:sldId id="1681" r:id="rId46"/>
    <p:sldId id="1682" r:id="rId47"/>
    <p:sldId id="1683" r:id="rId48"/>
    <p:sldId id="1684" r:id="rId49"/>
    <p:sldId id="1685" r:id="rId50"/>
    <p:sldId id="1619" r:id="rId51"/>
    <p:sldId id="1643" r:id="rId52"/>
    <p:sldId id="1686" r:id="rId53"/>
    <p:sldId id="1644" r:id="rId54"/>
    <p:sldId id="1648" r:id="rId55"/>
    <p:sldId id="1649" r:id="rId56"/>
    <p:sldId id="1650" r:id="rId57"/>
    <p:sldId id="1523" r:id="rId58"/>
    <p:sldId id="1524" r:id="rId59"/>
    <p:sldId id="1521" r:id="rId60"/>
    <p:sldId id="1522" r:id="rId61"/>
    <p:sldId id="1654" r:id="rId62"/>
    <p:sldId id="1518" r:id="rId63"/>
    <p:sldId id="1517" r:id="rId6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C22EA-46B6-4773-90F2-DC90E9664D80}">
          <p14:sldIdLst>
            <p14:sldId id="1651"/>
          </p14:sldIdLst>
        </p14:section>
        <p14:section name="İçindekiler-Ana Başlıklar" id="{1CF6911B-B1E6-4FCD-B815-360361B05C64}">
          <p14:sldIdLst>
            <p14:sldId id="1515"/>
            <p14:sldId id="1639"/>
          </p14:sldIdLst>
        </p14:section>
        <p14:section name="Section 1" id="{EBD99DA2-CDCA-4D89-AC10-BE3A106EB135}">
          <p14:sldIdLst>
            <p14:sldId id="1652"/>
            <p14:sldId id="1653"/>
            <p14:sldId id="1655"/>
            <p14:sldId id="1656"/>
          </p14:sldIdLst>
        </p14:section>
        <p14:section name="Section 2" id="{088BD2EC-5AD1-4A6A-B54A-1E84ACC4290B}">
          <p14:sldIdLst>
            <p14:sldId id="1661"/>
            <p14:sldId id="1657"/>
            <p14:sldId id="1659"/>
            <p14:sldId id="1660"/>
            <p14:sldId id="1658"/>
          </p14:sldIdLst>
        </p14:section>
        <p14:section name="Section 3" id="{22C75ED9-2236-429C-9DC4-F8B7AAE15FF8}">
          <p14:sldIdLst>
            <p14:sldId id="1662"/>
            <p14:sldId id="1663"/>
            <p14:sldId id="1666"/>
            <p14:sldId id="1664"/>
            <p14:sldId id="1665"/>
            <p14:sldId id="1667"/>
          </p14:sldIdLst>
        </p14:section>
        <p14:section name="3. Konu" id="{E3971666-4C17-4786-A0E6-41D245F39E7D}">
          <p14:sldIdLst>
            <p14:sldId id="1624"/>
            <p14:sldId id="1640"/>
            <p14:sldId id="1668"/>
            <p14:sldId id="1669"/>
            <p14:sldId id="1641"/>
            <p14:sldId id="1670"/>
            <p14:sldId id="1671"/>
            <p14:sldId id="1672"/>
          </p14:sldIdLst>
        </p14:section>
        <p14:section name="4. Konu" id="{F8D941B2-B8EE-40C8-B03E-255EB79B4ABC}">
          <p14:sldIdLst>
            <p14:sldId id="1645"/>
            <p14:sldId id="1646"/>
            <p14:sldId id="1647"/>
            <p14:sldId id="1673"/>
            <p14:sldId id="1674"/>
            <p14:sldId id="1675"/>
            <p14:sldId id="1676"/>
            <p14:sldId id="1677"/>
            <p14:sldId id="1678"/>
            <p14:sldId id="1679"/>
            <p14:sldId id="1680"/>
            <p14:sldId id="1681"/>
            <p14:sldId id="1682"/>
            <p14:sldId id="1683"/>
            <p14:sldId id="1684"/>
            <p14:sldId id="1685"/>
          </p14:sldIdLst>
        </p14:section>
        <p14:section name="5. Konu" id="{4E2BDA65-9452-4C29-9889-34238E27F374}">
          <p14:sldIdLst>
            <p14:sldId id="1619"/>
            <p14:sldId id="1643"/>
            <p14:sldId id="1686"/>
            <p14:sldId id="1644"/>
          </p14:sldIdLst>
        </p14:section>
        <p14:section name="6. Konu" id="{665F9F75-F58F-48A0-A1D2-E77C8CAAD4D2}">
          <p14:sldIdLst>
            <p14:sldId id="1648"/>
            <p14:sldId id="1649"/>
            <p14:sldId id="1650"/>
          </p14:sldIdLst>
        </p14:section>
        <p14:section name="Bitiş" id="{3025AE70-4768-4056-91B3-DD64960B5BF7}">
          <p14:sldIdLst>
            <p14:sldId id="1523"/>
            <p14:sldId id="1524"/>
            <p14:sldId id="1521"/>
            <p14:sldId id="1522"/>
            <p14:sldId id="1654"/>
            <p14:sldId id="1518"/>
            <p14:sldId id="15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ri Kanberoğlu" initials="SK" lastIdx="1" clrIdx="0">
    <p:extLst>
      <p:ext uri="{19B8F6BF-5375-455C-9EA6-DF929625EA0E}">
        <p15:presenceInfo xmlns:p15="http://schemas.microsoft.com/office/powerpoint/2012/main" userId="S-1-5-21-1250279276-2658406184-1642798496-4983" providerId="AD"/>
      </p:ext>
    </p:extLst>
  </p:cmAuthor>
  <p:cmAuthor id="2" name="Ceren Kara" initials="CK" lastIdx="1" clrIdx="1">
    <p:extLst>
      <p:ext uri="{19B8F6BF-5375-455C-9EA6-DF929625EA0E}">
        <p15:presenceInfo xmlns:p15="http://schemas.microsoft.com/office/powerpoint/2012/main" userId="S-1-5-21-1250279276-2658406184-1642798496-56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7"/>
    <a:srgbClr val="D8EF34"/>
    <a:srgbClr val="81E0DE"/>
    <a:srgbClr val="84DFDE"/>
    <a:srgbClr val="F0F1DD"/>
    <a:srgbClr val="B04A00"/>
    <a:srgbClr val="AD6300"/>
    <a:srgbClr val="AD8330"/>
    <a:srgbClr val="A5A5A5"/>
    <a:srgbClr val="1F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6" autoAdjust="0"/>
    <p:restoredTop sz="94310" autoAdjust="0"/>
  </p:normalViewPr>
  <p:slideViewPr>
    <p:cSldViewPr snapToGrid="0">
      <p:cViewPr varScale="1">
        <p:scale>
          <a:sx n="103" d="100"/>
          <a:sy n="103" d="100"/>
        </p:scale>
        <p:origin x="510" y="156"/>
      </p:cViewPr>
      <p:guideLst>
        <p:guide orient="horz" pos="2160"/>
        <p:guide pos="3840"/>
      </p:guideLst>
    </p:cSldViewPr>
  </p:slideViewPr>
  <p:notesTextViewPr>
    <p:cViewPr>
      <p:scale>
        <a:sx n="66" d="100"/>
        <a:sy n="66" d="100"/>
      </p:scale>
      <p:origin x="0" y="0"/>
    </p:cViewPr>
  </p:notesTextViewPr>
  <p:sorterViewPr>
    <p:cViewPr>
      <p:scale>
        <a:sx n="20" d="100"/>
        <a:sy n="20" d="100"/>
      </p:scale>
      <p:origin x="0" y="0"/>
    </p:cViewPr>
  </p:sorter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58564-9F47-4529-BBC6-59C78E8CF619}" type="datetimeFigureOut">
              <a:rPr lang="tr-TR" smtClean="0"/>
              <a:t>1.02.2026</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C30338-3AE5-4BCA-BEC5-873382253472}" type="slidenum">
              <a:rPr lang="tr-TR" smtClean="0"/>
              <a:t>‹#›</a:t>
            </a:fld>
            <a:endParaRPr lang="tr-TR"/>
          </a:p>
        </p:txBody>
      </p:sp>
    </p:spTree>
    <p:extLst>
      <p:ext uri="{BB962C8B-B14F-4D97-AF65-F5344CB8AC3E}">
        <p14:creationId xmlns:p14="http://schemas.microsoft.com/office/powerpoint/2010/main" val="270661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2D8A-4ECC-462C-94B4-201ADAC440AD}" type="datetimeFigureOut">
              <a:rPr lang="tr-TR" smtClean="0"/>
              <a:t>1.02.2026</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56DA9-6FC4-4EC9-ABCD-28891916ED31}" type="slidenum">
              <a:rPr lang="tr-TR" smtClean="0"/>
              <a:t>‹#›</a:t>
            </a:fld>
            <a:endParaRPr lang="tr-TR"/>
          </a:p>
        </p:txBody>
      </p:sp>
    </p:spTree>
    <p:extLst>
      <p:ext uri="{BB962C8B-B14F-4D97-AF65-F5344CB8AC3E}">
        <p14:creationId xmlns:p14="http://schemas.microsoft.com/office/powerpoint/2010/main" val="163651468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a:t>
            </a:fld>
            <a:endParaRPr lang="tr-TR" dirty="0"/>
          </a:p>
        </p:txBody>
      </p:sp>
    </p:spTree>
    <p:extLst>
      <p:ext uri="{BB962C8B-B14F-4D97-AF65-F5344CB8AC3E}">
        <p14:creationId xmlns:p14="http://schemas.microsoft.com/office/powerpoint/2010/main" val="16806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11</a:t>
            </a:fld>
            <a:endParaRPr lang="tr-TR" dirty="0"/>
          </a:p>
        </p:txBody>
      </p:sp>
    </p:spTree>
    <p:extLst>
      <p:ext uri="{BB962C8B-B14F-4D97-AF65-F5344CB8AC3E}">
        <p14:creationId xmlns:p14="http://schemas.microsoft.com/office/powerpoint/2010/main" val="140920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EC70-1292-77FE-36CC-36CBC920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CF156-4C98-D8B7-D6F8-DC1DBDB1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F3F08-2BC6-4418-E93C-EEAB33939768}"/>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CE59D8A7-BEE0-45B6-A972-E90A67B6D1CB}"/>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5C67A749-7289-DF6E-A85B-9637FF1EA763}"/>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6BFE0A04-32DE-7124-74DD-FFDDBB0B3952}"/>
              </a:ext>
            </a:extLst>
          </p:cNvPr>
          <p:cNvSpPr>
            <a:spLocks noGrp="1"/>
          </p:cNvSpPr>
          <p:nvPr>
            <p:ph type="sldNum" sz="quarter" idx="5"/>
          </p:nvPr>
        </p:nvSpPr>
        <p:spPr/>
        <p:txBody>
          <a:bodyPr/>
          <a:lstStyle/>
          <a:p>
            <a:fld id="{B6B885E0-CD04-4BD4-AD69-FF0CE2338BA8}" type="slidenum">
              <a:rPr lang="en-GB" smtClean="0"/>
              <a:t>13</a:t>
            </a:fld>
            <a:endParaRPr lang="en-GB" dirty="0"/>
          </a:p>
        </p:txBody>
      </p:sp>
    </p:spTree>
    <p:extLst>
      <p:ext uri="{BB962C8B-B14F-4D97-AF65-F5344CB8AC3E}">
        <p14:creationId xmlns:p14="http://schemas.microsoft.com/office/powerpoint/2010/main" val="355190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19</a:t>
            </a:fld>
            <a:endParaRPr lang="en-GB"/>
          </a:p>
        </p:txBody>
      </p:sp>
    </p:spTree>
    <p:extLst>
      <p:ext uri="{BB962C8B-B14F-4D97-AF65-F5344CB8AC3E}">
        <p14:creationId xmlns:p14="http://schemas.microsoft.com/office/powerpoint/2010/main" val="278870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20</a:t>
            </a:fld>
            <a:endParaRPr lang="tr-TR"/>
          </a:p>
        </p:txBody>
      </p:sp>
    </p:spTree>
    <p:extLst>
      <p:ext uri="{BB962C8B-B14F-4D97-AF65-F5344CB8AC3E}">
        <p14:creationId xmlns:p14="http://schemas.microsoft.com/office/powerpoint/2010/main" val="187029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23</a:t>
            </a:fld>
            <a:endParaRPr lang="tr-TR"/>
          </a:p>
        </p:txBody>
      </p:sp>
    </p:spTree>
    <p:extLst>
      <p:ext uri="{BB962C8B-B14F-4D97-AF65-F5344CB8AC3E}">
        <p14:creationId xmlns:p14="http://schemas.microsoft.com/office/powerpoint/2010/main" val="3358068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24</a:t>
            </a:fld>
            <a:endParaRPr lang="tr-TR"/>
          </a:p>
        </p:txBody>
      </p:sp>
    </p:spTree>
    <p:extLst>
      <p:ext uri="{BB962C8B-B14F-4D97-AF65-F5344CB8AC3E}">
        <p14:creationId xmlns:p14="http://schemas.microsoft.com/office/powerpoint/2010/main" val="201177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27</a:t>
            </a:fld>
            <a:endParaRPr lang="en-GB"/>
          </a:p>
        </p:txBody>
      </p:sp>
    </p:spTree>
    <p:extLst>
      <p:ext uri="{BB962C8B-B14F-4D97-AF65-F5344CB8AC3E}">
        <p14:creationId xmlns:p14="http://schemas.microsoft.com/office/powerpoint/2010/main" val="226972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28</a:t>
            </a:fld>
            <a:endParaRPr lang="tr-TR"/>
          </a:p>
        </p:txBody>
      </p:sp>
    </p:spTree>
    <p:extLst>
      <p:ext uri="{BB962C8B-B14F-4D97-AF65-F5344CB8AC3E}">
        <p14:creationId xmlns:p14="http://schemas.microsoft.com/office/powerpoint/2010/main" val="197280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29</a:t>
            </a:fld>
            <a:endParaRPr lang="tr-TR"/>
          </a:p>
        </p:txBody>
      </p:sp>
    </p:spTree>
    <p:extLst>
      <p:ext uri="{BB962C8B-B14F-4D97-AF65-F5344CB8AC3E}">
        <p14:creationId xmlns:p14="http://schemas.microsoft.com/office/powerpoint/2010/main" val="359475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43</a:t>
            </a:fld>
            <a:endParaRPr lang="en-GB"/>
          </a:p>
        </p:txBody>
      </p:sp>
    </p:spTree>
    <p:extLst>
      <p:ext uri="{BB962C8B-B14F-4D97-AF65-F5344CB8AC3E}">
        <p14:creationId xmlns:p14="http://schemas.microsoft.com/office/powerpoint/2010/main" val="346970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2</a:t>
            </a:fld>
            <a:endParaRPr lang="tr-TR" dirty="0"/>
          </a:p>
        </p:txBody>
      </p:sp>
    </p:spTree>
    <p:extLst>
      <p:ext uri="{BB962C8B-B14F-4D97-AF65-F5344CB8AC3E}">
        <p14:creationId xmlns:p14="http://schemas.microsoft.com/office/powerpoint/2010/main" val="355415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44</a:t>
            </a:fld>
            <a:endParaRPr lang="tr-TR"/>
          </a:p>
        </p:txBody>
      </p:sp>
    </p:spTree>
    <p:extLst>
      <p:ext uri="{BB962C8B-B14F-4D97-AF65-F5344CB8AC3E}">
        <p14:creationId xmlns:p14="http://schemas.microsoft.com/office/powerpoint/2010/main" val="366694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46</a:t>
            </a:fld>
            <a:endParaRPr lang="tr-TR"/>
          </a:p>
        </p:txBody>
      </p:sp>
    </p:spTree>
    <p:extLst>
      <p:ext uri="{BB962C8B-B14F-4D97-AF65-F5344CB8AC3E}">
        <p14:creationId xmlns:p14="http://schemas.microsoft.com/office/powerpoint/2010/main" val="139732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hidden="1"/>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en-GB"/>
          </a:p>
        </p:txBody>
      </p:sp>
      <p:sp>
        <p:nvSpPr>
          <p:cNvPr id="6" name="Slide Number Placeholder 5"/>
          <p:cNvSpPr>
            <a:spLocks noGrp="1"/>
          </p:cNvSpPr>
          <p:nvPr>
            <p:ph type="sldNum" sz="quarter" idx="5"/>
          </p:nvPr>
        </p:nvSpPr>
        <p:spPr/>
        <p:txBody>
          <a:bodyPr/>
          <a:lstStyle/>
          <a:p>
            <a:fld id="{B6B885E0-CD04-4BD4-AD69-FF0CE2338BA8}" type="slidenum">
              <a:rPr lang="en-GB" smtClean="0"/>
              <a:t>47</a:t>
            </a:fld>
            <a:endParaRPr lang="en-GB"/>
          </a:p>
        </p:txBody>
      </p:sp>
    </p:spTree>
    <p:extLst>
      <p:ext uri="{BB962C8B-B14F-4D97-AF65-F5344CB8AC3E}">
        <p14:creationId xmlns:p14="http://schemas.microsoft.com/office/powerpoint/2010/main" val="2301603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48</a:t>
            </a:fld>
            <a:endParaRPr lang="tr-TR"/>
          </a:p>
        </p:txBody>
      </p:sp>
    </p:spTree>
    <p:extLst>
      <p:ext uri="{BB962C8B-B14F-4D97-AF65-F5344CB8AC3E}">
        <p14:creationId xmlns:p14="http://schemas.microsoft.com/office/powerpoint/2010/main" val="1251593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49</a:t>
            </a:fld>
            <a:endParaRPr lang="tr-TR"/>
          </a:p>
        </p:txBody>
      </p:sp>
    </p:spTree>
    <p:extLst>
      <p:ext uri="{BB962C8B-B14F-4D97-AF65-F5344CB8AC3E}">
        <p14:creationId xmlns:p14="http://schemas.microsoft.com/office/powerpoint/2010/main" val="1480934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50</a:t>
            </a:fld>
            <a:endParaRPr lang="tr-TR"/>
          </a:p>
        </p:txBody>
      </p:sp>
    </p:spTree>
    <p:extLst>
      <p:ext uri="{BB962C8B-B14F-4D97-AF65-F5344CB8AC3E}">
        <p14:creationId xmlns:p14="http://schemas.microsoft.com/office/powerpoint/2010/main" val="2622926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51</a:t>
            </a:fld>
            <a:endParaRPr lang="tr-TR"/>
          </a:p>
        </p:txBody>
      </p:sp>
    </p:spTree>
    <p:extLst>
      <p:ext uri="{BB962C8B-B14F-4D97-AF65-F5344CB8AC3E}">
        <p14:creationId xmlns:p14="http://schemas.microsoft.com/office/powerpoint/2010/main" val="4152868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52</a:t>
            </a:fld>
            <a:endParaRPr lang="tr-TR"/>
          </a:p>
        </p:txBody>
      </p:sp>
    </p:spTree>
    <p:extLst>
      <p:ext uri="{BB962C8B-B14F-4D97-AF65-F5344CB8AC3E}">
        <p14:creationId xmlns:p14="http://schemas.microsoft.com/office/powerpoint/2010/main" val="985987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53</a:t>
            </a:fld>
            <a:endParaRPr lang="tr-TR"/>
          </a:p>
        </p:txBody>
      </p:sp>
    </p:spTree>
    <p:extLst>
      <p:ext uri="{BB962C8B-B14F-4D97-AF65-F5344CB8AC3E}">
        <p14:creationId xmlns:p14="http://schemas.microsoft.com/office/powerpoint/2010/main" val="2185571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54</a:t>
            </a:fld>
            <a:endParaRPr lang="tr-TR"/>
          </a:p>
        </p:txBody>
      </p:sp>
    </p:spTree>
    <p:extLst>
      <p:ext uri="{BB962C8B-B14F-4D97-AF65-F5344CB8AC3E}">
        <p14:creationId xmlns:p14="http://schemas.microsoft.com/office/powerpoint/2010/main" val="115317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hidden="1"/>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en-GB" dirty="0"/>
          </a:p>
        </p:txBody>
      </p:sp>
      <p:sp>
        <p:nvSpPr>
          <p:cNvPr id="6" name="Slide Number Placeholder 5"/>
          <p:cNvSpPr>
            <a:spLocks noGrp="1"/>
          </p:cNvSpPr>
          <p:nvPr>
            <p:ph type="sldNum" sz="quarter" idx="5"/>
          </p:nvPr>
        </p:nvSpPr>
        <p:spPr/>
        <p:txBody>
          <a:bodyPr/>
          <a:lstStyle/>
          <a:p>
            <a:fld id="{B6B885E0-CD04-4BD4-AD69-FF0CE2338BA8}" type="slidenum">
              <a:rPr lang="en-GB" smtClean="0"/>
              <a:t>3</a:t>
            </a:fld>
            <a:endParaRPr lang="en-GB" dirty="0"/>
          </a:p>
        </p:txBody>
      </p:sp>
    </p:spTree>
    <p:extLst>
      <p:ext uri="{BB962C8B-B14F-4D97-AF65-F5344CB8AC3E}">
        <p14:creationId xmlns:p14="http://schemas.microsoft.com/office/powerpoint/2010/main" val="163030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55</a:t>
            </a:fld>
            <a:endParaRPr lang="tr-TR"/>
          </a:p>
        </p:txBody>
      </p:sp>
    </p:spTree>
    <p:extLst>
      <p:ext uri="{BB962C8B-B14F-4D97-AF65-F5344CB8AC3E}">
        <p14:creationId xmlns:p14="http://schemas.microsoft.com/office/powerpoint/2010/main" val="119830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nvPr>
        </p:nvSpPr>
        <p:spPr/>
        <p:txBody>
          <a:bodyPr/>
          <a:lstStyle/>
          <a:p>
            <a:endParaRPr lang="tr-TR"/>
          </a:p>
        </p:txBody>
      </p:sp>
      <p:sp>
        <p:nvSpPr>
          <p:cNvPr id="5" name="Footer Placeholder 4"/>
          <p:cNvSpPr>
            <a:spLocks noGrp="1"/>
          </p:cNvSpPr>
          <p:nvPr>
            <p:ph type="ftr" sz="quarter" idx="4"/>
          </p:nvPr>
        </p:nvSpPr>
        <p:spPr/>
        <p:txBody>
          <a:bodyPr/>
          <a:lstStyle/>
          <a:p>
            <a:endParaRPr lang="tr-TR"/>
          </a:p>
        </p:txBody>
      </p:sp>
      <p:sp>
        <p:nvSpPr>
          <p:cNvPr id="6" name="Slide Number Placeholder 5"/>
          <p:cNvSpPr>
            <a:spLocks noGrp="1"/>
          </p:cNvSpPr>
          <p:nvPr>
            <p:ph type="sldNum" sz="quarter" idx="5"/>
          </p:nvPr>
        </p:nvSpPr>
        <p:spPr/>
        <p:txBody>
          <a:bodyPr/>
          <a:lstStyle/>
          <a:p>
            <a:fld id="{36356DA9-6FC4-4EC9-ABCD-28891916ED31}" type="slidenum">
              <a:rPr lang="tr-TR" smtClean="0"/>
              <a:t>56</a:t>
            </a:fld>
            <a:endParaRPr lang="tr-TR"/>
          </a:p>
        </p:txBody>
      </p:sp>
    </p:spTree>
    <p:extLst>
      <p:ext uri="{BB962C8B-B14F-4D97-AF65-F5344CB8AC3E}">
        <p14:creationId xmlns:p14="http://schemas.microsoft.com/office/powerpoint/2010/main" val="42831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4</a:t>
            </a:fld>
            <a:endParaRPr lang="tr-TR" dirty="0"/>
          </a:p>
        </p:txBody>
      </p:sp>
    </p:spTree>
    <p:extLst>
      <p:ext uri="{BB962C8B-B14F-4D97-AF65-F5344CB8AC3E}">
        <p14:creationId xmlns:p14="http://schemas.microsoft.com/office/powerpoint/2010/main" val="327301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5</a:t>
            </a:fld>
            <a:endParaRPr lang="tr-TR" dirty="0"/>
          </a:p>
        </p:txBody>
      </p:sp>
    </p:spTree>
    <p:extLst>
      <p:ext uri="{BB962C8B-B14F-4D97-AF65-F5344CB8AC3E}">
        <p14:creationId xmlns:p14="http://schemas.microsoft.com/office/powerpoint/2010/main" val="79060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6</a:t>
            </a:fld>
            <a:endParaRPr lang="tr-TR" dirty="0"/>
          </a:p>
        </p:txBody>
      </p:sp>
    </p:spTree>
    <p:extLst>
      <p:ext uri="{BB962C8B-B14F-4D97-AF65-F5344CB8AC3E}">
        <p14:creationId xmlns:p14="http://schemas.microsoft.com/office/powerpoint/2010/main" val="133816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7</a:t>
            </a:fld>
            <a:endParaRPr lang="tr-TR" dirty="0"/>
          </a:p>
        </p:txBody>
      </p:sp>
    </p:spTree>
    <p:extLst>
      <p:ext uri="{BB962C8B-B14F-4D97-AF65-F5344CB8AC3E}">
        <p14:creationId xmlns:p14="http://schemas.microsoft.com/office/powerpoint/2010/main" val="117599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4BF4-E297-BA8D-04A0-9345C0B3E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DDDD-ED31-CA87-8F14-B250EA3A6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2A050-EF73-0CF6-C766-4BD7D4CBD05A}"/>
              </a:ext>
            </a:extLst>
          </p:cNvPr>
          <p:cNvSpPr>
            <a:spLocks noGrp="1"/>
          </p:cNvSpPr>
          <p:nvPr>
            <p:ph type="body" idx="1"/>
          </p:nvPr>
        </p:nvSpPr>
        <p:spPr/>
        <p:txBody>
          <a:bodyPr/>
          <a:lstStyle/>
          <a:p>
            <a:endParaRPr lang="tr-TR" dirty="0"/>
          </a:p>
        </p:txBody>
      </p:sp>
      <p:sp>
        <p:nvSpPr>
          <p:cNvPr id="4" name="Header Placeholder 3" hidden="1">
            <a:extLst>
              <a:ext uri="{FF2B5EF4-FFF2-40B4-BE49-F238E27FC236}">
                <a16:creationId xmlns:a16="http://schemas.microsoft.com/office/drawing/2014/main" id="{487216CF-9082-91F2-DB50-45187CF2638E}"/>
              </a:ext>
            </a:extLst>
          </p:cNvPr>
          <p:cNvSpPr>
            <a:spLocks noGrp="1"/>
          </p:cNvSpPr>
          <p:nvPr>
            <p:ph type="hdr" sz="quarter"/>
          </p:nvPr>
        </p:nvSpPr>
        <p:spPr/>
        <p:txBody>
          <a:bodyPr/>
          <a:lstStyle/>
          <a:p>
            <a:endParaRPr lang="tr-TR" dirty="0"/>
          </a:p>
        </p:txBody>
      </p:sp>
      <p:sp>
        <p:nvSpPr>
          <p:cNvPr id="5" name="Footer Placeholder 4">
            <a:extLst>
              <a:ext uri="{FF2B5EF4-FFF2-40B4-BE49-F238E27FC236}">
                <a16:creationId xmlns:a16="http://schemas.microsoft.com/office/drawing/2014/main" id="{48E3E323-7D35-AF9F-A587-79F31B95B9BB}"/>
              </a:ext>
            </a:extLst>
          </p:cNvPr>
          <p:cNvSpPr>
            <a:spLocks noGrp="1"/>
          </p:cNvSpPr>
          <p:nvPr>
            <p:ph type="ftr" sz="quarter" idx="4"/>
          </p:nvPr>
        </p:nvSpPr>
        <p:spPr/>
        <p:txBody>
          <a:bodyPr/>
          <a:lstStyle/>
          <a:p>
            <a:endParaRPr lang="en-GB" dirty="0"/>
          </a:p>
        </p:txBody>
      </p:sp>
      <p:sp>
        <p:nvSpPr>
          <p:cNvPr id="6" name="Slide Number Placeholder 5">
            <a:extLst>
              <a:ext uri="{FF2B5EF4-FFF2-40B4-BE49-F238E27FC236}">
                <a16:creationId xmlns:a16="http://schemas.microsoft.com/office/drawing/2014/main" id="{AAC723AD-4DC8-0995-6BD9-78CC93B865C4}"/>
              </a:ext>
            </a:extLst>
          </p:cNvPr>
          <p:cNvSpPr>
            <a:spLocks noGrp="1"/>
          </p:cNvSpPr>
          <p:nvPr>
            <p:ph type="sldNum" sz="quarter" idx="5"/>
          </p:nvPr>
        </p:nvSpPr>
        <p:spPr/>
        <p:txBody>
          <a:bodyPr/>
          <a:lstStyle/>
          <a:p>
            <a:fld id="{B6B885E0-CD04-4BD4-AD69-FF0CE2338BA8}" type="slidenum">
              <a:rPr lang="en-GB" smtClean="0"/>
              <a:t>8</a:t>
            </a:fld>
            <a:endParaRPr lang="en-GB" dirty="0"/>
          </a:p>
        </p:txBody>
      </p:sp>
    </p:spTree>
    <p:extLst>
      <p:ext uri="{BB962C8B-B14F-4D97-AF65-F5344CB8AC3E}">
        <p14:creationId xmlns:p14="http://schemas.microsoft.com/office/powerpoint/2010/main" val="191668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tr-TR" dirty="0"/>
          </a:p>
        </p:txBody>
      </p:sp>
      <p:sp>
        <p:nvSpPr>
          <p:cNvPr id="5" name="Footer Placeholder 4"/>
          <p:cNvSpPr>
            <a:spLocks noGrp="1"/>
          </p:cNvSpPr>
          <p:nvPr>
            <p:ph type="ftr" sz="quarter" idx="4"/>
          </p:nvPr>
        </p:nvSpPr>
        <p:spPr/>
        <p:txBody>
          <a:bodyPr/>
          <a:lstStyle/>
          <a:p>
            <a:endParaRPr lang="tr-TR" dirty="0"/>
          </a:p>
        </p:txBody>
      </p:sp>
      <p:sp>
        <p:nvSpPr>
          <p:cNvPr id="6" name="Slide Number Placeholder 5"/>
          <p:cNvSpPr>
            <a:spLocks noGrp="1"/>
          </p:cNvSpPr>
          <p:nvPr>
            <p:ph type="sldNum" sz="quarter" idx="5"/>
          </p:nvPr>
        </p:nvSpPr>
        <p:spPr/>
        <p:txBody>
          <a:bodyPr/>
          <a:lstStyle/>
          <a:p>
            <a:fld id="{36356DA9-6FC4-4EC9-ABCD-28891916ED31}" type="slidenum">
              <a:rPr lang="tr-TR" smtClean="0"/>
              <a:t>9</a:t>
            </a:fld>
            <a:endParaRPr lang="tr-TR" dirty="0"/>
          </a:p>
        </p:txBody>
      </p:sp>
    </p:spTree>
    <p:extLst>
      <p:ext uri="{BB962C8B-B14F-4D97-AF65-F5344CB8AC3E}">
        <p14:creationId xmlns:p14="http://schemas.microsoft.com/office/powerpoint/2010/main" val="32740651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 Id="rId9"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Ekranı">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6F128C-7E7A-4591-B28F-484173483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20" name="Resim 19">
            <a:extLst>
              <a:ext uri="{FF2B5EF4-FFF2-40B4-BE49-F238E27FC236}">
                <a16:creationId xmlns:a16="http://schemas.microsoft.com/office/drawing/2014/main" id="{00894962-01B9-482D-A61A-F5A56D6CDB4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21" name="Resim 21">
            <a:extLst>
              <a:ext uri="{FF2B5EF4-FFF2-40B4-BE49-F238E27FC236}">
                <a16:creationId xmlns:a16="http://schemas.microsoft.com/office/drawing/2014/main" id="{9EC55FED-0273-476C-B6F4-7C887D888FD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rot="20222919">
            <a:off x="8581937" y="-244349"/>
            <a:ext cx="5355930" cy="1679814"/>
          </a:xfrm>
          <a:prstGeom prst="rect">
            <a:avLst/>
          </a:prstGeom>
        </p:spPr>
      </p:pic>
      <p:pic>
        <p:nvPicPr>
          <p:cNvPr id="22" name="Resim 19">
            <a:extLst>
              <a:ext uri="{FF2B5EF4-FFF2-40B4-BE49-F238E27FC236}">
                <a16:creationId xmlns:a16="http://schemas.microsoft.com/office/drawing/2014/main" id="{92D232FF-423A-4859-AB96-EEB4690EA8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759" y="305619"/>
            <a:ext cx="7047799" cy="3532666"/>
          </a:xfrm>
          <a:prstGeom prst="rect">
            <a:avLst/>
          </a:prstGeom>
        </p:spPr>
      </p:pic>
      <p:pic>
        <p:nvPicPr>
          <p:cNvPr id="23" name="Picture 22">
            <a:extLst>
              <a:ext uri="{FF2B5EF4-FFF2-40B4-BE49-F238E27FC236}">
                <a16:creationId xmlns:a16="http://schemas.microsoft.com/office/drawing/2014/main" id="{3C0FEFB8-039A-4E2F-862C-A66502D638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4872" y="6050779"/>
            <a:ext cx="1806643" cy="416659"/>
          </a:xfrm>
          <a:prstGeom prst="rect">
            <a:avLst/>
          </a:prstGeom>
        </p:spPr>
      </p:pic>
      <p:pic>
        <p:nvPicPr>
          <p:cNvPr id="24" name="Resim 4">
            <a:extLst>
              <a:ext uri="{FF2B5EF4-FFF2-40B4-BE49-F238E27FC236}">
                <a16:creationId xmlns:a16="http://schemas.microsoft.com/office/drawing/2014/main" id="{C17FB9BB-0FAE-4DB8-9515-6B14562AEF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703733">
            <a:off x="8393597" y="1413705"/>
            <a:ext cx="4263202" cy="2521894"/>
          </a:xfrm>
          <a:prstGeom prst="rect">
            <a:avLst/>
          </a:prstGeom>
        </p:spPr>
      </p:pic>
      <p:pic>
        <p:nvPicPr>
          <p:cNvPr id="25" name="Resim 19">
            <a:extLst>
              <a:ext uri="{FF2B5EF4-FFF2-40B4-BE49-F238E27FC236}">
                <a16:creationId xmlns:a16="http://schemas.microsoft.com/office/drawing/2014/main" id="{178DBDE2-CD4B-4FD9-98A6-33E4936F0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3444" y="2062728"/>
            <a:ext cx="7997119" cy="4008507"/>
          </a:xfrm>
          <a:prstGeom prst="rect">
            <a:avLst/>
          </a:prstGeom>
        </p:spPr>
      </p:pic>
      <p:pic>
        <p:nvPicPr>
          <p:cNvPr id="26" name="Resim 58">
            <a:extLst>
              <a:ext uri="{FF2B5EF4-FFF2-40B4-BE49-F238E27FC236}">
                <a16:creationId xmlns:a16="http://schemas.microsoft.com/office/drawing/2014/main" id="{32965502-A376-478B-8E38-6F9AE2D5250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826862" flipH="1">
            <a:off x="6448982" y="3558112"/>
            <a:ext cx="4606361" cy="1770471"/>
          </a:xfrm>
          <a:prstGeom prst="rect">
            <a:avLst/>
          </a:prstGeom>
        </p:spPr>
      </p:pic>
      <p:pic>
        <p:nvPicPr>
          <p:cNvPr id="27" name="Resim 21">
            <a:extLst>
              <a:ext uri="{FF2B5EF4-FFF2-40B4-BE49-F238E27FC236}">
                <a16:creationId xmlns:a16="http://schemas.microsoft.com/office/drawing/2014/main" id="{F044F201-6D33-4F16-BAF3-588322CD0B4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8428450" y="5254185"/>
            <a:ext cx="4270456" cy="1600051"/>
          </a:xfrm>
          <a:prstGeom prst="rect">
            <a:avLst/>
          </a:prstGeom>
        </p:spPr>
      </p:pic>
      <p:pic>
        <p:nvPicPr>
          <p:cNvPr id="28" name="Resim 19">
            <a:extLst>
              <a:ext uri="{FF2B5EF4-FFF2-40B4-BE49-F238E27FC236}">
                <a16:creationId xmlns:a16="http://schemas.microsoft.com/office/drawing/2014/main" id="{934F86E4-C7AC-46B7-8BC0-0F21427668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15176" y="4606391"/>
            <a:ext cx="10674205" cy="5350380"/>
          </a:xfrm>
          <a:prstGeom prst="rect">
            <a:avLst/>
          </a:prstGeom>
        </p:spPr>
      </p:pic>
      <p:pic>
        <p:nvPicPr>
          <p:cNvPr id="29" name="Resim 19">
            <a:extLst>
              <a:ext uri="{FF2B5EF4-FFF2-40B4-BE49-F238E27FC236}">
                <a16:creationId xmlns:a16="http://schemas.microsoft.com/office/drawing/2014/main" id="{83490898-FABD-4819-9056-075BAE125D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sp>
        <p:nvSpPr>
          <p:cNvPr id="30" name="TextBox 29">
            <a:extLst>
              <a:ext uri="{FF2B5EF4-FFF2-40B4-BE49-F238E27FC236}">
                <a16:creationId xmlns:a16="http://schemas.microsoft.com/office/drawing/2014/main" id="{0C106250-1EA8-4704-9F29-D60909A695B1}"/>
              </a:ext>
            </a:extLst>
          </p:cNvPr>
          <p:cNvSpPr txBox="1"/>
          <p:nvPr userDrawn="1"/>
        </p:nvSpPr>
        <p:spPr>
          <a:xfrm>
            <a:off x="265245" y="6502202"/>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 MANAGEMENT</a:t>
            </a:r>
          </a:p>
        </p:txBody>
      </p:sp>
      <p:sp>
        <p:nvSpPr>
          <p:cNvPr id="2" name="Title 1">
            <a:extLst>
              <a:ext uri="{FF2B5EF4-FFF2-40B4-BE49-F238E27FC236}">
                <a16:creationId xmlns:a16="http://schemas.microsoft.com/office/drawing/2014/main" id="{13E1CB31-F6F2-4A8B-B2E3-EFFFFE3E77C2}"/>
              </a:ext>
            </a:extLst>
          </p:cNvPr>
          <p:cNvSpPr>
            <a:spLocks noGrp="1"/>
          </p:cNvSpPr>
          <p:nvPr>
            <p:ph type="title" hasCustomPrompt="1"/>
          </p:nvPr>
        </p:nvSpPr>
        <p:spPr>
          <a:xfrm>
            <a:off x="354872" y="319957"/>
            <a:ext cx="5586978" cy="3211183"/>
          </a:xfrm>
          <a:prstGeom prst="rect">
            <a:avLst/>
          </a:prstGeom>
        </p:spPr>
        <p:txBody>
          <a:bodyPr anchor="ctr"/>
          <a:lstStyle>
            <a:lvl1pPr>
              <a:lnSpc>
                <a:spcPct val="100000"/>
              </a:lnSpc>
              <a:defRPr sz="5400" b="1" baseline="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tr-TR" dirty="0"/>
              <a:t>COURSE NAME</a:t>
            </a:r>
          </a:p>
        </p:txBody>
      </p:sp>
    </p:spTree>
    <p:extLst>
      <p:ext uri="{BB962C8B-B14F-4D97-AF65-F5344CB8AC3E}">
        <p14:creationId xmlns:p14="http://schemas.microsoft.com/office/powerpoint/2010/main" val="3989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60000" fill="hold" nodeType="withEffect">
                                  <p:stCondLst>
                                    <p:cond delay="7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6" presetClass="path" presetSubtype="0" repeatCount="indefinite" fill="hold" nodeType="withEffect">
                                  <p:stCondLst>
                                    <p:cond delay="1700"/>
                                  </p:stCondLst>
                                  <p:childTnLst>
                                    <p:animMotion origin="layout" path="M 2.29167E-6 4.44444E-6 C 2.29167E-6 0.00185 0.00143 0.00347 0.00325 0.00347 C 0.00547 0.00347 0.00638 0.00162 0.00664 0.00069 L 0.00703 -0.0007 C 0.00742 -0.00162 0.0082 -0.00325 0.01067 -0.00325 C 0.01224 -0.00325 0.01419 -0.00186 0.01419 4.44444E-6 C 0.01419 0.00185 0.01224 0.00347 0.01067 0.00347 C 0.0082 0.00347 0.00742 0.00162 0.00703 0.00069 L 0.00664 -0.0007 C 0.00638 -0.00162 0.00547 -0.00325 0.00325 -0.00325 C 0.00143 -0.00325 2.29167E-6 -0.00186 2.29167E-6 4.44444E-6 Z " pathEditMode="relative" rAng="0" ptsTypes="AAAAAAAAAAA">
                                      <p:cBhvr>
                                        <p:cTn id="10" dur="10000" fill="hold"/>
                                        <p:tgtEl>
                                          <p:spTgt spid="21"/>
                                        </p:tgtEl>
                                        <p:attrNameLst>
                                          <p:attrName>ppt_x</p:attrName>
                                          <p:attrName>ppt_y</p:attrName>
                                        </p:attrNameLst>
                                      </p:cBhvr>
                                      <p:rCtr x="703" y="0"/>
                                    </p:animMotion>
                                  </p:childTnLst>
                                </p:cTn>
                              </p:par>
                              <p:par>
                                <p:cTn id="11" presetID="2" presetClass="entr" presetSubtype="1" decel="6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500" fill="hold"/>
                                        <p:tgtEl>
                                          <p:spTgt spid="20"/>
                                        </p:tgtEl>
                                        <p:attrNameLst>
                                          <p:attrName>ppt_x</p:attrName>
                                        </p:attrNameLst>
                                      </p:cBhvr>
                                      <p:tavLst>
                                        <p:tav tm="0">
                                          <p:val>
                                            <p:strVal val="#ppt_x"/>
                                          </p:val>
                                        </p:tav>
                                        <p:tav tm="100000">
                                          <p:val>
                                            <p:strVal val="#ppt_x"/>
                                          </p:val>
                                        </p:tav>
                                      </p:tavLst>
                                    </p:anim>
                                    <p:anim calcmode="lin" valueType="num">
                                      <p:cBhvr additive="base">
                                        <p:cTn id="14" dur="1500" fill="hold"/>
                                        <p:tgtEl>
                                          <p:spTgt spid="20"/>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6" dur="10000" fill="hold"/>
                                        <p:tgtEl>
                                          <p:spTgt spid="20"/>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1.66667E-6 -4.07407E-6 C -1.66667E-6 0.0044 0.00365 0.00811 0.00807 0.00811 C 0.01328 0.00811 0.01524 0.00394 0.01602 0.00162 L 0.01693 -0.00185 C 0.01771 -0.00416 0.01966 -0.0081 0.02565 -0.0081 C 0.02943 -0.0081 0.03386 -0.00463 0.03386 -4.07407E-6 C 0.03386 0.0044 0.02943 0.00811 0.02565 0.00811 C 0.01966 0.00811 0.01771 0.00394 0.01693 0.00162 L 0.01602 -0.00185 C 0.01524 -0.00416 0.01328 -0.0081 0.00807 -0.0081 C 0.00365 -0.0081 -1.66667E-6 -0.00463 -1.66667E-6 -4.07407E-6 Z " pathEditMode="relative" rAng="0" ptsTypes="AAAAAAAAAAA">
                                      <p:cBhvr>
                                        <p:cTn id="22" dur="10000" fill="hold"/>
                                        <p:tgtEl>
                                          <p:spTgt spid="25"/>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500" fill="hold"/>
                                        <p:tgtEl>
                                          <p:spTgt spid="28"/>
                                        </p:tgtEl>
                                        <p:attrNameLst>
                                          <p:attrName>ppt_x</p:attrName>
                                        </p:attrNameLst>
                                      </p:cBhvr>
                                      <p:tavLst>
                                        <p:tav tm="0">
                                          <p:val>
                                            <p:strVal val="#ppt_x"/>
                                          </p:val>
                                        </p:tav>
                                        <p:tav tm="100000">
                                          <p:val>
                                            <p:strVal val="#ppt_x"/>
                                          </p:val>
                                        </p:tav>
                                      </p:tavLst>
                                    </p:anim>
                                    <p:anim calcmode="lin" valueType="num">
                                      <p:cBhvr additive="base">
                                        <p:cTn id="26" dur="1500" fill="hold"/>
                                        <p:tgtEl>
                                          <p:spTgt spid="28"/>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4.79167E-6 4.44444E-6 C -4.79167E-6 0.00439 0.00365 0.0081 0.00808 0.0081 C 0.01329 0.0081 0.01524 0.00393 0.01602 0.00162 L 0.01693 -0.00186 C 0.01771 -0.00417 0.01967 -0.00811 0.02566 -0.00811 C 0.02943 -0.00811 0.03386 -0.00463 0.03386 4.44444E-6 C 0.03386 0.00439 0.02943 0.0081 0.02566 0.0081 C 0.01967 0.0081 0.01771 0.00393 0.01693 0.00162 L 0.01602 -0.00186 C 0.01524 -0.00417 0.01329 -0.00811 0.00808 -0.00811 C 0.00365 -0.00811 -4.79167E-6 -0.00463 -4.79167E-6 4.44444E-6 Z " pathEditMode="relative" rAng="0" ptsTypes="AAAAAAAAAAA">
                                      <p:cBhvr>
                                        <p:cTn id="28" dur="10000" fill="hold"/>
                                        <p:tgtEl>
                                          <p:spTgt spid="28"/>
                                        </p:tgtEl>
                                        <p:attrNameLst>
                                          <p:attrName>ppt_x</p:attrName>
                                          <p:attrName>ppt_y</p:attrName>
                                        </p:attrNameLst>
                                      </p:cBhvr>
                                      <p:rCtr x="1693" y="0"/>
                                    </p:animMotion>
                                  </p:childTnLst>
                                </p:cTn>
                              </p:par>
                              <p:par>
                                <p:cTn id="29" presetID="2" presetClass="entr" presetSubtype="1" decel="6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ppt_x"/>
                                          </p:val>
                                        </p:tav>
                                        <p:tav tm="100000">
                                          <p:val>
                                            <p:strVal val="#ppt_x"/>
                                          </p:val>
                                        </p:tav>
                                      </p:tavLst>
                                    </p:anim>
                                    <p:anim calcmode="lin" valueType="num">
                                      <p:cBhvr additive="base">
                                        <p:cTn id="32" dur="1500" fill="hold"/>
                                        <p:tgtEl>
                                          <p:spTgt spid="22"/>
                                        </p:tgtEl>
                                        <p:attrNameLst>
                                          <p:attrName>ppt_y</p:attrName>
                                        </p:attrNameLst>
                                      </p:cBhvr>
                                      <p:tavLst>
                                        <p:tav tm="0">
                                          <p:val>
                                            <p:strVal val="0-#ppt_h/2"/>
                                          </p:val>
                                        </p:tav>
                                        <p:tav tm="100000">
                                          <p:val>
                                            <p:strVal val="#ppt_y"/>
                                          </p:val>
                                        </p:tav>
                                      </p:tavLst>
                                    </p:anim>
                                  </p:childTnLst>
                                </p:cTn>
                              </p:par>
                              <p:par>
                                <p:cTn id="33" presetID="26" presetClass="path" presetSubtype="0" repeatCount="indefinite" fill="hold" nodeType="withEffect">
                                  <p:stCondLst>
                                    <p:cond delay="1500"/>
                                  </p:stCondLst>
                                  <p:childTnLst>
                                    <p:animMotion origin="layout" path="M 8.33333E-7 -3.33333E-6 C 8.33333E-7 0.0044 0.00365 0.00811 0.00807 0.00811 C 0.01328 0.00811 0.01523 0.00394 0.01601 0.00162 L 0.01693 -0.00185 C 0.01771 -0.00416 0.01966 -0.0081 0.02565 -0.0081 C 0.02943 -0.0081 0.03385 -0.00463 0.03385 -3.33333E-6 C 0.03385 0.0044 0.02943 0.00811 0.02565 0.00811 C 0.01966 0.00811 0.01771 0.00394 0.01693 0.00162 L 0.01601 -0.00185 C 0.01523 -0.00416 0.01328 -0.0081 0.00807 -0.0081 C 0.00365 -0.0081 8.33333E-7 -0.00463 8.33333E-7 -3.33333E-6 Z " pathEditMode="relative" rAng="0" ptsTypes="AAAAAAAAAAA">
                                      <p:cBhvr>
                                        <p:cTn id="34" dur="10000" fill="hold"/>
                                        <p:tgtEl>
                                          <p:spTgt spid="22"/>
                                        </p:tgtEl>
                                        <p:attrNameLst>
                                          <p:attrName>ppt_x</p:attrName>
                                          <p:attrName>ppt_y</p:attrName>
                                        </p:attrNameLst>
                                      </p:cBhvr>
                                      <p:rCtr x="1693" y="0"/>
                                    </p:animMotion>
                                  </p:childTnLst>
                                </p:cTn>
                              </p:par>
                              <p:par>
                                <p:cTn id="35" presetID="21" presetClass="entr" presetSubtype="1" fill="hold" nodeType="withEffect">
                                  <p:stCondLst>
                                    <p:cond delay="150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 presetClass="entr" presetSubtype="4" decel="60000" fill="hold" nodeType="withEffect">
                                  <p:stCondLst>
                                    <p:cond delay="8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ppt_x"/>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6" presetClass="path" presetSubtype="0" repeatCount="indefinite" fill="hold" nodeType="withEffect">
                                  <p:stCondLst>
                                    <p:cond delay="1800"/>
                                  </p:stCondLst>
                                  <p:childTnLst>
                                    <p:animMotion origin="layout" path="M -1.25E-6 3.7037E-6 C -1.25E-6 0.00185 0.00143 0.00347 0.00326 0.00347 C 0.00547 0.00347 0.00638 0.00162 0.00664 0.00069 L 0.00703 -0.0007 C 0.00742 -0.00162 0.0082 -0.00324 0.01068 -0.00324 C 0.01224 -0.00324 0.01419 -0.00186 0.01419 3.7037E-6 C 0.01419 0.00185 0.01224 0.00347 0.01068 0.00347 C 0.0082 0.00347 0.00742 0.00162 0.00703 0.00069 L 0.00664 -0.0007 C 0.00638 -0.00162 0.00547 -0.00324 0.00326 -0.00324 C 0.00143 -0.00324 -1.25E-6 -0.00186 -1.25E-6 3.7037E-6 Z " pathEditMode="relative" rAng="0" ptsTypes="AAAAAAAAAAA">
                                      <p:cBhvr>
                                        <p:cTn id="43" dur="10000" fill="hold"/>
                                        <p:tgtEl>
                                          <p:spTgt spid="24"/>
                                        </p:tgtEl>
                                        <p:attrNameLst>
                                          <p:attrName>ppt_x</p:attrName>
                                          <p:attrName>ppt_y</p:attrName>
                                        </p:attrNameLst>
                                      </p:cBhvr>
                                      <p:rCtr x="703" y="0"/>
                                    </p:animMotion>
                                  </p:childTnLst>
                                </p:cTn>
                              </p:par>
                              <p:par>
                                <p:cTn id="44" presetID="2" presetClass="entr" presetSubtype="2" decel="60000" fill="hold" nodeType="withEffect">
                                  <p:stCondLst>
                                    <p:cond delay="4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1+#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par>
                                <p:cTn id="48" presetID="26" presetClass="path" presetSubtype="0" repeatCount="indefinite" fill="hold" nodeType="withEffect">
                                  <p:stCondLst>
                                    <p:cond delay="1400"/>
                                  </p:stCondLst>
                                  <p:childTnLst>
                                    <p:animMotion origin="layout" path="M 0.0013 3.33333E-6 C 0.0013 0.00185 0.00273 0.00347 0.00456 0.00347 C 0.00664 0.00347 0.00755 0.00162 0.00781 0.00069 L 0.0082 -0.0007 C 0.00846 -0.00162 0.00937 -0.00324 0.01185 -0.00324 C 0.01341 -0.00324 0.01523 -0.00186 0.01523 3.33333E-6 C 0.01523 0.00185 0.01341 0.00347 0.01185 0.00347 C 0.00937 0.00347 0.00846 0.00162 0.0082 0.00069 L 0.00781 -0.0007 C 0.00755 -0.00162 0.00664 -0.00324 0.00456 -0.00324 C 0.00273 -0.00324 0.0013 -0.00186 0.0013 3.33333E-6 Z " pathEditMode="relative" rAng="0" ptsTypes="AAAAAAAAAAA">
                                      <p:cBhvr>
                                        <p:cTn id="49" dur="10000" spd="-100000" fill="hold"/>
                                        <p:tgtEl>
                                          <p:spTgt spid="26"/>
                                        </p:tgtEl>
                                        <p:attrNameLst>
                                          <p:attrName>ppt_x</p:attrName>
                                          <p:attrName>ppt_y</p:attrName>
                                        </p:attrNameLst>
                                      </p:cBhvr>
                                      <p:rCtr x="690" y="0"/>
                                    </p:animMotion>
                                  </p:childTnLst>
                                </p:cTn>
                              </p:par>
                              <p:par>
                                <p:cTn id="50" presetID="2" presetClass="entr" presetSubtype="8" decel="60000" fill="hold" nodeType="withEffect">
                                  <p:stCondLst>
                                    <p:cond delay="70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1000" fill="hold"/>
                                        <p:tgtEl>
                                          <p:spTgt spid="27"/>
                                        </p:tgtEl>
                                        <p:attrNameLst>
                                          <p:attrName>ppt_x</p:attrName>
                                        </p:attrNameLst>
                                      </p:cBhvr>
                                      <p:tavLst>
                                        <p:tav tm="0">
                                          <p:val>
                                            <p:strVal val="0-#ppt_w/2"/>
                                          </p:val>
                                        </p:tav>
                                        <p:tav tm="100000">
                                          <p:val>
                                            <p:strVal val="#ppt_x"/>
                                          </p:val>
                                        </p:tav>
                                      </p:tavLst>
                                    </p:anim>
                                    <p:anim calcmode="lin" valueType="num">
                                      <p:cBhvr additive="base">
                                        <p:cTn id="53" dur="1000" fill="hold"/>
                                        <p:tgtEl>
                                          <p:spTgt spid="27"/>
                                        </p:tgtEl>
                                        <p:attrNameLst>
                                          <p:attrName>ppt_y</p:attrName>
                                        </p:attrNameLst>
                                      </p:cBhvr>
                                      <p:tavLst>
                                        <p:tav tm="0">
                                          <p:val>
                                            <p:strVal val="#ppt_y"/>
                                          </p:val>
                                        </p:tav>
                                        <p:tav tm="100000">
                                          <p:val>
                                            <p:strVal val="#ppt_y"/>
                                          </p:val>
                                        </p:tav>
                                      </p:tavLst>
                                    </p:anim>
                                  </p:childTnLst>
                                </p:cTn>
                              </p:par>
                              <p:par>
                                <p:cTn id="54" presetID="26" presetClass="path" presetSubtype="0" repeatCount="indefinite" fill="hold" nodeType="withEffect">
                                  <p:stCondLst>
                                    <p:cond delay="1700"/>
                                  </p:stCondLst>
                                  <p:childTnLst>
                                    <p:animMotion origin="layout" path="M 0.00182 -3.7037E-7 C 0.00182 0.00185 0.00325 0.00347 0.00507 0.00347 C 0.00716 0.00347 0.00807 0.00162 0.00833 0.00069 L 0.00872 -0.00069 C 0.00898 -0.00162 0.00989 -0.00324 0.01237 -0.00324 C 0.01393 -0.00324 0.01575 -0.00185 0.01575 -3.7037E-7 C 0.01575 0.00185 0.01393 0.00347 0.01237 0.00347 C 0.00989 0.00347 0.00898 0.00162 0.00872 0.00069 L 0.00833 -0.00069 C 0.00807 -0.00162 0.00716 -0.00324 0.00507 -0.00324 C 0.00325 -0.00324 0.00182 -0.00185 0.00182 -3.7037E-7 Z " pathEditMode="relative" rAng="0" ptsTypes="AAAAAAAAAAA">
                                      <p:cBhvr>
                                        <p:cTn id="55" dur="10000" spd="-100000" fill="hold"/>
                                        <p:tgtEl>
                                          <p:spTgt spid="27"/>
                                        </p:tgtEl>
                                        <p:attrNameLst>
                                          <p:attrName>ppt_x</p:attrName>
                                          <p:attrName>ppt_y</p:attrName>
                                        </p:attrNameLst>
                                      </p:cBhvr>
                                      <p:rCtr x="690" y="0"/>
                                    </p:animMotion>
                                  </p:childTnLst>
                                </p:cTn>
                              </p:par>
                              <p:par>
                                <p:cTn id="56" presetID="2" presetClass="entr" presetSubtype="1" decel="6000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61" dur="10000" fill="hold"/>
                                        <p:tgtEl>
                                          <p:spTgt spid="29"/>
                                        </p:tgtEl>
                                        <p:attrNameLst>
                                          <p:attrName>ppt_x</p:attrName>
                                          <p:attrName>ppt_y</p:attrName>
                                        </p:attrNameLst>
                                      </p:cBhvr>
                                      <p:rCtr x="1693" y="0"/>
                                    </p:animMotion>
                                  </p:childTnLst>
                                </p:cTn>
                              </p:par>
                              <p:par>
                                <p:cTn id="62" presetID="21" presetClass="entr" presetSubtype="1" fill="hold" grpId="0"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1000"/>
                                        <p:tgtEl>
                                          <p:spTgt spid="30"/>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Picture 7">
            <a:extLst>
              <a:ext uri="{FF2B5EF4-FFF2-40B4-BE49-F238E27FC236}">
                <a16:creationId xmlns:a16="http://schemas.microsoft.com/office/drawing/2014/main" id="{AD28B5DA-328C-4391-8CCB-8FC61E4F4957}"/>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97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6" name="Picture 5">
            <a:extLst>
              <a:ext uri="{FF2B5EF4-FFF2-40B4-BE49-F238E27FC236}">
                <a16:creationId xmlns:a16="http://schemas.microsoft.com/office/drawing/2014/main" id="{654C1852-BA49-4384-9B14-7FDEBCB0B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843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enel_Icerik_Tek_Basli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67D3A8-A285-4EDF-89DA-3B94A9A96327}"/>
              </a:ext>
            </a:extLst>
          </p:cNvPr>
          <p:cNvGrpSpPr/>
          <p:nvPr/>
        </p:nvGrpSpPr>
        <p:grpSpPr>
          <a:xfrm>
            <a:off x="2642782" y="1760782"/>
            <a:ext cx="7178294" cy="4141109"/>
            <a:chOff x="1313180" y="2333966"/>
            <a:chExt cx="4196080" cy="690880"/>
          </a:xfrm>
        </p:grpSpPr>
        <p:sp>
          <p:nvSpPr>
            <p:cNvPr id="8" name="Rectangle 7">
              <a:extLst>
                <a:ext uri="{FF2B5EF4-FFF2-40B4-BE49-F238E27FC236}">
                  <a16:creationId xmlns:a16="http://schemas.microsoft.com/office/drawing/2014/main" id="{64D37C13-E1DA-4522-AE03-CE5AF2C4858D}"/>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70FE9080-AE53-4443-946E-C16CFEEB2B7F}"/>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pic>
        <p:nvPicPr>
          <p:cNvPr id="10" name="Picture 9">
            <a:extLst>
              <a:ext uri="{FF2B5EF4-FFF2-40B4-BE49-F238E27FC236}">
                <a16:creationId xmlns:a16="http://schemas.microsoft.com/office/drawing/2014/main" id="{E477A6D2-CDAD-467D-808C-DB330EA38328}"/>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18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367875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userDrawn="1"/>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userDrawn="1"/>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40529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sp>
        <p:nvSpPr>
          <p:cNvPr id="19" name="TextBox 18">
            <a:extLst>
              <a:ext uri="{FF2B5EF4-FFF2-40B4-BE49-F238E27FC236}">
                <a16:creationId xmlns:a16="http://schemas.microsoft.com/office/drawing/2014/main" id="{D3E02371-DE27-48C1-A355-B3CED0DAC8ED}"/>
              </a:ext>
            </a:extLst>
          </p:cNvPr>
          <p:cNvSpPr txBox="1"/>
          <p:nvPr userDrawn="1"/>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THANK YOU</a:t>
            </a:r>
          </a:p>
        </p:txBody>
      </p:sp>
    </p:spTree>
    <p:extLst>
      <p:ext uri="{BB962C8B-B14F-4D97-AF65-F5344CB8AC3E}">
        <p14:creationId xmlns:p14="http://schemas.microsoft.com/office/powerpoint/2010/main" val="8678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par>
                                <p:cTn id="77" presetID="10" presetClass="entr" presetSubtype="0" fill="hold" grpId="0" nodeType="withEffect">
                                  <p:stCondLst>
                                    <p:cond delay="10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irisekran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2ABA-8EA2-4DA3-9F4E-E5ADA83F8B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34206"/>
            <a:ext cx="12192000" cy="8128000"/>
          </a:xfrm>
          <a:prstGeom prst="rect">
            <a:avLst/>
          </a:prstGeom>
        </p:spPr>
      </p:pic>
      <p:pic>
        <p:nvPicPr>
          <p:cNvPr id="3" name="Resim 144">
            <a:extLst>
              <a:ext uri="{FF2B5EF4-FFF2-40B4-BE49-F238E27FC236}">
                <a16:creationId xmlns:a16="http://schemas.microsoft.com/office/drawing/2014/main" id="{3B57D0CF-C64F-4671-94EC-58E096A0E1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8" y="-236585"/>
            <a:ext cx="6196161" cy="3105788"/>
          </a:xfrm>
          <a:prstGeom prst="rect">
            <a:avLst/>
          </a:prstGeom>
        </p:spPr>
      </p:pic>
      <p:pic>
        <p:nvPicPr>
          <p:cNvPr id="4" name="Resim 144">
            <a:extLst>
              <a:ext uri="{FF2B5EF4-FFF2-40B4-BE49-F238E27FC236}">
                <a16:creationId xmlns:a16="http://schemas.microsoft.com/office/drawing/2014/main" id="{2B0B2F54-BE5D-46F2-98FC-27A483EFD2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63190" y="1260045"/>
            <a:ext cx="6196161" cy="3105788"/>
          </a:xfrm>
          <a:prstGeom prst="rect">
            <a:avLst/>
          </a:prstGeom>
        </p:spPr>
      </p:pic>
      <p:pic>
        <p:nvPicPr>
          <p:cNvPr id="5" name="Resim 144">
            <a:extLst>
              <a:ext uri="{FF2B5EF4-FFF2-40B4-BE49-F238E27FC236}">
                <a16:creationId xmlns:a16="http://schemas.microsoft.com/office/drawing/2014/main" id="{D021EB3A-C307-416D-B605-81D392827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85109" y="2869203"/>
            <a:ext cx="6196161" cy="3105788"/>
          </a:xfrm>
          <a:prstGeom prst="rect">
            <a:avLst/>
          </a:prstGeom>
        </p:spPr>
      </p:pic>
      <p:pic>
        <p:nvPicPr>
          <p:cNvPr id="6" name="Resim 57">
            <a:extLst>
              <a:ext uri="{FF2B5EF4-FFF2-40B4-BE49-F238E27FC236}">
                <a16:creationId xmlns:a16="http://schemas.microsoft.com/office/drawing/2014/main" id="{436352B4-6DA6-4199-8D2B-0FA46AD6F9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1416" y="-453584"/>
            <a:ext cx="5638783" cy="2813752"/>
          </a:xfrm>
          <a:prstGeom prst="rect">
            <a:avLst/>
          </a:prstGeom>
        </p:spPr>
      </p:pic>
      <p:pic>
        <p:nvPicPr>
          <p:cNvPr id="7" name="Resim 3">
            <a:extLst>
              <a:ext uri="{FF2B5EF4-FFF2-40B4-BE49-F238E27FC236}">
                <a16:creationId xmlns:a16="http://schemas.microsoft.com/office/drawing/2014/main" id="{D2E422A7-4529-4AE1-83D3-C138592C9F8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1164" y="2987197"/>
            <a:ext cx="4749625" cy="2051837"/>
          </a:xfrm>
          <a:prstGeom prst="rect">
            <a:avLst/>
          </a:prstGeom>
        </p:spPr>
      </p:pic>
      <p:pic>
        <p:nvPicPr>
          <p:cNvPr id="8" name="Resim 5">
            <a:extLst>
              <a:ext uri="{FF2B5EF4-FFF2-40B4-BE49-F238E27FC236}">
                <a16:creationId xmlns:a16="http://schemas.microsoft.com/office/drawing/2014/main" id="{614233C5-46D4-4940-AB41-E59CEF7FBB7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50412">
            <a:off x="8170872" y="1927393"/>
            <a:ext cx="5336036" cy="2545290"/>
          </a:xfrm>
          <a:prstGeom prst="rect">
            <a:avLst/>
          </a:prstGeom>
        </p:spPr>
      </p:pic>
      <p:pic>
        <p:nvPicPr>
          <p:cNvPr id="9" name="Resim 144">
            <a:extLst>
              <a:ext uri="{FF2B5EF4-FFF2-40B4-BE49-F238E27FC236}">
                <a16:creationId xmlns:a16="http://schemas.microsoft.com/office/drawing/2014/main" id="{05653064-D17D-401F-9BA1-220AFB14AF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97949" y="2981987"/>
            <a:ext cx="6196161" cy="3105788"/>
          </a:xfrm>
          <a:prstGeom prst="rect">
            <a:avLst/>
          </a:prstGeom>
        </p:spPr>
      </p:pic>
      <p:pic>
        <p:nvPicPr>
          <p:cNvPr id="10" name="Resim 144">
            <a:extLst>
              <a:ext uri="{FF2B5EF4-FFF2-40B4-BE49-F238E27FC236}">
                <a16:creationId xmlns:a16="http://schemas.microsoft.com/office/drawing/2014/main" id="{FA2CB5FD-24B5-4DB0-A9CF-FD84B4F5164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49349" y="3604134"/>
            <a:ext cx="6196161" cy="3105788"/>
          </a:xfrm>
          <a:prstGeom prst="rect">
            <a:avLst/>
          </a:prstGeom>
        </p:spPr>
      </p:pic>
      <p:pic>
        <p:nvPicPr>
          <p:cNvPr id="11" name="Resim 144">
            <a:extLst>
              <a:ext uri="{FF2B5EF4-FFF2-40B4-BE49-F238E27FC236}">
                <a16:creationId xmlns:a16="http://schemas.microsoft.com/office/drawing/2014/main" id="{E0400370-E733-4EDD-83CA-8613F760313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7218" y="505851"/>
            <a:ext cx="6196161" cy="3105788"/>
          </a:xfrm>
          <a:prstGeom prst="rect">
            <a:avLst/>
          </a:prstGeom>
        </p:spPr>
      </p:pic>
      <p:pic>
        <p:nvPicPr>
          <p:cNvPr id="13" name="Resim 3">
            <a:extLst>
              <a:ext uri="{FF2B5EF4-FFF2-40B4-BE49-F238E27FC236}">
                <a16:creationId xmlns:a16="http://schemas.microsoft.com/office/drawing/2014/main" id="{DDDB39FD-F5CF-4B95-AC57-051B7D30484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46772" y="-975807"/>
            <a:ext cx="3272664" cy="2392317"/>
          </a:xfrm>
          <a:prstGeom prst="rect">
            <a:avLst/>
          </a:prstGeom>
        </p:spPr>
      </p:pic>
      <p:pic>
        <p:nvPicPr>
          <p:cNvPr id="14" name="Resim 144">
            <a:extLst>
              <a:ext uri="{FF2B5EF4-FFF2-40B4-BE49-F238E27FC236}">
                <a16:creationId xmlns:a16="http://schemas.microsoft.com/office/drawing/2014/main" id="{CF4E0CA4-E3FB-45CB-B4D3-1E0177FC907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60401" y="-145705"/>
            <a:ext cx="6196161" cy="3105788"/>
          </a:xfrm>
          <a:prstGeom prst="rect">
            <a:avLst/>
          </a:prstGeom>
        </p:spPr>
      </p:pic>
      <p:pic>
        <p:nvPicPr>
          <p:cNvPr id="15" name="Resim 18">
            <a:extLst>
              <a:ext uri="{FF2B5EF4-FFF2-40B4-BE49-F238E27FC236}">
                <a16:creationId xmlns:a16="http://schemas.microsoft.com/office/drawing/2014/main" id="{306C94C2-C8B6-4553-833D-2029A5F41DD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20648414" flipH="1">
            <a:off x="6121287" y="-28794"/>
            <a:ext cx="2380045" cy="792555"/>
          </a:xfrm>
          <a:prstGeom prst="rect">
            <a:avLst/>
          </a:prstGeom>
        </p:spPr>
      </p:pic>
      <p:graphicFrame>
        <p:nvGraphicFramePr>
          <p:cNvPr id="16" name="Table 15">
            <a:extLst>
              <a:ext uri="{FF2B5EF4-FFF2-40B4-BE49-F238E27FC236}">
                <a16:creationId xmlns:a16="http://schemas.microsoft.com/office/drawing/2014/main" id="{AEE4F788-C259-4203-9AA8-97AB80633A56}"/>
              </a:ext>
            </a:extLst>
          </p:cNvPr>
          <p:cNvGraphicFramePr>
            <a:graphicFrameLocks noGrp="1"/>
          </p:cNvGraphicFramePr>
          <p:nvPr userDrawn="1">
            <p:extLst>
              <p:ext uri="{D42A27DB-BD31-4B8C-83A1-F6EECF244321}">
                <p14:modId xmlns:p14="http://schemas.microsoft.com/office/powerpoint/2010/main" val="1790777645"/>
              </p:ext>
            </p:extLst>
          </p:nvPr>
        </p:nvGraphicFramePr>
        <p:xfrm>
          <a:off x="1603764" y="1674785"/>
          <a:ext cx="8909051" cy="3878259"/>
        </p:xfrm>
        <a:graphic>
          <a:graphicData uri="http://schemas.openxmlformats.org/drawingml/2006/table">
            <a:tbl>
              <a:tblPr firstRow="1" bandRow="1">
                <a:tableStyleId>{5C22544A-7EE6-4342-B048-85BDC9FD1C3A}</a:tableStyleId>
              </a:tblPr>
              <a:tblGrid>
                <a:gridCol w="1037836">
                  <a:extLst>
                    <a:ext uri="{9D8B030D-6E8A-4147-A177-3AD203B41FA5}">
                      <a16:colId xmlns:a16="http://schemas.microsoft.com/office/drawing/2014/main" val="3086377058"/>
                    </a:ext>
                  </a:extLst>
                </a:gridCol>
                <a:gridCol w="1394215">
                  <a:extLst>
                    <a:ext uri="{9D8B030D-6E8A-4147-A177-3AD203B41FA5}">
                      <a16:colId xmlns:a16="http://schemas.microsoft.com/office/drawing/2014/main" val="3680641133"/>
                    </a:ext>
                  </a:extLst>
                </a:gridCol>
                <a:gridCol w="6477000">
                  <a:extLst>
                    <a:ext uri="{9D8B030D-6E8A-4147-A177-3AD203B41FA5}">
                      <a16:colId xmlns:a16="http://schemas.microsoft.com/office/drawing/2014/main" val="1428446875"/>
                    </a:ext>
                  </a:extLst>
                </a:gridCol>
              </a:tblGrid>
              <a:tr h="352569">
                <a:tc>
                  <a:txBody>
                    <a:bodyPr/>
                    <a:lstStyle/>
                    <a:p>
                      <a:r>
                        <a:rPr lang="tr-TR" sz="1600" dirty="0" err="1"/>
                        <a:t>Order</a:t>
                      </a:r>
                      <a:r>
                        <a:rPr lang="tr-TR" sz="1600" dirty="0"/>
                        <a:t> No.</a:t>
                      </a:r>
                    </a:p>
                  </a:txBody>
                  <a:tcPr anchor="ctr">
                    <a:solidFill>
                      <a:srgbClr val="00ABD6"/>
                    </a:solidFill>
                  </a:tcPr>
                </a:tc>
                <a:tc>
                  <a:txBody>
                    <a:bodyPr/>
                    <a:lstStyle/>
                    <a:p>
                      <a:r>
                        <a:rPr lang="tr-TR" sz="1600" dirty="0"/>
                        <a:t>Update </a:t>
                      </a:r>
                      <a:r>
                        <a:rPr lang="tr-TR" sz="1600" dirty="0" err="1"/>
                        <a:t>Date</a:t>
                      </a:r>
                      <a:endParaRPr lang="tr-TR" sz="1600" dirty="0"/>
                    </a:p>
                  </a:txBody>
                  <a:tcPr anchor="ctr">
                    <a:solidFill>
                      <a:srgbClr val="00ABD6"/>
                    </a:solidFill>
                  </a:tcPr>
                </a:tc>
                <a:tc>
                  <a:txBody>
                    <a:bodyPr/>
                    <a:lstStyle/>
                    <a:p>
                      <a:r>
                        <a:rPr lang="tr-TR" sz="1600" dirty="0"/>
                        <a:t>Update Information</a:t>
                      </a:r>
                    </a:p>
                  </a:txBody>
                  <a:tcPr anchor="ctr">
                    <a:solidFill>
                      <a:srgbClr val="00ABD6"/>
                    </a:solidFill>
                  </a:tcPr>
                </a:tc>
                <a:extLst>
                  <a:ext uri="{0D108BD9-81ED-4DB2-BD59-A6C34878D82A}">
                    <a16:rowId xmlns:a16="http://schemas.microsoft.com/office/drawing/2014/main" val="1318473860"/>
                  </a:ext>
                </a:extLst>
              </a:tr>
              <a:tr h="352569">
                <a:tc>
                  <a:txBody>
                    <a:bodyPr/>
                    <a:lstStyle/>
                    <a:p>
                      <a:pPr algn="ctr"/>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4136810887"/>
                  </a:ext>
                </a:extLst>
              </a:tr>
              <a:tr h="352569">
                <a:tc>
                  <a:txBody>
                    <a:bodyPr/>
                    <a:lstStyle/>
                    <a:p>
                      <a:pPr algn="ctr"/>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519682225"/>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000694409"/>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94119578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3557566507"/>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209984450"/>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1876688545"/>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686382884"/>
                  </a:ext>
                </a:extLst>
              </a:tr>
              <a:tr h="352569">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tc>
                  <a:txBody>
                    <a:bodyPr/>
                    <a:lstStyle/>
                    <a:p>
                      <a:endParaRPr lang="tr-TR" sz="1400" dirty="0"/>
                    </a:p>
                  </a:txBody>
                  <a:tcPr anchor="ctr">
                    <a:solidFill>
                      <a:schemeClr val="bg1"/>
                    </a:solidFill>
                  </a:tcPr>
                </a:tc>
                <a:extLst>
                  <a:ext uri="{0D108BD9-81ED-4DB2-BD59-A6C34878D82A}">
                    <a16:rowId xmlns:a16="http://schemas.microsoft.com/office/drawing/2014/main" val="2704939982"/>
                  </a:ext>
                </a:extLst>
              </a:tr>
              <a:tr h="352569">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tc>
                  <a:txBody>
                    <a:bodyPr/>
                    <a:lstStyle/>
                    <a:p>
                      <a:endParaRPr lang="tr-TR" sz="1400" dirty="0"/>
                    </a:p>
                  </a:txBody>
                  <a:tcPr anchor="ctr">
                    <a:solidFill>
                      <a:srgbClr val="E2F7FE"/>
                    </a:solidFill>
                  </a:tcPr>
                </a:tc>
                <a:extLst>
                  <a:ext uri="{0D108BD9-81ED-4DB2-BD59-A6C34878D82A}">
                    <a16:rowId xmlns:a16="http://schemas.microsoft.com/office/drawing/2014/main" val="3600776846"/>
                  </a:ext>
                </a:extLst>
              </a:tr>
            </a:tbl>
          </a:graphicData>
        </a:graphic>
      </p:graphicFrame>
    </p:spTree>
    <p:extLst>
      <p:ext uri="{BB962C8B-B14F-4D97-AF65-F5344CB8AC3E}">
        <p14:creationId xmlns:p14="http://schemas.microsoft.com/office/powerpoint/2010/main" val="37888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500" fill="hold"/>
                                        <p:tgtEl>
                                          <p:spTgt spid="14"/>
                                        </p:tgtEl>
                                        <p:attrNameLst>
                                          <p:attrName>ppt_x</p:attrName>
                                        </p:attrNameLst>
                                      </p:cBhvr>
                                      <p:tavLst>
                                        <p:tav tm="0">
                                          <p:val>
                                            <p:strVal val="#ppt_x"/>
                                          </p:val>
                                        </p:tav>
                                        <p:tav tm="100000">
                                          <p:val>
                                            <p:strVal val="#ppt_x"/>
                                          </p:val>
                                        </p:tav>
                                      </p:tavLst>
                                    </p:anim>
                                    <p:anim calcmode="lin" valueType="num">
                                      <p:cBhvr additive="base">
                                        <p:cTn id="14" dur="1500" fill="hold"/>
                                        <p:tgtEl>
                                          <p:spTgt spid="14"/>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4.375E-6 -2.59259E-6 C -4.375E-6 0.0044 0.00365 0.0081 0.00808 0.0081 C 0.01329 0.0081 0.01524 0.00394 0.01602 0.00162 L 0.01693 -0.00185 C 0.01771 -0.00416 0.01967 -0.0081 0.02566 -0.0081 C 0.02943 -0.0081 0.03386 -0.00463 0.03386 -2.59259E-6 C 0.03386 0.0044 0.02943 0.0081 0.02566 0.0081 C 0.01967 0.0081 0.01771 0.00394 0.01693 0.00162 L 0.01602 -0.00185 C 0.01524 -0.00416 0.01329 -0.0081 0.00808 -0.0081 C 0.00365 -0.0081 -4.375E-6 -0.00463 -4.375E-6 -2.59259E-6 Z " pathEditMode="relative" rAng="0" ptsTypes="AAAAAAAAAAA">
                                      <p:cBhvr>
                                        <p:cTn id="16" dur="10000" fill="hold"/>
                                        <p:tgtEl>
                                          <p:spTgt spid="14"/>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2" dur="10000" fill="hold"/>
                                        <p:tgtEl>
                                          <p:spTgt spid="4"/>
                                        </p:tgtEl>
                                        <p:attrNameLst>
                                          <p:attrName>ppt_x</p:attrName>
                                          <p:attrName>ppt_y</p:attrName>
                                        </p:attrNameLst>
                                      </p:cBhvr>
                                      <p:rCtr x="1693" y="0"/>
                                    </p:animMotion>
                                  </p:childTnLst>
                                </p:cTn>
                              </p:par>
                              <p:par>
                                <p:cTn id="23" presetID="2" presetClass="entr" presetSubtype="1" decel="6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6" presetClass="path" presetSubtype="0" repeatCount="indefinite" fill="hold" nodeType="withEffect">
                                  <p:stCondLst>
                                    <p:cond delay="1500"/>
                                  </p:stCondLst>
                                  <p:childTnLst>
                                    <p:animMotion origin="layout" path="M 2.29167E-6 3.7037E-6 C 2.29167E-6 0.00439 0.00364 0.0081 0.00807 0.0081 C 0.01328 0.0081 0.01523 0.00393 0.01601 0.00162 L 0.01692 -0.00186 C 0.01771 -0.00417 0.01966 -0.00811 0.02565 -0.00811 C 0.02942 -0.00811 0.03385 -0.00463 0.03385 3.7037E-6 C 0.03385 0.00439 0.02942 0.0081 0.02565 0.0081 C 0.01966 0.0081 0.01771 0.00393 0.01692 0.00162 L 0.01601 -0.00186 C 0.01523 -0.00417 0.01328 -0.00811 0.00807 -0.00811 C 0.00364 -0.00811 2.29167E-6 -0.00463 2.29167E-6 3.7037E-6 Z " pathEditMode="relative" rAng="0" ptsTypes="AAAAAAAAAAA">
                                      <p:cBhvr>
                                        <p:cTn id="28" dur="10000" fill="hold"/>
                                        <p:tgtEl>
                                          <p:spTgt spid="5"/>
                                        </p:tgtEl>
                                        <p:attrNameLst>
                                          <p:attrName>ppt_x</p:attrName>
                                          <p:attrName>ppt_y</p:attrName>
                                        </p:attrNameLst>
                                      </p:cBhvr>
                                      <p:rCtr x="1693" y="0"/>
                                    </p:animMotion>
                                  </p:childTnLst>
                                </p:cTn>
                              </p:par>
                              <p:par>
                                <p:cTn id="29" presetID="2" presetClass="entr" presetSubtype="8" decel="60000" fill="hold" nodeType="withEffect">
                                  <p:stCondLst>
                                    <p:cond delay="4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6" presetClass="path" presetSubtype="0" repeatCount="indefinite" fill="hold" nodeType="withEffect">
                                  <p:stCondLst>
                                    <p:cond delay="1400"/>
                                  </p:stCondLst>
                                  <p:childTnLst>
                                    <p:animMotion origin="layout" path="M 0.00131 1.11111E-6 C 0.00131 0.00185 0.00274 0.00347 0.00456 0.00347 C 0.00665 0.00347 0.00756 0.00162 0.00782 0.00069 L 0.00821 -0.0007 C 0.00847 -0.00162 0.00938 -0.00324 0.01185 -0.00324 C 0.01342 -0.00324 0.01524 -0.00185 0.01524 1.11111E-6 C 0.01524 0.00185 0.01342 0.00347 0.01185 0.00347 C 0.00938 0.00347 0.00847 0.00162 0.00821 0.00069 L 0.00782 -0.0007 C 0.00756 -0.00162 0.00665 -0.00324 0.00456 -0.00324 C 0.00274 -0.00324 0.00131 -0.00185 0.00131 1.11111E-6 Z " pathEditMode="relative" rAng="0" ptsTypes="AAAAAAAAAAA">
                                      <p:cBhvr>
                                        <p:cTn id="34" dur="10000" spd="-100000" fill="hold"/>
                                        <p:tgtEl>
                                          <p:spTgt spid="6"/>
                                        </p:tgtEl>
                                        <p:attrNameLst>
                                          <p:attrName>ppt_x</p:attrName>
                                          <p:attrName>ppt_y</p:attrName>
                                        </p:attrNameLst>
                                      </p:cBhvr>
                                      <p:rCtr x="690" y="0"/>
                                    </p:animMotion>
                                  </p:childTnLst>
                                </p:cTn>
                              </p:par>
                              <p:par>
                                <p:cTn id="35" presetID="2" presetClass="entr" presetSubtype="8" decel="6000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ppt_y"/>
                                          </p:val>
                                        </p:tav>
                                        <p:tav tm="100000">
                                          <p:val>
                                            <p:strVal val="#ppt_y"/>
                                          </p:val>
                                        </p:tav>
                                      </p:tavLst>
                                    </p:anim>
                                  </p:childTnLst>
                                </p:cTn>
                              </p:par>
                              <p:par>
                                <p:cTn id="39" presetID="26" presetClass="path" presetSubtype="0" repeatCount="indefinite" fill="hold" nodeType="withEffect">
                                  <p:stCondLst>
                                    <p:cond delay="1600"/>
                                  </p:stCondLst>
                                  <p:childTnLst>
                                    <p:animMotion origin="layout" path="M 3.33333E-6 4.81481E-6 C 3.33333E-6 0.00185 0.00143 0.00347 0.00325 0.00347 C 0.00547 0.00347 0.00638 0.00162 0.00664 0.00069 L 0.00703 -0.0007 C 0.00742 -0.00163 0.0082 -0.00325 0.01067 -0.00325 C 0.01224 -0.00325 0.01419 -0.00186 0.01419 4.81481E-6 C 0.01419 0.00185 0.01224 0.00347 0.01067 0.00347 C 0.0082 0.00347 0.00742 0.00162 0.00703 0.00069 L 0.00664 -0.0007 C 0.00638 -0.00163 0.00547 -0.00325 0.00325 -0.00325 C 0.00143 -0.00325 3.33333E-6 -0.00186 3.33333E-6 4.81481E-6 Z " pathEditMode="relative" rAng="0" ptsTypes="AAAAAAAAAAA">
                                      <p:cBhvr>
                                        <p:cTn id="40" dur="10000" fill="hold"/>
                                        <p:tgtEl>
                                          <p:spTgt spid="7"/>
                                        </p:tgtEl>
                                        <p:attrNameLst>
                                          <p:attrName>ppt_x</p:attrName>
                                          <p:attrName>ppt_y</p:attrName>
                                        </p:attrNameLst>
                                      </p:cBhvr>
                                      <p:rCtr x="703" y="0"/>
                                    </p:animMotion>
                                  </p:childTnLst>
                                </p:cTn>
                              </p:par>
                              <p:par>
                                <p:cTn id="41" presetID="2" presetClass="entr" presetSubtype="6" decel="60000" fill="hold"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1000" fill="hold"/>
                                        <p:tgtEl>
                                          <p:spTgt spid="8"/>
                                        </p:tgtEl>
                                        <p:attrNameLst>
                                          <p:attrName>ppt_x</p:attrName>
                                        </p:attrNameLst>
                                      </p:cBhvr>
                                      <p:tavLst>
                                        <p:tav tm="0">
                                          <p:val>
                                            <p:strVal val="1+#ppt_w/2"/>
                                          </p:val>
                                        </p:tav>
                                        <p:tav tm="100000">
                                          <p:val>
                                            <p:strVal val="#ppt_x"/>
                                          </p:val>
                                        </p:tav>
                                      </p:tavLst>
                                    </p:anim>
                                    <p:anim calcmode="lin" valueType="num">
                                      <p:cBhvr additive="base">
                                        <p:cTn id="44" dur="1000" fill="hold"/>
                                        <p:tgtEl>
                                          <p:spTgt spid="8"/>
                                        </p:tgtEl>
                                        <p:attrNameLst>
                                          <p:attrName>ppt_y</p:attrName>
                                        </p:attrNameLst>
                                      </p:cBhvr>
                                      <p:tavLst>
                                        <p:tav tm="0">
                                          <p:val>
                                            <p:strVal val="1+#ppt_h/2"/>
                                          </p:val>
                                        </p:tav>
                                        <p:tav tm="100000">
                                          <p:val>
                                            <p:strVal val="#ppt_y"/>
                                          </p:val>
                                        </p:tav>
                                      </p:tavLst>
                                    </p:anim>
                                  </p:childTnLst>
                                </p:cTn>
                              </p:par>
                              <p:par>
                                <p:cTn id="45" presetID="26" presetClass="path" presetSubtype="0" repeatCount="indefinite" fill="hold" nodeType="withEffect">
                                  <p:stCondLst>
                                    <p:cond delay="1500"/>
                                  </p:stCondLst>
                                  <p:childTnLst>
                                    <p:animMotion origin="layout" path="M 0.0013 4.81481E-6 C 0.0013 0.00185 0.00274 0.00347 0.00456 0.00347 C 0.00664 0.00347 0.00755 0.00162 0.00781 0.00069 L 0.00821 -0.0007 C 0.00847 -0.00163 0.00938 -0.00325 0.01185 -0.00325 C 0.01341 -0.00325 0.01524 -0.00186 0.01524 4.81481E-6 C 0.01524 0.00185 0.01341 0.00347 0.01185 0.00347 C 0.00938 0.00347 0.00847 0.00162 0.00821 0.00069 L 0.00781 -0.0007 C 0.00755 -0.00163 0.00664 -0.00325 0.00456 -0.00325 C 0.00274 -0.00325 0.0013 -0.00186 0.0013 4.81481E-6 Z " pathEditMode="relative" rAng="0" ptsTypes="AAAAAAAAAAA">
                                      <p:cBhvr>
                                        <p:cTn id="46" dur="10000" spd="-100000" fill="hold"/>
                                        <p:tgtEl>
                                          <p:spTgt spid="8"/>
                                        </p:tgtEl>
                                        <p:attrNameLst>
                                          <p:attrName>ppt_x</p:attrName>
                                          <p:attrName>ppt_y</p:attrName>
                                        </p:attrNameLst>
                                      </p:cBhvr>
                                      <p:rCtr x="690" y="0"/>
                                    </p:animMotion>
                                  </p:childTnLst>
                                </p:cTn>
                              </p:par>
                              <p:par>
                                <p:cTn id="47" presetID="2" presetClass="entr" presetSubtype="1" decel="600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1500" fill="hold"/>
                                        <p:tgtEl>
                                          <p:spTgt spid="9"/>
                                        </p:tgtEl>
                                        <p:attrNameLst>
                                          <p:attrName>ppt_x</p:attrName>
                                        </p:attrNameLst>
                                      </p:cBhvr>
                                      <p:tavLst>
                                        <p:tav tm="0">
                                          <p:val>
                                            <p:strVal val="#ppt_x"/>
                                          </p:val>
                                        </p:tav>
                                        <p:tav tm="100000">
                                          <p:val>
                                            <p:strVal val="#ppt_x"/>
                                          </p:val>
                                        </p:tav>
                                      </p:tavLst>
                                    </p:anim>
                                    <p:anim calcmode="lin" valueType="num">
                                      <p:cBhvr additive="base">
                                        <p:cTn id="50" dur="1500" fill="hold"/>
                                        <p:tgtEl>
                                          <p:spTgt spid="9"/>
                                        </p:tgtEl>
                                        <p:attrNameLst>
                                          <p:attrName>ppt_y</p:attrName>
                                        </p:attrNameLst>
                                      </p:cBhvr>
                                      <p:tavLst>
                                        <p:tav tm="0">
                                          <p:val>
                                            <p:strVal val="0-#ppt_h/2"/>
                                          </p:val>
                                        </p:tav>
                                        <p:tav tm="100000">
                                          <p:val>
                                            <p:strVal val="#ppt_y"/>
                                          </p:val>
                                        </p:tav>
                                      </p:tavLst>
                                    </p:anim>
                                  </p:childTnLst>
                                </p:cTn>
                              </p:par>
                              <p:par>
                                <p:cTn id="51" presetID="26" presetClass="path" presetSubtype="0" repeatCount="indefinite" fill="hold" nodeType="withEffect">
                                  <p:stCondLst>
                                    <p:cond delay="1500"/>
                                  </p:stCondLst>
                                  <p:childTnLst>
                                    <p:animMotion origin="layout" path="M 3.95833E-6 -1.11111E-6 C 3.95833E-6 0.0044 0.00364 0.0081 0.00807 0.0081 C 0.01328 0.0081 0.01523 0.00394 0.01601 0.00162 L 0.01692 -0.00185 C 0.0177 -0.00417 0.01966 -0.0081 0.02565 -0.0081 C 0.02942 -0.0081 0.03385 -0.00463 0.03385 -1.11111E-6 C 0.03385 0.0044 0.02942 0.0081 0.02565 0.0081 C 0.01966 0.0081 0.0177 0.00394 0.01692 0.00162 L 0.01601 -0.00185 C 0.01523 -0.00417 0.01328 -0.0081 0.00807 -0.0081 C 0.00364 -0.0081 3.95833E-6 -0.00463 3.95833E-6 -1.11111E-6 Z " pathEditMode="relative" rAng="0" ptsTypes="AAAAAAAAAAA">
                                      <p:cBhvr>
                                        <p:cTn id="52" dur="10000" fill="hold"/>
                                        <p:tgtEl>
                                          <p:spTgt spid="9"/>
                                        </p:tgtEl>
                                        <p:attrNameLst>
                                          <p:attrName>ppt_x</p:attrName>
                                          <p:attrName>ppt_y</p:attrName>
                                        </p:attrNameLst>
                                      </p:cBhvr>
                                      <p:rCtr x="1693" y="0"/>
                                    </p:animMotion>
                                  </p:childTnLst>
                                </p:cTn>
                              </p:par>
                              <p:par>
                                <p:cTn id="53" presetID="2" presetClass="entr" presetSubtype="1" decel="6000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500" fill="hold"/>
                                        <p:tgtEl>
                                          <p:spTgt spid="10"/>
                                        </p:tgtEl>
                                        <p:attrNameLst>
                                          <p:attrName>ppt_x</p:attrName>
                                        </p:attrNameLst>
                                      </p:cBhvr>
                                      <p:tavLst>
                                        <p:tav tm="0">
                                          <p:val>
                                            <p:strVal val="#ppt_x"/>
                                          </p:val>
                                        </p:tav>
                                        <p:tav tm="100000">
                                          <p:val>
                                            <p:strVal val="#ppt_x"/>
                                          </p:val>
                                        </p:tav>
                                      </p:tavLst>
                                    </p:anim>
                                    <p:anim calcmode="lin" valueType="num">
                                      <p:cBhvr additive="base">
                                        <p:cTn id="56" dur="1500" fill="hold"/>
                                        <p:tgtEl>
                                          <p:spTgt spid="10"/>
                                        </p:tgtEl>
                                        <p:attrNameLst>
                                          <p:attrName>ppt_y</p:attrName>
                                        </p:attrNameLst>
                                      </p:cBhvr>
                                      <p:tavLst>
                                        <p:tav tm="0">
                                          <p:val>
                                            <p:strVal val="0-#ppt_h/2"/>
                                          </p:val>
                                        </p:tav>
                                        <p:tav tm="100000">
                                          <p:val>
                                            <p:strVal val="#ppt_y"/>
                                          </p:val>
                                        </p:tav>
                                      </p:tavLst>
                                    </p:anim>
                                  </p:childTnLst>
                                </p:cTn>
                              </p:par>
                              <p:par>
                                <p:cTn id="57" presetID="26" presetClass="path" presetSubtype="0" repeatCount="indefinite" fill="hold" nodeType="withEffect">
                                  <p:stCondLst>
                                    <p:cond delay="1500"/>
                                  </p:stCondLst>
                                  <p:childTnLst>
                                    <p:animMotion origin="layout" path="M -4.375E-6 -1.85185E-6 C -4.375E-6 0.0044 0.00365 0.0081 0.00808 0.0081 C 0.01329 0.0081 0.01524 0.00394 0.01602 0.00162 L 0.01693 -0.00185 C 0.01771 -0.00416 0.01967 -0.0081 0.02566 -0.0081 C 0.02943 -0.0081 0.03386 -0.00463 0.03386 -1.85185E-6 C 0.03386 0.0044 0.02943 0.0081 0.02566 0.0081 C 0.01967 0.0081 0.01771 0.00394 0.01693 0.00162 L 0.01602 -0.00185 C 0.01524 -0.00416 0.01329 -0.0081 0.00808 -0.0081 C 0.00365 -0.0081 -4.375E-6 -0.00463 -4.375E-6 -1.85185E-6 Z " pathEditMode="relative" rAng="0" ptsTypes="AAAAAAAAAAA">
                                      <p:cBhvr>
                                        <p:cTn id="58" dur="10000" fill="hold"/>
                                        <p:tgtEl>
                                          <p:spTgt spid="10"/>
                                        </p:tgtEl>
                                        <p:attrNameLst>
                                          <p:attrName>ppt_x</p:attrName>
                                          <p:attrName>ppt_y</p:attrName>
                                        </p:attrNameLst>
                                      </p:cBhvr>
                                      <p:rCtr x="1693" y="0"/>
                                    </p:animMotion>
                                  </p:childTnLst>
                                </p:cTn>
                              </p:par>
                              <p:par>
                                <p:cTn id="59" presetID="2" presetClass="entr" presetSubtype="1" decel="6000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500" fill="hold"/>
                                        <p:tgtEl>
                                          <p:spTgt spid="11"/>
                                        </p:tgtEl>
                                        <p:attrNameLst>
                                          <p:attrName>ppt_x</p:attrName>
                                        </p:attrNameLst>
                                      </p:cBhvr>
                                      <p:tavLst>
                                        <p:tav tm="0">
                                          <p:val>
                                            <p:strVal val="#ppt_x"/>
                                          </p:val>
                                        </p:tav>
                                        <p:tav tm="100000">
                                          <p:val>
                                            <p:strVal val="#ppt_x"/>
                                          </p:val>
                                        </p:tav>
                                      </p:tavLst>
                                    </p:anim>
                                    <p:anim calcmode="lin" valueType="num">
                                      <p:cBhvr additive="base">
                                        <p:cTn id="62" dur="1500" fill="hold"/>
                                        <p:tgtEl>
                                          <p:spTgt spid="11"/>
                                        </p:tgtEl>
                                        <p:attrNameLst>
                                          <p:attrName>ppt_y</p:attrName>
                                        </p:attrNameLst>
                                      </p:cBhvr>
                                      <p:tavLst>
                                        <p:tav tm="0">
                                          <p:val>
                                            <p:strVal val="0-#ppt_h/2"/>
                                          </p:val>
                                        </p:tav>
                                        <p:tav tm="100000">
                                          <p:val>
                                            <p:strVal val="#ppt_y"/>
                                          </p:val>
                                        </p:tav>
                                      </p:tavLst>
                                    </p:anim>
                                  </p:childTnLst>
                                </p:cTn>
                              </p:par>
                              <p:par>
                                <p:cTn id="63" presetID="26" presetClass="path" presetSubtype="0" repeatCount="indefinite" fill="hold" nodeType="withEffect">
                                  <p:stCondLst>
                                    <p:cond delay="1500"/>
                                  </p:stCondLst>
                                  <p:childTnLst>
                                    <p:animMotion origin="layout" path="M 3.75E-6 -1.48148E-6 C 3.75E-6 0.0044 0.00364 0.0081 0.00807 0.0081 C 0.01328 0.0081 0.01523 0.00394 0.01601 0.00162 L 0.01692 -0.00185 C 0.0177 -0.00417 0.01966 -0.0081 0.02565 -0.0081 C 0.02942 -0.0081 0.03385 -0.00463 0.03385 -1.48148E-6 C 0.03385 0.0044 0.02942 0.0081 0.02565 0.0081 C 0.01966 0.0081 0.0177 0.00394 0.01692 0.00162 L 0.01601 -0.00185 C 0.01523 -0.00417 0.01328 -0.0081 0.00807 -0.0081 C 0.00364 -0.0081 3.75E-6 -0.00463 3.75E-6 -1.48148E-6 Z " pathEditMode="relative" rAng="0" ptsTypes="AAAAAAAAAAA">
                                      <p:cBhvr>
                                        <p:cTn id="64" dur="10000" fill="hold"/>
                                        <p:tgtEl>
                                          <p:spTgt spid="11"/>
                                        </p:tgtEl>
                                        <p:attrNameLst>
                                          <p:attrName>ppt_x</p:attrName>
                                          <p:attrName>ppt_y</p:attrName>
                                        </p:attrNameLst>
                                      </p:cBhvr>
                                      <p:rCtr x="1693" y="0"/>
                                    </p:animMotion>
                                  </p:childTnLst>
                                </p:cTn>
                              </p:par>
                              <p:par>
                                <p:cTn id="65" presetID="2" presetClass="entr" presetSubtype="4" decel="60000" fill="hold" nodeType="withEffect">
                                  <p:stCondLst>
                                    <p:cond delay="6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1000" fill="hold"/>
                                        <p:tgtEl>
                                          <p:spTgt spid="13"/>
                                        </p:tgtEl>
                                        <p:attrNameLst>
                                          <p:attrName>ppt_x</p:attrName>
                                        </p:attrNameLst>
                                      </p:cBhvr>
                                      <p:tavLst>
                                        <p:tav tm="0">
                                          <p:val>
                                            <p:strVal val="#ppt_x"/>
                                          </p:val>
                                        </p:tav>
                                        <p:tav tm="100000">
                                          <p:val>
                                            <p:strVal val="#ppt_x"/>
                                          </p:val>
                                        </p:tav>
                                      </p:tavLst>
                                    </p:anim>
                                    <p:anim calcmode="lin" valueType="num">
                                      <p:cBhvr additive="base">
                                        <p:cTn id="68" dur="1000" fill="hold"/>
                                        <p:tgtEl>
                                          <p:spTgt spid="13"/>
                                        </p:tgtEl>
                                        <p:attrNameLst>
                                          <p:attrName>ppt_y</p:attrName>
                                        </p:attrNameLst>
                                      </p:cBhvr>
                                      <p:tavLst>
                                        <p:tav tm="0">
                                          <p:val>
                                            <p:strVal val="1+#ppt_h/2"/>
                                          </p:val>
                                        </p:tav>
                                        <p:tav tm="100000">
                                          <p:val>
                                            <p:strVal val="#ppt_y"/>
                                          </p:val>
                                        </p:tav>
                                      </p:tavLst>
                                    </p:anim>
                                  </p:childTnLst>
                                </p:cTn>
                              </p:par>
                              <p:par>
                                <p:cTn id="69" presetID="26" presetClass="path" presetSubtype="0" repeatCount="indefinite" fill="hold" nodeType="withEffect">
                                  <p:stCondLst>
                                    <p:cond delay="1600"/>
                                  </p:stCondLst>
                                  <p:childTnLst>
                                    <p:animMotion origin="layout" path="M 2.5E-6 -4.44444E-6 C 2.5E-6 0.00186 0.00143 0.00348 0.00325 0.00348 C 0.00547 0.00348 0.00638 0.00162 0.00664 0.0007 L 0.00703 -0.00069 C 0.00742 -0.00162 0.0082 -0.00324 0.01067 -0.00324 C 0.01224 -0.00324 0.01419 -0.00185 0.01419 -4.44444E-6 C 0.01419 0.00186 0.01224 0.00348 0.01067 0.00348 C 0.0082 0.00348 0.00742 0.00162 0.00703 0.0007 L 0.00664 -0.00069 C 0.00638 -0.00162 0.00547 -0.00324 0.00325 -0.00324 C 0.00143 -0.00324 2.5E-6 -0.00185 2.5E-6 -4.44444E-6 Z " pathEditMode="relative" rAng="0" ptsTypes="AAAAAAAAAAA">
                                      <p:cBhvr>
                                        <p:cTn id="70" dur="10000" fill="hold"/>
                                        <p:tgtEl>
                                          <p:spTgt spid="13"/>
                                        </p:tgtEl>
                                        <p:attrNameLst>
                                          <p:attrName>ppt_x</p:attrName>
                                          <p:attrName>ppt_y</p:attrName>
                                        </p:attrNameLst>
                                      </p:cBhvr>
                                      <p:rCtr x="703" y="0"/>
                                    </p:animMotion>
                                  </p:childTnLst>
                                </p:cTn>
                              </p:par>
                              <p:par>
                                <p:cTn id="71" presetID="2" presetClass="entr" presetSubtype="6" decel="60000" fill="hold" nodeType="withEffect">
                                  <p:stCondLst>
                                    <p:cond delay="6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1+#ppt_w/2"/>
                                          </p:val>
                                        </p:tav>
                                        <p:tav tm="100000">
                                          <p:val>
                                            <p:strVal val="#ppt_x"/>
                                          </p:val>
                                        </p:tav>
                                      </p:tavLst>
                                    </p:anim>
                                    <p:anim calcmode="lin" valueType="num">
                                      <p:cBhvr additive="base">
                                        <p:cTn id="74" dur="1000" fill="hold"/>
                                        <p:tgtEl>
                                          <p:spTgt spid="15"/>
                                        </p:tgtEl>
                                        <p:attrNameLst>
                                          <p:attrName>ppt_y</p:attrName>
                                        </p:attrNameLst>
                                      </p:cBhvr>
                                      <p:tavLst>
                                        <p:tav tm="0">
                                          <p:val>
                                            <p:strVal val="1+#ppt_h/2"/>
                                          </p:val>
                                        </p:tav>
                                        <p:tav tm="100000">
                                          <p:val>
                                            <p:strVal val="#ppt_y"/>
                                          </p:val>
                                        </p:tav>
                                      </p:tavLst>
                                    </p:anim>
                                  </p:childTnLst>
                                </p:cTn>
                              </p:par>
                              <p:par>
                                <p:cTn id="75" presetID="26" presetClass="path" presetSubtype="0" repeatCount="indefinite" fill="hold" nodeType="withEffect">
                                  <p:stCondLst>
                                    <p:cond delay="1600"/>
                                  </p:stCondLst>
                                  <p:childTnLst>
                                    <p:animMotion origin="layout" path="M -2.70833E-6 -3.7037E-7 C -2.70833E-6 0.00185 0.00144 0.00347 0.00326 0.00347 C 0.00547 0.00347 0.00638 0.00162 0.00664 0.00069 L 0.00703 -0.00069 C 0.00742 -0.00162 0.00821 -0.00324 0.01068 -0.00324 C 0.01224 -0.00324 0.0142 -0.00185 0.0142 -3.7037E-7 C 0.0142 0.00185 0.01224 0.00347 0.01068 0.00347 C 0.00821 0.00347 0.00742 0.00162 0.00703 0.00069 L 0.00664 -0.00069 C 0.00638 -0.00162 0.00547 -0.00324 0.00326 -0.00324 C 0.00144 -0.00324 -2.70833E-6 -0.00185 -2.70833E-6 -3.7037E-7 Z " pathEditMode="relative" rAng="0" ptsTypes="AAAAAAAAAAA">
                                      <p:cBhvr>
                                        <p:cTn id="76" dur="10000" fill="hold"/>
                                        <p:tgtEl>
                                          <p:spTgt spid="15"/>
                                        </p:tgtEl>
                                        <p:attrNameLst>
                                          <p:attrName>ppt_x</p:attrName>
                                          <p:attrName>ppt_y</p:attrName>
                                        </p:attrNameLst>
                                      </p:cBhvr>
                                      <p:rCtr x="7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LİNCE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42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703294" y="3075057"/>
            <a:ext cx="82296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210809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29F29-35BC-41F3-A5AA-1E4738D5EA24}"/>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1270000"/>
            <a:ext cx="12192000" cy="812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C433D">
                  <a:alpha val="82000"/>
                </a:srgbClr>
              </a:gs>
              <a:gs pos="50000">
                <a:srgbClr val="473D39">
                  <a:alpha val="82000"/>
                </a:srgbClr>
              </a:gs>
              <a:gs pos="100000">
                <a:srgbClr val="5B534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SUMMARY</a:t>
            </a:r>
          </a:p>
        </p:txBody>
      </p:sp>
    </p:spTree>
    <p:extLst>
      <p:ext uri="{BB962C8B-B14F-4D97-AF65-F5344CB8AC3E}">
        <p14:creationId xmlns:p14="http://schemas.microsoft.com/office/powerpoint/2010/main" val="93884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37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DBAA7-CA31-4C62-8633-6D1DB322A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493"/>
            <a:ext cx="12192000" cy="8128000"/>
          </a:xfrm>
          <a:prstGeom prst="rect">
            <a:avLst/>
          </a:prstGeom>
        </p:spPr>
      </p:pic>
      <p:sp>
        <p:nvSpPr>
          <p:cNvPr id="5" name="Rounded Rectangle 2">
            <a:extLst>
              <a:ext uri="{FF2B5EF4-FFF2-40B4-BE49-F238E27FC236}">
                <a16:creationId xmlns:a16="http://schemas.microsoft.com/office/drawing/2014/main" id="{E373AB33-BABB-4253-A817-7A2673A13277}"/>
              </a:ext>
            </a:extLst>
          </p:cNvPr>
          <p:cNvSpPr/>
          <p:nvPr/>
        </p:nvSpPr>
        <p:spPr>
          <a:xfrm>
            <a:off x="-281473" y="1269547"/>
            <a:ext cx="12754947" cy="1175657"/>
          </a:xfrm>
          <a:prstGeom prst="rect">
            <a:avLst/>
          </a:prstGeom>
          <a:gradFill flip="none" rotWithShape="1">
            <a:gsLst>
              <a:gs pos="0">
                <a:srgbClr val="121A1C">
                  <a:alpha val="82000"/>
                </a:srgbClr>
              </a:gs>
              <a:gs pos="50000">
                <a:srgbClr val="2D383C">
                  <a:alpha val="82000"/>
                </a:srgbClr>
              </a:gs>
              <a:gs pos="100000">
                <a:srgbClr val="202221">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04338-582E-4DFB-AEBC-BF4FD740B918}"/>
              </a:ext>
            </a:extLst>
          </p:cNvPr>
          <p:cNvSpPr txBox="1"/>
          <p:nvPr/>
        </p:nvSpPr>
        <p:spPr>
          <a:xfrm>
            <a:off x="1607820" y="1503432"/>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QUESTION?</a:t>
            </a:r>
          </a:p>
        </p:txBody>
      </p:sp>
    </p:spTree>
    <p:extLst>
      <p:ext uri="{BB962C8B-B14F-4D97-AF65-F5344CB8AC3E}">
        <p14:creationId xmlns:p14="http://schemas.microsoft.com/office/powerpoint/2010/main" val="295396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oru_Ekrani">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9B097-5C2B-426D-8638-0CE0599EF5F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8125968"/>
          </a:xfrm>
          <a:prstGeom prst="rect">
            <a:avLst/>
          </a:prstGeom>
        </p:spPr>
      </p:pic>
      <p:sp>
        <p:nvSpPr>
          <p:cNvPr id="7" name="Text Placeholder 6">
            <a:extLst>
              <a:ext uri="{FF2B5EF4-FFF2-40B4-BE49-F238E27FC236}">
                <a16:creationId xmlns:a16="http://schemas.microsoft.com/office/drawing/2014/main" id="{4E0EDC20-2350-4761-B691-89400F7750CE}"/>
              </a:ext>
            </a:extLst>
          </p:cNvPr>
          <p:cNvSpPr>
            <a:spLocks noGrp="1"/>
          </p:cNvSpPr>
          <p:nvPr>
            <p:ph type="body" sz="quarter" idx="12" hasCustomPrompt="1"/>
          </p:nvPr>
        </p:nvSpPr>
        <p:spPr>
          <a:xfrm>
            <a:off x="5953328" y="224445"/>
            <a:ext cx="5992239" cy="111442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457200" indent="-457200">
              <a:buFont typeface="Arial" panose="020B0604020202020204" pitchFamily="34" charset="0"/>
              <a:buChar char="•"/>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387517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3_Tanışalım ekranı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545A2C-26FF-467C-85B8-0D90621BA696}"/>
              </a:ext>
            </a:extLst>
          </p:cNvPr>
          <p:cNvGrpSpPr/>
          <p:nvPr/>
        </p:nvGrpSpPr>
        <p:grpSpPr>
          <a:xfrm>
            <a:off x="12460" y="0"/>
            <a:ext cx="12192000" cy="8128000"/>
            <a:chOff x="12460" y="0"/>
            <a:chExt cx="12192000" cy="8128000"/>
          </a:xfrm>
        </p:grpSpPr>
        <p:pic>
          <p:nvPicPr>
            <p:cNvPr id="3" name="Picture 2">
              <a:extLst>
                <a:ext uri="{FF2B5EF4-FFF2-40B4-BE49-F238E27FC236}">
                  <a16:creationId xmlns:a16="http://schemas.microsoft.com/office/drawing/2014/main" id="{103C354C-ABB5-4270-917B-9CE0B0363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60" y="0"/>
              <a:ext cx="12192000" cy="8128000"/>
            </a:xfrm>
            <a:prstGeom prst="rect">
              <a:avLst/>
            </a:prstGeom>
          </p:spPr>
        </p:pic>
        <p:sp>
          <p:nvSpPr>
            <p:cNvPr id="4" name="Rectangle 3">
              <a:extLst>
                <a:ext uri="{FF2B5EF4-FFF2-40B4-BE49-F238E27FC236}">
                  <a16:creationId xmlns:a16="http://schemas.microsoft.com/office/drawing/2014/main" id="{86FB822A-75FD-4631-936A-EC8C377B49CF}"/>
                </a:ext>
              </a:extLst>
            </p:cNvPr>
            <p:cNvSpPr/>
            <p:nvPr/>
          </p:nvSpPr>
          <p:spPr>
            <a:xfrm rot="713092">
              <a:off x="8093209" y="1021271"/>
              <a:ext cx="2667844" cy="115138"/>
            </a:xfrm>
            <a:prstGeom prst="rect">
              <a:avLst/>
            </a:prstGeom>
            <a:solidFill>
              <a:srgbClr val="DDD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BCA4D982-F11C-4BD4-BF30-09B4452960B1}"/>
                </a:ext>
              </a:extLst>
            </p:cNvPr>
            <p:cNvSpPr/>
            <p:nvPr/>
          </p:nvSpPr>
          <p:spPr>
            <a:xfrm rot="774265">
              <a:off x="7349044" y="4133373"/>
              <a:ext cx="2667844" cy="126000"/>
            </a:xfrm>
            <a:prstGeom prst="rect">
              <a:avLst/>
            </a:prstGeom>
            <a:solidFill>
              <a:srgbClr val="D5D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874975F6-2E9E-4B2B-B56C-F27CB1787712}"/>
                </a:ext>
              </a:extLst>
            </p:cNvPr>
            <p:cNvSpPr/>
            <p:nvPr/>
          </p:nvSpPr>
          <p:spPr>
            <a:xfrm rot="774265">
              <a:off x="7668062" y="4360568"/>
              <a:ext cx="2667844" cy="105292"/>
            </a:xfrm>
            <a:prstGeom prst="rect">
              <a:avLst/>
            </a:prstGeom>
            <a:solidFill>
              <a:srgbClr val="D4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Rounded Rectangle 2"/>
          <p:cNvSpPr/>
          <p:nvPr/>
        </p:nvSpPr>
        <p:spPr>
          <a:xfrm>
            <a:off x="-281473" y="2841172"/>
            <a:ext cx="12754947" cy="1175657"/>
          </a:xfrm>
          <a:prstGeom prst="rect">
            <a:avLst/>
          </a:prstGeom>
          <a:gradFill flip="none" rotWithShape="1">
            <a:gsLst>
              <a:gs pos="0">
                <a:srgbClr val="DBCAC2">
                  <a:alpha val="82000"/>
                </a:srgbClr>
              </a:gs>
              <a:gs pos="50000">
                <a:srgbClr val="D8C9C2">
                  <a:alpha val="82000"/>
                </a:srgbClr>
              </a:gs>
              <a:gs pos="100000">
                <a:srgbClr val="D4BBAC">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FECFC4-829B-4632-BA81-1037729D238E}"/>
              </a:ext>
            </a:extLst>
          </p:cNvPr>
          <p:cNvSpPr txBox="1"/>
          <p:nvPr/>
        </p:nvSpPr>
        <p:spPr>
          <a:xfrm>
            <a:off x="2832847" y="3075057"/>
            <a:ext cx="6624917" cy="707886"/>
          </a:xfrm>
          <a:prstGeom prst="rect">
            <a:avLst/>
          </a:prstGeom>
          <a:noFill/>
        </p:spPr>
        <p:txBody>
          <a:bodyPr wrap="square" rtlCol="0" anchor="ctr">
            <a:spAutoFit/>
          </a:bodyPr>
          <a:lstStyle/>
          <a:p>
            <a:pPr algn="ctr"/>
            <a:r>
              <a:rPr lang="tr-TR" sz="4000" b="1" spc="300" dirty="0">
                <a:solidFill>
                  <a:srgbClr val="0D232E"/>
                </a:solidFill>
                <a:latin typeface="Segoe UI" panose="020B0502040204020203" pitchFamily="34" charset="0"/>
                <a:cs typeface="Segoe UI" panose="020B0502040204020203" pitchFamily="34" charset="0"/>
              </a:rPr>
              <a:t>TABLE REVIEW</a:t>
            </a:r>
            <a:endParaRPr lang="en-GB" sz="4000" b="1" spc="300" dirty="0">
              <a:solidFill>
                <a:srgbClr val="0D232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50117-0773-4A58-9F22-A9B86E0DB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1338" y="0"/>
            <a:ext cx="13011714" cy="8674476"/>
          </a:xfrm>
          <a:prstGeom prst="rect">
            <a:avLst/>
          </a:prstGeom>
        </p:spPr>
      </p:pic>
      <p:pic>
        <p:nvPicPr>
          <p:cNvPr id="3" name="Picture 2">
            <a:extLst>
              <a:ext uri="{FF2B5EF4-FFF2-40B4-BE49-F238E27FC236}">
                <a16:creationId xmlns:a16="http://schemas.microsoft.com/office/drawing/2014/main" id="{04B9071A-5DCC-4E0D-84B5-77A4FBC68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l="36153" t="21453" r="11796" b="2194"/>
          <a:stretch/>
        </p:blipFill>
        <p:spPr>
          <a:xfrm>
            <a:off x="2828050" y="664758"/>
            <a:ext cx="4598781" cy="3794560"/>
          </a:xfrm>
          <a:prstGeom prst="rect">
            <a:avLst/>
          </a:prstGeom>
          <a:ln>
            <a:noFill/>
          </a:ln>
          <a:effectLst>
            <a:softEdge rad="112500"/>
          </a:effectLst>
        </p:spPr>
      </p:pic>
      <p:sp>
        <p:nvSpPr>
          <p:cNvPr id="12" name="Rounded Rectangle 2"/>
          <p:cNvSpPr/>
          <p:nvPr/>
        </p:nvSpPr>
        <p:spPr>
          <a:xfrm>
            <a:off x="1701799" y="345804"/>
            <a:ext cx="7045960" cy="970505"/>
          </a:xfrm>
          <a:prstGeom prst="rect">
            <a:avLst/>
          </a:prstGeom>
          <a:gradFill flip="none" rotWithShape="1">
            <a:gsLst>
              <a:gs pos="0">
                <a:srgbClr val="57321B">
                  <a:alpha val="82000"/>
                </a:srgbClr>
              </a:gs>
              <a:gs pos="50000">
                <a:srgbClr val="7D4B2A">
                  <a:alpha val="82000"/>
                </a:srgbClr>
              </a:gs>
              <a:gs pos="100000">
                <a:srgbClr val="8E5A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FECFC4-829B-4632-BA81-1037729D238E}"/>
              </a:ext>
            </a:extLst>
          </p:cNvPr>
          <p:cNvSpPr txBox="1"/>
          <p:nvPr/>
        </p:nvSpPr>
        <p:spPr>
          <a:xfrm>
            <a:off x="3250189" y="461509"/>
            <a:ext cx="3949181"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tr-TR" dirty="0"/>
              <a:t>MODELLING</a:t>
            </a:r>
            <a:endParaRPr lang="en-GB" dirty="0"/>
          </a:p>
        </p:txBody>
      </p:sp>
      <p:pic>
        <p:nvPicPr>
          <p:cNvPr id="4" name="Picture 3">
            <a:extLst>
              <a:ext uri="{FF2B5EF4-FFF2-40B4-BE49-F238E27FC236}">
                <a16:creationId xmlns:a16="http://schemas.microsoft.com/office/drawing/2014/main" id="{EC0EB8DE-533B-4AAB-988C-5FFAFFB4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4488" y="-5789438"/>
            <a:ext cx="5190755" cy="5090170"/>
          </a:xfrm>
          <a:prstGeom prst="rect">
            <a:avLst/>
          </a:prstGeom>
        </p:spPr>
      </p:pic>
      <p:pic>
        <p:nvPicPr>
          <p:cNvPr id="5" name="Picture 4">
            <a:extLst>
              <a:ext uri="{FF2B5EF4-FFF2-40B4-BE49-F238E27FC236}">
                <a16:creationId xmlns:a16="http://schemas.microsoft.com/office/drawing/2014/main" id="{A65965DC-6F29-4A26-BE17-412930D4D8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7443" y="7435592"/>
            <a:ext cx="5190755" cy="3538735"/>
          </a:xfrm>
          <a:prstGeom prst="rect">
            <a:avLst/>
          </a:prstGeom>
        </p:spPr>
      </p:pic>
      <p:grpSp>
        <p:nvGrpSpPr>
          <p:cNvPr id="6" name="Group 5">
            <a:extLst>
              <a:ext uri="{FF2B5EF4-FFF2-40B4-BE49-F238E27FC236}">
                <a16:creationId xmlns:a16="http://schemas.microsoft.com/office/drawing/2014/main" id="{DF530540-9F5D-4EB0-B1C1-45C34519E276}"/>
              </a:ext>
            </a:extLst>
          </p:cNvPr>
          <p:cNvGrpSpPr/>
          <p:nvPr/>
        </p:nvGrpSpPr>
        <p:grpSpPr>
          <a:xfrm>
            <a:off x="6234519" y="-7368649"/>
            <a:ext cx="5190755" cy="5090170"/>
            <a:chOff x="6328303" y="-7298311"/>
            <a:chExt cx="5190755" cy="5090170"/>
          </a:xfrm>
        </p:grpSpPr>
        <p:pic>
          <p:nvPicPr>
            <p:cNvPr id="7" name="Picture 6">
              <a:extLst>
                <a:ext uri="{FF2B5EF4-FFF2-40B4-BE49-F238E27FC236}">
                  <a16:creationId xmlns:a16="http://schemas.microsoft.com/office/drawing/2014/main" id="{3614075C-49C3-4880-8361-B5320039B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28303" y="-7298311"/>
              <a:ext cx="5190755" cy="5090170"/>
            </a:xfrm>
            <a:prstGeom prst="rect">
              <a:avLst/>
            </a:prstGeom>
          </p:spPr>
        </p:pic>
        <p:pic>
          <p:nvPicPr>
            <p:cNvPr id="8" name="Picture 7">
              <a:extLst>
                <a:ext uri="{FF2B5EF4-FFF2-40B4-BE49-F238E27FC236}">
                  <a16:creationId xmlns:a16="http://schemas.microsoft.com/office/drawing/2014/main" id="{FDA24EA7-98A8-49F8-A8A2-05A3150D1B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0615" y="-4547128"/>
              <a:ext cx="2447549" cy="1667259"/>
            </a:xfrm>
            <a:prstGeom prst="rect">
              <a:avLst/>
            </a:prstGeom>
          </p:spPr>
        </p:pic>
      </p:grpSp>
      <p:pic>
        <p:nvPicPr>
          <p:cNvPr id="9" name="Picture 8">
            <a:extLst>
              <a:ext uri="{FF2B5EF4-FFF2-40B4-BE49-F238E27FC236}">
                <a16:creationId xmlns:a16="http://schemas.microsoft.com/office/drawing/2014/main" id="{FA77E4B7-3F3D-4015-8F6B-9F12BAE5D7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54494" y="6759169"/>
            <a:ext cx="5190755" cy="3538735"/>
          </a:xfrm>
          <a:prstGeom prst="rect">
            <a:avLst/>
          </a:prstGeom>
        </p:spPr>
      </p:pic>
    </p:spTree>
    <p:extLst>
      <p:ext uri="{BB962C8B-B14F-4D97-AF65-F5344CB8AC3E}">
        <p14:creationId xmlns:p14="http://schemas.microsoft.com/office/powerpoint/2010/main" val="9778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3.33333E-6 L 0.00091 1.04329 " pathEditMode="relative" rAng="0" ptsTypes="AA">
                                      <p:cBhvr>
                                        <p:cTn id="6" dur="2500" fill="hold"/>
                                        <p:tgtEl>
                                          <p:spTgt spid="4"/>
                                        </p:tgtEl>
                                        <p:attrNameLst>
                                          <p:attrName>ppt_x</p:attrName>
                                          <p:attrName>ppt_y</p:attrName>
                                        </p:attrNameLst>
                                      </p:cBhvr>
                                      <p:rCtr x="39" y="52153"/>
                                    </p:animMotion>
                                  </p:childTnLst>
                                </p:cTn>
                              </p:par>
                              <p:par>
                                <p:cTn id="7" presetID="64" presetClass="path" presetSubtype="0" accel="50000" decel="50000" fill="hold" nodeType="withEffect">
                                  <p:stCondLst>
                                    <p:cond delay="0"/>
                                  </p:stCondLst>
                                  <p:childTnLst>
                                    <p:animMotion origin="layout" path="M 3.54167E-6 1.48148E-6 L 3.54167E-6 -0.61806 " pathEditMode="relative" rAng="0" ptsTypes="AA">
                                      <p:cBhvr>
                                        <p:cTn id="8" dur="2000" fill="hold"/>
                                        <p:tgtEl>
                                          <p:spTgt spid="9"/>
                                        </p:tgtEl>
                                        <p:attrNameLst>
                                          <p:attrName>ppt_x</p:attrName>
                                          <p:attrName>ppt_y</p:attrName>
                                        </p:attrNameLst>
                                      </p:cBhvr>
                                      <p:rCtr x="0" y="-30903"/>
                                    </p:animMotion>
                                  </p:childTnLst>
                                </p:cTn>
                              </p:par>
                              <p:par>
                                <p:cTn id="9" presetID="64" presetClass="path" presetSubtype="0" accel="50000" decel="50000" fill="hold" nodeType="withEffect">
                                  <p:stCondLst>
                                    <p:cond delay="0"/>
                                  </p:stCondLst>
                                  <p:childTnLst>
                                    <p:animMotion origin="layout" path="M -2.5E-6 3.7037E-7 L -2.5E-6 -0.6 " pathEditMode="relative" rAng="0" ptsTypes="AA">
                                      <p:cBhvr>
                                        <p:cTn id="10" dur="3000" fill="hold"/>
                                        <p:tgtEl>
                                          <p:spTgt spid="5"/>
                                        </p:tgtEl>
                                        <p:attrNameLst>
                                          <p:attrName>ppt_x</p:attrName>
                                          <p:attrName>ppt_y</p:attrName>
                                        </p:attrNameLst>
                                      </p:cBhvr>
                                      <p:rCtr x="0" y="-30000"/>
                                    </p:animMotion>
                                  </p:childTnLst>
                                </p:cTn>
                              </p:par>
                              <p:par>
                                <p:cTn id="11" presetID="42" presetClass="path" presetSubtype="0" accel="50000" decel="50000" fill="hold" nodeType="withEffect">
                                  <p:stCondLst>
                                    <p:cond delay="0"/>
                                  </p:stCondLst>
                                  <p:childTnLst>
                                    <p:animMotion origin="layout" path="M 1.25E-6 7.40741E-7 L 1.25E-6 1.08958 " pathEditMode="relative" rAng="0" ptsTypes="AA">
                                      <p:cBhvr>
                                        <p:cTn id="12" dur="1750" fill="hold"/>
                                        <p:tgtEl>
                                          <p:spTgt spid="6"/>
                                        </p:tgtEl>
                                        <p:attrNameLst>
                                          <p:attrName>ppt_x</p:attrName>
                                          <p:attrName>ppt_y</p:attrName>
                                        </p:attrNameLst>
                                      </p:cBhvr>
                                      <p:rCtr x="0" y="54491"/>
                                    </p:animMotion>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D3AD4-7A4F-4294-9AFC-4D1B9D908C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0" cy="8138160"/>
          </a:xfrm>
          <a:prstGeom prst="rect">
            <a:avLst/>
          </a:prstGeom>
        </p:spPr>
      </p:pic>
      <p:sp>
        <p:nvSpPr>
          <p:cNvPr id="3" name="TextBox 2">
            <a:extLst>
              <a:ext uri="{FF2B5EF4-FFF2-40B4-BE49-F238E27FC236}">
                <a16:creationId xmlns:a16="http://schemas.microsoft.com/office/drawing/2014/main" id="{15E8C06E-7369-47C3-A2D6-2657C6DA61C1}"/>
              </a:ext>
            </a:extLst>
          </p:cNvPr>
          <p:cNvSpPr txBox="1"/>
          <p:nvPr/>
        </p:nvSpPr>
        <p:spPr>
          <a:xfrm>
            <a:off x="640580" y="99351"/>
            <a:ext cx="184731" cy="707886"/>
          </a:xfrm>
          <a:prstGeom prst="rect">
            <a:avLst/>
          </a:prstGeom>
          <a:noFill/>
        </p:spPr>
        <p:txBody>
          <a:bodyPr wrap="none" rtlCol="0">
            <a:spAutoFit/>
          </a:bodyPr>
          <a:lstStyle/>
          <a:p>
            <a:endParaRPr lang="tr-TR" sz="4000" b="1" kern="1200" dirty="0">
              <a:solidFill>
                <a:schemeClr val="tx1">
                  <a:lumMod val="75000"/>
                  <a:lumOff val="25000"/>
                </a:schemeClr>
              </a:solidFill>
              <a:latin typeface="+mn-lt"/>
              <a:ea typeface="+mn-ea"/>
              <a:cs typeface="+mn-cs"/>
            </a:endParaRPr>
          </a:p>
        </p:txBody>
      </p:sp>
      <p:sp>
        <p:nvSpPr>
          <p:cNvPr id="4" name="Rounded Rectangle 2"/>
          <p:cNvSpPr/>
          <p:nvPr/>
        </p:nvSpPr>
        <p:spPr>
          <a:xfrm>
            <a:off x="-281473" y="2841172"/>
            <a:ext cx="12754947" cy="1175657"/>
          </a:xfrm>
          <a:prstGeom prst="rect">
            <a:avLst/>
          </a:prstGeom>
          <a:gradFill flip="none" rotWithShape="1">
            <a:gsLst>
              <a:gs pos="0">
                <a:srgbClr val="72696E">
                  <a:alpha val="82000"/>
                </a:srgbClr>
              </a:gs>
              <a:gs pos="50000">
                <a:srgbClr val="181510">
                  <a:alpha val="82000"/>
                </a:srgbClr>
              </a:gs>
              <a:gs pos="100000">
                <a:srgbClr val="5E5552">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TEAM WORK</a:t>
            </a:r>
          </a:p>
        </p:txBody>
      </p:sp>
    </p:spTree>
    <p:extLst>
      <p:ext uri="{BB962C8B-B14F-4D97-AF65-F5344CB8AC3E}">
        <p14:creationId xmlns:p14="http://schemas.microsoft.com/office/powerpoint/2010/main" val="73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BBB8B-C7C3-4F0C-A38F-C0077AE8F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0" y="0"/>
            <a:ext cx="12190040" cy="6858000"/>
          </a:xfrm>
          <a:prstGeom prst="rect">
            <a:avLst/>
          </a:prstGeom>
        </p:spPr>
      </p:pic>
      <p:sp>
        <p:nvSpPr>
          <p:cNvPr id="5" name="Rounded Rectangle 2"/>
          <p:cNvSpPr/>
          <p:nvPr/>
        </p:nvSpPr>
        <p:spPr>
          <a:xfrm>
            <a:off x="-281473" y="2841172"/>
            <a:ext cx="12754947" cy="1175657"/>
          </a:xfrm>
          <a:prstGeom prst="rect">
            <a:avLst/>
          </a:prstGeom>
          <a:gradFill flip="none" rotWithShape="1">
            <a:gsLst>
              <a:gs pos="0">
                <a:srgbClr val="0D0C12">
                  <a:alpha val="82000"/>
                </a:srgbClr>
              </a:gs>
              <a:gs pos="50000">
                <a:srgbClr val="050507">
                  <a:alpha val="82000"/>
                </a:srgbClr>
              </a:gs>
              <a:gs pos="100000">
                <a:srgbClr val="18182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FECFC4-829B-4632-BA81-1037729D238E}"/>
              </a:ext>
            </a:extLst>
          </p:cNvPr>
          <p:cNvSpPr txBox="1"/>
          <p:nvPr/>
        </p:nvSpPr>
        <p:spPr>
          <a:xfrm>
            <a:off x="3108960" y="3075057"/>
            <a:ext cx="597408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MATCHING</a:t>
            </a:r>
          </a:p>
        </p:txBody>
      </p:sp>
    </p:spTree>
    <p:extLst>
      <p:ext uri="{BB962C8B-B14F-4D97-AF65-F5344CB8AC3E}">
        <p14:creationId xmlns:p14="http://schemas.microsoft.com/office/powerpoint/2010/main" val="10071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6A900-F071-47C6-86BE-E36EBA17F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7810501"/>
          </a:xfrm>
          <a:prstGeom prst="rect">
            <a:avLst/>
          </a:prstGeom>
        </p:spPr>
      </p:pic>
      <p:sp>
        <p:nvSpPr>
          <p:cNvPr id="4" name="Rounded Rectangle 2"/>
          <p:cNvSpPr/>
          <p:nvPr/>
        </p:nvSpPr>
        <p:spPr>
          <a:xfrm>
            <a:off x="0" y="979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2592873" y="331857"/>
            <a:ext cx="756920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MIND MAP</a:t>
            </a:r>
          </a:p>
        </p:txBody>
      </p:sp>
    </p:spTree>
    <p:extLst>
      <p:ext uri="{BB962C8B-B14F-4D97-AF65-F5344CB8AC3E}">
        <p14:creationId xmlns:p14="http://schemas.microsoft.com/office/powerpoint/2010/main" val="20024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0_Tanışalım ekranı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6CE11-833A-43E5-8A53-CA6F16B82E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0190" y="1170214"/>
            <a:ext cx="10111620" cy="5687786"/>
          </a:xfrm>
          <a:prstGeom prst="rect">
            <a:avLst/>
          </a:prstGeom>
        </p:spPr>
      </p:pic>
      <p:sp>
        <p:nvSpPr>
          <p:cNvPr id="4" name="Rounded Rectangle 2"/>
          <p:cNvSpPr/>
          <p:nvPr/>
        </p:nvSpPr>
        <p:spPr>
          <a:xfrm>
            <a:off x="-281473" y="0"/>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902208" y="233885"/>
            <a:ext cx="10387584"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APPLICATION</a:t>
            </a:r>
          </a:p>
        </p:txBody>
      </p:sp>
    </p:spTree>
    <p:extLst>
      <p:ext uri="{BB962C8B-B14F-4D97-AF65-F5344CB8AC3E}">
        <p14:creationId xmlns:p14="http://schemas.microsoft.com/office/powerpoint/2010/main" val="25967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60397-D589-4938-ACC5-56E2AB8573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EXAM</a:t>
            </a:r>
          </a:p>
        </p:txBody>
      </p:sp>
    </p:spTree>
    <p:extLst>
      <p:ext uri="{BB962C8B-B14F-4D97-AF65-F5344CB8AC3E}">
        <p14:creationId xmlns:p14="http://schemas.microsoft.com/office/powerpoint/2010/main" val="97622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581C-5DFC-482E-887A-0DACED6365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C202E">
                  <a:alpha val="82000"/>
                </a:srgbClr>
              </a:gs>
              <a:gs pos="50000">
                <a:srgbClr val="242128">
                  <a:alpha val="82000"/>
                </a:srgbClr>
              </a:gs>
              <a:gs pos="100000">
                <a:srgbClr val="2A23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p>
            <a:pPr algn="ctr"/>
            <a:r>
              <a:rPr lang="tr-TR" sz="4000" b="1" spc="300" dirty="0">
                <a:solidFill>
                  <a:schemeClr val="bg1"/>
                </a:solidFill>
                <a:latin typeface="Segoe UI" panose="020B0502040204020203" pitchFamily="34" charset="0"/>
                <a:cs typeface="Segoe UI" panose="020B0502040204020203" pitchFamily="34" charset="0"/>
              </a:rPr>
              <a:t>PRE-TEST</a:t>
            </a:r>
          </a:p>
        </p:txBody>
      </p:sp>
    </p:spTree>
    <p:extLst>
      <p:ext uri="{BB962C8B-B14F-4D97-AF65-F5344CB8AC3E}">
        <p14:creationId xmlns:p14="http://schemas.microsoft.com/office/powerpoint/2010/main" val="7713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iriş Ekranı">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
        <p:nvSpPr>
          <p:cNvPr id="16" name="Rectangle 15">
            <a:extLst>
              <a:ext uri="{FF2B5EF4-FFF2-40B4-BE49-F238E27FC236}">
                <a16:creationId xmlns:a16="http://schemas.microsoft.com/office/drawing/2014/main" id="{E0C53DF8-785D-4A7C-BDDC-D2B56A579690}"/>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 Placeholder 42">
            <a:extLst>
              <a:ext uri="{FF2B5EF4-FFF2-40B4-BE49-F238E27FC236}">
                <a16:creationId xmlns:a16="http://schemas.microsoft.com/office/drawing/2014/main" id="{4F43F046-CF92-4594-8BE8-7D5684EBCE4A}"/>
              </a:ext>
            </a:extLst>
          </p:cNvPr>
          <p:cNvSpPr>
            <a:spLocks noGrp="1"/>
          </p:cNvSpPr>
          <p:nvPr>
            <p:ph type="body" sz="quarter" idx="10" hasCustomPrompt="1"/>
          </p:nvPr>
        </p:nvSpPr>
        <p:spPr>
          <a:xfrm>
            <a:off x="1527532" y="2011471"/>
            <a:ext cx="4259263" cy="403225"/>
          </a:xfrm>
          <a:prstGeom prst="rect">
            <a:avLst/>
          </a:prstGeom>
        </p:spPr>
        <p:txBody>
          <a:bodyPr/>
          <a:lstStyle>
            <a:lvl2pPr marL="0" indent="0" algn="r">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1</a:t>
            </a:r>
          </a:p>
        </p:txBody>
      </p:sp>
      <p:grpSp>
        <p:nvGrpSpPr>
          <p:cNvPr id="10" name="Group 9">
            <a:extLst>
              <a:ext uri="{FF2B5EF4-FFF2-40B4-BE49-F238E27FC236}">
                <a16:creationId xmlns:a16="http://schemas.microsoft.com/office/drawing/2014/main" id="{A71595DE-AB55-478B-99A8-BA4DFA085AED}"/>
              </a:ext>
            </a:extLst>
          </p:cNvPr>
          <p:cNvGrpSpPr/>
          <p:nvPr userDrawn="1"/>
        </p:nvGrpSpPr>
        <p:grpSpPr>
          <a:xfrm>
            <a:off x="5929293" y="2050608"/>
            <a:ext cx="1408089" cy="467751"/>
            <a:chOff x="5929293" y="1136208"/>
            <a:chExt cx="1408089" cy="467751"/>
          </a:xfrm>
        </p:grpSpPr>
        <p:sp>
          <p:nvSpPr>
            <p:cNvPr id="11" name="Rectangle 10">
              <a:extLst>
                <a:ext uri="{FF2B5EF4-FFF2-40B4-BE49-F238E27FC236}">
                  <a16:creationId xmlns:a16="http://schemas.microsoft.com/office/drawing/2014/main" id="{0398B864-79FB-4878-A41E-2F3791FA4D3B}"/>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Text Placeholder 28">
              <a:extLst>
                <a:ext uri="{FF2B5EF4-FFF2-40B4-BE49-F238E27FC236}">
                  <a16:creationId xmlns:a16="http://schemas.microsoft.com/office/drawing/2014/main" id="{8358D5F3-9828-48E3-A691-8363423E41F6}"/>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01</a:t>
              </a:r>
            </a:p>
          </p:txBody>
        </p:sp>
      </p:grpSp>
      <p:sp>
        <p:nvSpPr>
          <p:cNvPr id="44" name="Text Placeholder 42">
            <a:extLst>
              <a:ext uri="{FF2B5EF4-FFF2-40B4-BE49-F238E27FC236}">
                <a16:creationId xmlns:a16="http://schemas.microsoft.com/office/drawing/2014/main" id="{63284BBE-5C38-419F-953C-DD9CE1967F31}"/>
              </a:ext>
            </a:extLst>
          </p:cNvPr>
          <p:cNvSpPr>
            <a:spLocks noGrp="1"/>
          </p:cNvSpPr>
          <p:nvPr>
            <p:ph type="body" sz="quarter" idx="11" hasCustomPrompt="1"/>
          </p:nvPr>
        </p:nvSpPr>
        <p:spPr>
          <a:xfrm>
            <a:off x="1536794" y="2518050"/>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2</a:t>
            </a:r>
          </a:p>
        </p:txBody>
      </p:sp>
      <p:grpSp>
        <p:nvGrpSpPr>
          <p:cNvPr id="14" name="Group 13">
            <a:extLst>
              <a:ext uri="{FF2B5EF4-FFF2-40B4-BE49-F238E27FC236}">
                <a16:creationId xmlns:a16="http://schemas.microsoft.com/office/drawing/2014/main" id="{2B4D8204-E989-4A53-9C43-E8FE47B64BAC}"/>
              </a:ext>
            </a:extLst>
          </p:cNvPr>
          <p:cNvGrpSpPr/>
          <p:nvPr userDrawn="1"/>
        </p:nvGrpSpPr>
        <p:grpSpPr>
          <a:xfrm>
            <a:off x="5922943" y="2553601"/>
            <a:ext cx="1408089" cy="467751"/>
            <a:chOff x="5922943" y="2012581"/>
            <a:chExt cx="1408089" cy="467751"/>
          </a:xfrm>
        </p:grpSpPr>
        <p:sp>
          <p:nvSpPr>
            <p:cNvPr id="15" name="Rectangle 14">
              <a:extLst>
                <a:ext uri="{FF2B5EF4-FFF2-40B4-BE49-F238E27FC236}">
                  <a16:creationId xmlns:a16="http://schemas.microsoft.com/office/drawing/2014/main" id="{724FAAF7-27EC-424D-A4E1-0E986EEAF38A}"/>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Text Placeholder 28">
              <a:extLst>
                <a:ext uri="{FF2B5EF4-FFF2-40B4-BE49-F238E27FC236}">
                  <a16:creationId xmlns:a16="http://schemas.microsoft.com/office/drawing/2014/main" id="{BB6B6689-3CC6-4B10-AE03-FEF4DABB75E5}"/>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02</a:t>
              </a:r>
            </a:p>
          </p:txBody>
        </p:sp>
      </p:grpSp>
      <p:grpSp>
        <p:nvGrpSpPr>
          <p:cNvPr id="19" name="Group 18">
            <a:extLst>
              <a:ext uri="{FF2B5EF4-FFF2-40B4-BE49-F238E27FC236}">
                <a16:creationId xmlns:a16="http://schemas.microsoft.com/office/drawing/2014/main" id="{B84BE182-CAB5-440A-BDF3-C0E9DCBC1BC8}"/>
              </a:ext>
            </a:extLst>
          </p:cNvPr>
          <p:cNvGrpSpPr/>
          <p:nvPr userDrawn="1"/>
        </p:nvGrpSpPr>
        <p:grpSpPr>
          <a:xfrm>
            <a:off x="5922943" y="3033500"/>
            <a:ext cx="1408089" cy="467751"/>
            <a:chOff x="5922943" y="2911580"/>
            <a:chExt cx="1408089" cy="467751"/>
          </a:xfrm>
        </p:grpSpPr>
        <p:sp>
          <p:nvSpPr>
            <p:cNvPr id="20" name="Rectangle 19">
              <a:extLst>
                <a:ext uri="{FF2B5EF4-FFF2-40B4-BE49-F238E27FC236}">
                  <a16:creationId xmlns:a16="http://schemas.microsoft.com/office/drawing/2014/main" id="{5AFFB3C1-E194-4561-A064-108424EA95A9}"/>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 Placeholder 28">
              <a:extLst>
                <a:ext uri="{FF2B5EF4-FFF2-40B4-BE49-F238E27FC236}">
                  <a16:creationId xmlns:a16="http://schemas.microsoft.com/office/drawing/2014/main" id="{D7A3D5CD-3200-4BCC-9CE0-4CBD82DADBD9}"/>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03</a:t>
              </a:r>
            </a:p>
          </p:txBody>
        </p:sp>
      </p:grpSp>
      <p:grpSp>
        <p:nvGrpSpPr>
          <p:cNvPr id="23" name="Group 22">
            <a:extLst>
              <a:ext uri="{FF2B5EF4-FFF2-40B4-BE49-F238E27FC236}">
                <a16:creationId xmlns:a16="http://schemas.microsoft.com/office/drawing/2014/main" id="{A9910FFC-B526-4AEA-A5BC-4BBC45BD054F}"/>
              </a:ext>
            </a:extLst>
          </p:cNvPr>
          <p:cNvGrpSpPr/>
          <p:nvPr userDrawn="1"/>
        </p:nvGrpSpPr>
        <p:grpSpPr>
          <a:xfrm>
            <a:off x="5929293" y="3538658"/>
            <a:ext cx="1408089" cy="467751"/>
            <a:chOff x="5929293" y="3790118"/>
            <a:chExt cx="1408089" cy="467751"/>
          </a:xfrm>
        </p:grpSpPr>
        <p:sp>
          <p:nvSpPr>
            <p:cNvPr id="24" name="Rectangle 23">
              <a:extLst>
                <a:ext uri="{FF2B5EF4-FFF2-40B4-BE49-F238E27FC236}">
                  <a16:creationId xmlns:a16="http://schemas.microsoft.com/office/drawing/2014/main" id="{D2459CCD-6600-430D-B94E-1F5FA200D8AA}"/>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5" name="Text Placeholder 28">
              <a:extLst>
                <a:ext uri="{FF2B5EF4-FFF2-40B4-BE49-F238E27FC236}">
                  <a16:creationId xmlns:a16="http://schemas.microsoft.com/office/drawing/2014/main" id="{C8A6AEDA-BE83-454C-BF78-29AEA48FCD88}"/>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04</a:t>
              </a:r>
            </a:p>
          </p:txBody>
        </p:sp>
      </p:grpSp>
      <p:grpSp>
        <p:nvGrpSpPr>
          <p:cNvPr id="27" name="Group 26">
            <a:extLst>
              <a:ext uri="{FF2B5EF4-FFF2-40B4-BE49-F238E27FC236}">
                <a16:creationId xmlns:a16="http://schemas.microsoft.com/office/drawing/2014/main" id="{DCDAAA55-0C02-4027-9611-30EAEFA2CF48}"/>
              </a:ext>
            </a:extLst>
          </p:cNvPr>
          <p:cNvGrpSpPr/>
          <p:nvPr userDrawn="1"/>
        </p:nvGrpSpPr>
        <p:grpSpPr>
          <a:xfrm>
            <a:off x="5935643" y="4032443"/>
            <a:ext cx="1408089" cy="467751"/>
            <a:chOff x="5935643" y="4733483"/>
            <a:chExt cx="1408089" cy="467751"/>
          </a:xfrm>
        </p:grpSpPr>
        <p:sp>
          <p:nvSpPr>
            <p:cNvPr id="28" name="Rectangle 27">
              <a:extLst>
                <a:ext uri="{FF2B5EF4-FFF2-40B4-BE49-F238E27FC236}">
                  <a16:creationId xmlns:a16="http://schemas.microsoft.com/office/drawing/2014/main" id="{66CFFA4B-B40A-4E14-8158-71BAE51D80B6}"/>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9" name="Text Placeholder 28">
              <a:extLst>
                <a:ext uri="{FF2B5EF4-FFF2-40B4-BE49-F238E27FC236}">
                  <a16:creationId xmlns:a16="http://schemas.microsoft.com/office/drawing/2014/main" id="{7BAC2D77-8FD3-4885-ABB7-2D9DB413EC19}"/>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05</a:t>
              </a:r>
            </a:p>
          </p:txBody>
        </p:sp>
      </p:grpSp>
      <p:grpSp>
        <p:nvGrpSpPr>
          <p:cNvPr id="31" name="Group 30">
            <a:extLst>
              <a:ext uri="{FF2B5EF4-FFF2-40B4-BE49-F238E27FC236}">
                <a16:creationId xmlns:a16="http://schemas.microsoft.com/office/drawing/2014/main" id="{E9A00BFF-F7E9-4A24-B0DF-EF0558789E75}"/>
              </a:ext>
            </a:extLst>
          </p:cNvPr>
          <p:cNvGrpSpPr/>
          <p:nvPr userDrawn="1"/>
        </p:nvGrpSpPr>
        <p:grpSpPr>
          <a:xfrm>
            <a:off x="5922943" y="4515242"/>
            <a:ext cx="1408089" cy="467751"/>
            <a:chOff x="5935643" y="4733483"/>
            <a:chExt cx="1408089" cy="467751"/>
          </a:xfrm>
        </p:grpSpPr>
        <p:sp>
          <p:nvSpPr>
            <p:cNvPr id="32" name="Rectangle 31">
              <a:extLst>
                <a:ext uri="{FF2B5EF4-FFF2-40B4-BE49-F238E27FC236}">
                  <a16:creationId xmlns:a16="http://schemas.microsoft.com/office/drawing/2014/main" id="{E423BC1F-A851-43D1-AD39-330E7D59F19A}"/>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 Placeholder 28">
              <a:extLst>
                <a:ext uri="{FF2B5EF4-FFF2-40B4-BE49-F238E27FC236}">
                  <a16:creationId xmlns:a16="http://schemas.microsoft.com/office/drawing/2014/main" id="{02AD2A98-E255-4FF5-A778-64E97F8DA0D0}"/>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06</a:t>
              </a:r>
            </a:p>
          </p:txBody>
        </p:sp>
      </p:grpSp>
      <p:sp>
        <p:nvSpPr>
          <p:cNvPr id="34" name="Rectangle 33">
            <a:extLst>
              <a:ext uri="{FF2B5EF4-FFF2-40B4-BE49-F238E27FC236}">
                <a16:creationId xmlns:a16="http://schemas.microsoft.com/office/drawing/2014/main" id="{165C19E0-C64B-4277-91AF-87B1ABEF408E}"/>
              </a:ext>
            </a:extLst>
          </p:cNvPr>
          <p:cNvSpPr/>
          <p:nvPr userDrawn="1"/>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E887C6B-09DA-4B25-886B-016EE3971216}"/>
              </a:ext>
            </a:extLst>
          </p:cNvPr>
          <p:cNvSpPr txBox="1"/>
          <p:nvPr userDrawn="1"/>
        </p:nvSpPr>
        <p:spPr>
          <a:xfrm>
            <a:off x="320107" y="784895"/>
            <a:ext cx="5106980" cy="707886"/>
          </a:xfrm>
          <a:prstGeom prst="rect">
            <a:avLst/>
          </a:prstGeom>
          <a:noFill/>
        </p:spPr>
        <p:txBody>
          <a:bodyPr wrap="square" rtlCol="0">
            <a:spAutoFit/>
          </a:bodyPr>
          <a:lstStyle/>
          <a:p>
            <a:r>
              <a:rPr lang="tr-TR" sz="4000" b="1" dirty="0">
                <a:solidFill>
                  <a:schemeClr val="bg1"/>
                </a:solidFill>
                <a:latin typeface="Segoe UI" panose="020B0502040204020203" pitchFamily="34" charset="0"/>
                <a:cs typeface="Segoe UI" panose="020B0502040204020203" pitchFamily="34" charset="0"/>
              </a:rPr>
              <a:t>CONTENT</a:t>
            </a:r>
            <a:endParaRPr lang="en-GB" sz="4000" b="1" dirty="0">
              <a:solidFill>
                <a:schemeClr val="bg1"/>
              </a:solidFill>
              <a:latin typeface="Segoe UI" panose="020B0502040204020203" pitchFamily="34" charset="0"/>
              <a:cs typeface="Segoe UI" panose="020B0502040204020203" pitchFamily="34" charset="0"/>
            </a:endParaRPr>
          </a:p>
        </p:txBody>
      </p:sp>
      <p:sp>
        <p:nvSpPr>
          <p:cNvPr id="47" name="Text Placeholder 42">
            <a:extLst>
              <a:ext uri="{FF2B5EF4-FFF2-40B4-BE49-F238E27FC236}">
                <a16:creationId xmlns:a16="http://schemas.microsoft.com/office/drawing/2014/main" id="{FF41D949-F347-4445-9B9E-B02BAFCFB630}"/>
              </a:ext>
            </a:extLst>
          </p:cNvPr>
          <p:cNvSpPr>
            <a:spLocks noGrp="1"/>
          </p:cNvSpPr>
          <p:nvPr>
            <p:ph type="body" sz="quarter" idx="12" hasCustomPrompt="1"/>
          </p:nvPr>
        </p:nvSpPr>
        <p:spPr>
          <a:xfrm>
            <a:off x="1536794" y="3027626"/>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3</a:t>
            </a:r>
          </a:p>
        </p:txBody>
      </p:sp>
      <p:sp>
        <p:nvSpPr>
          <p:cNvPr id="48" name="Text Placeholder 42">
            <a:extLst>
              <a:ext uri="{FF2B5EF4-FFF2-40B4-BE49-F238E27FC236}">
                <a16:creationId xmlns:a16="http://schemas.microsoft.com/office/drawing/2014/main" id="{00C6C8E9-A8AF-4578-976F-D3F7D3CE4933}"/>
              </a:ext>
            </a:extLst>
          </p:cNvPr>
          <p:cNvSpPr>
            <a:spLocks noGrp="1"/>
          </p:cNvSpPr>
          <p:nvPr>
            <p:ph type="body" sz="quarter" idx="13" hasCustomPrompt="1"/>
          </p:nvPr>
        </p:nvSpPr>
        <p:spPr>
          <a:xfrm>
            <a:off x="1532530" y="353058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4</a:t>
            </a:r>
          </a:p>
        </p:txBody>
      </p:sp>
      <p:sp>
        <p:nvSpPr>
          <p:cNvPr id="55" name="Text Placeholder 42">
            <a:extLst>
              <a:ext uri="{FF2B5EF4-FFF2-40B4-BE49-F238E27FC236}">
                <a16:creationId xmlns:a16="http://schemas.microsoft.com/office/drawing/2014/main" id="{A66FB37D-70BC-41B5-8158-7B9EA3DDC724}"/>
              </a:ext>
            </a:extLst>
          </p:cNvPr>
          <p:cNvSpPr>
            <a:spLocks noGrp="1"/>
          </p:cNvSpPr>
          <p:nvPr>
            <p:ph type="body" sz="quarter" idx="14" hasCustomPrompt="1"/>
          </p:nvPr>
        </p:nvSpPr>
        <p:spPr>
          <a:xfrm>
            <a:off x="1528195" y="4035003"/>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5</a:t>
            </a:r>
          </a:p>
        </p:txBody>
      </p:sp>
      <p:sp>
        <p:nvSpPr>
          <p:cNvPr id="56" name="Text Placeholder 42">
            <a:extLst>
              <a:ext uri="{FF2B5EF4-FFF2-40B4-BE49-F238E27FC236}">
                <a16:creationId xmlns:a16="http://schemas.microsoft.com/office/drawing/2014/main" id="{01DB129B-E899-41E2-B81A-965319B80289}"/>
              </a:ext>
            </a:extLst>
          </p:cNvPr>
          <p:cNvSpPr>
            <a:spLocks noGrp="1"/>
          </p:cNvSpPr>
          <p:nvPr>
            <p:ph type="body" sz="quarter" idx="15" hasCustomPrompt="1"/>
          </p:nvPr>
        </p:nvSpPr>
        <p:spPr>
          <a:xfrm>
            <a:off x="1527532" y="4547479"/>
            <a:ext cx="4259263" cy="403225"/>
          </a:xfrm>
          <a:prstGeom prst="rect">
            <a:avLst/>
          </a:prstGeom>
        </p:spPr>
        <p:txBody>
          <a:bodyPr/>
          <a:lstStyle>
            <a:lvl2pPr marL="0" indent="0" algn="r" defTabSz="742950">
              <a:buNone/>
              <a:defRPr lang="tr-TR" sz="2400" b="1" dirty="0">
                <a:solidFill>
                  <a:schemeClr val="bg1"/>
                </a:solidFill>
                <a:latin typeface="Segoe UI" panose="020B0502040204020203" pitchFamily="34" charset="0"/>
                <a:cs typeface="Segoe UI" panose="020B0502040204020203" pitchFamily="34" charset="0"/>
              </a:defRPr>
            </a:lvl2pPr>
          </a:lstStyle>
          <a:p>
            <a:pPr marL="0" lvl="1" defTabSz="742950"/>
            <a:r>
              <a:rPr lang="tr-TR" dirty="0"/>
              <a:t>TITLE 6</a:t>
            </a:r>
          </a:p>
        </p:txBody>
      </p:sp>
    </p:spTree>
    <p:extLst>
      <p:ext uri="{BB962C8B-B14F-4D97-AF65-F5344CB8AC3E}">
        <p14:creationId xmlns:p14="http://schemas.microsoft.com/office/powerpoint/2010/main" val="34046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par>
                                <p:cTn id="32" presetID="10" presetClass="entr" presetSubtype="0" fill="hold" grpId="0"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nodeType="with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nodeType="withEffect">
                                  <p:stCondLst>
                                    <p:cond delay="3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par>
                                <p:cTn id="56" presetID="10" presetClass="entr" presetSubtype="0" fill="hold" nodeType="withEffect">
                                  <p:stCondLst>
                                    <p:cond delay="35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5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nodeType="withEffect">
                                  <p:stCondLst>
                                    <p:cond delay="4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build="p">
        <p:tmplLst>
          <p:tmpl lvl="2">
            <p:tnLst>
              <p:par>
                <p:cTn presetID="10" presetClass="entr" presetSubtype="0"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2">
            <p:tnLst>
              <p:par>
                <p:cTn presetID="10" presetClass="entr" presetSubtype="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35" grpId="0"/>
      <p:bldP spid="47" grpId="0" build="p">
        <p:tmplLst>
          <p:tmpl lvl="2">
            <p:tnLst>
              <p:par>
                <p:cTn presetID="10" presetClass="entr" presetSubtype="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2">
            <p:tnLst>
              <p:par>
                <p:cTn presetID="10" presetClass="entr" presetSubtype="0" fill="hold" nodeType="withEffect">
                  <p:stCondLst>
                    <p:cond delay="3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5" grpId="0" build="p">
        <p:tmplLst>
          <p:tmpl lvl="2">
            <p:tnLst>
              <p:par>
                <p:cTn presetID="10" presetClass="entr" presetSubtype="0" fill="hold" nodeType="withEffect">
                  <p:stCondLst>
                    <p:cond delay="4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2">
            <p:tnLst>
              <p:par>
                <p:cTn presetID="10" presetClass="entr" presetSubtype="0" fill="hold" nodeType="withEffect">
                  <p:stCondLst>
                    <p:cond delay="45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64195-498A-46C1-9B0A-21FBF5E446E8}"/>
              </a:ext>
            </a:extLst>
          </p:cNvPr>
          <p:cNvPicPr>
            <a:picLocks noChangeAspect="1"/>
          </p:cNvPicPr>
          <p:nvPr/>
        </p:nvPicPr>
        <p:blipFill>
          <a:blip r:embed="rId2"/>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424340">
                  <a:alpha val="82000"/>
                </a:srgbClr>
              </a:gs>
              <a:gs pos="50000">
                <a:schemeClr val="tx1">
                  <a:alpha val="82000"/>
                </a:schemeClr>
              </a:gs>
              <a:gs pos="100000">
                <a:srgbClr val="D25800">
                  <a:alpha val="8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FIELD TRIP</a:t>
            </a:r>
          </a:p>
        </p:txBody>
      </p:sp>
    </p:spTree>
    <p:extLst>
      <p:ext uri="{BB962C8B-B14F-4D97-AF65-F5344CB8AC3E}">
        <p14:creationId xmlns:p14="http://schemas.microsoft.com/office/powerpoint/2010/main" val="48271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1F909-2BB4-4EB0-83D8-99726A008E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ounded Rectangle 2"/>
          <p:cNvSpPr/>
          <p:nvPr/>
        </p:nvSpPr>
        <p:spPr>
          <a:xfrm>
            <a:off x="-281473" y="2841172"/>
            <a:ext cx="12754947" cy="1175657"/>
          </a:xfrm>
          <a:prstGeom prst="rect">
            <a:avLst/>
          </a:prstGeom>
          <a:gradFill flip="none" rotWithShape="1">
            <a:gsLst>
              <a:gs pos="0">
                <a:srgbClr val="294099">
                  <a:alpha val="82000"/>
                </a:srgbClr>
              </a:gs>
              <a:gs pos="50000">
                <a:schemeClr val="tx1">
                  <a:alpha val="82000"/>
                </a:schemeClr>
              </a:gs>
              <a:gs pos="100000">
                <a:srgbClr val="ED3435">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BRAIN</a:t>
            </a:r>
            <a:r>
              <a:rPr lang="tr-TR" baseline="0" dirty="0"/>
              <a:t> STORMING</a:t>
            </a:r>
            <a:endParaRPr lang="tr-TR" dirty="0"/>
          </a:p>
        </p:txBody>
      </p:sp>
    </p:spTree>
    <p:extLst>
      <p:ext uri="{BB962C8B-B14F-4D97-AF65-F5344CB8AC3E}">
        <p14:creationId xmlns:p14="http://schemas.microsoft.com/office/powerpoint/2010/main" val="24897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EDEA8-A428-4478-BEF7-2DE07F760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8331853"/>
          </a:xfrm>
          <a:prstGeom prst="rect">
            <a:avLst/>
          </a:prstGeom>
        </p:spPr>
      </p:pic>
      <p:sp>
        <p:nvSpPr>
          <p:cNvPr id="3" name="Rectangle 2">
            <a:extLst>
              <a:ext uri="{FF2B5EF4-FFF2-40B4-BE49-F238E27FC236}">
                <a16:creationId xmlns:a16="http://schemas.microsoft.com/office/drawing/2014/main" id="{F10F0A5B-F30E-4013-9DF7-0AF95C096467}"/>
              </a:ext>
            </a:extLst>
          </p:cNvPr>
          <p:cNvSpPr/>
          <p:nvPr/>
        </p:nvSpPr>
        <p:spPr>
          <a:xfrm>
            <a:off x="2825750" y="952499"/>
            <a:ext cx="6540500" cy="2051957"/>
          </a:xfrm>
          <a:prstGeom prst="rect">
            <a:avLst/>
          </a:prstGeom>
          <a:solidFill>
            <a:srgbClr val="FDFDFD"/>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4400" b="1" dirty="0">
              <a:solidFill>
                <a:schemeClr val="tx1"/>
              </a:solidFill>
            </a:endParaRPr>
          </a:p>
        </p:txBody>
      </p:sp>
      <p:sp>
        <p:nvSpPr>
          <p:cNvPr id="5" name="Rounded Rectangle 2">
            <a:extLst>
              <a:ext uri="{FF2B5EF4-FFF2-40B4-BE49-F238E27FC236}">
                <a16:creationId xmlns:a16="http://schemas.microsoft.com/office/drawing/2014/main" id="{CC68D3C1-1BD5-4BEC-B54E-BE98D779438A}"/>
              </a:ext>
            </a:extLst>
          </p:cNvPr>
          <p:cNvSpPr/>
          <p:nvPr/>
        </p:nvSpPr>
        <p:spPr>
          <a:xfrm>
            <a:off x="-281473" y="1390648"/>
            <a:ext cx="12754947" cy="1175657"/>
          </a:xfrm>
          <a:prstGeom prst="rect">
            <a:avLst/>
          </a:prstGeom>
          <a:gradFill flip="none" rotWithShape="1">
            <a:gsLst>
              <a:gs pos="0">
                <a:srgbClr val="4D2135">
                  <a:alpha val="82000"/>
                </a:srgbClr>
              </a:gs>
              <a:gs pos="50000">
                <a:srgbClr val="002660">
                  <a:alpha val="82000"/>
                </a:srgbClr>
              </a:gs>
              <a:gs pos="100000">
                <a:srgbClr val="586D9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46948-9A42-45D5-93D6-7B83A0738F9B}"/>
              </a:ext>
            </a:extLst>
          </p:cNvPr>
          <p:cNvSpPr txBox="1"/>
          <p:nvPr/>
        </p:nvSpPr>
        <p:spPr>
          <a:xfrm>
            <a:off x="1607820" y="1624533"/>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solidFill>
                  <a:schemeClr val="bg1"/>
                </a:solidFill>
              </a:rPr>
              <a:t>SEQUENCING</a:t>
            </a:r>
          </a:p>
        </p:txBody>
      </p:sp>
    </p:spTree>
    <p:extLst>
      <p:ext uri="{BB962C8B-B14F-4D97-AF65-F5344CB8AC3E}">
        <p14:creationId xmlns:p14="http://schemas.microsoft.com/office/powerpoint/2010/main" val="104830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B70E-D899-4C36-A1E0-2D6355C95B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0170"/>
            <a:ext cx="12192000" cy="8082228"/>
          </a:xfrm>
          <a:prstGeom prst="rect">
            <a:avLst/>
          </a:prstGeom>
        </p:spPr>
      </p:pic>
      <p:sp>
        <p:nvSpPr>
          <p:cNvPr id="5" name="Rounded Rectangle 2">
            <a:extLst>
              <a:ext uri="{FF2B5EF4-FFF2-40B4-BE49-F238E27FC236}">
                <a16:creationId xmlns:a16="http://schemas.microsoft.com/office/drawing/2014/main" id="{94A87691-7875-4949-A5A5-9A9A7DFF3E61}"/>
              </a:ext>
            </a:extLst>
          </p:cNvPr>
          <p:cNvSpPr/>
          <p:nvPr/>
        </p:nvSpPr>
        <p:spPr>
          <a:xfrm>
            <a:off x="-281473" y="2841172"/>
            <a:ext cx="12754947" cy="1175657"/>
          </a:xfrm>
          <a:prstGeom prst="rect">
            <a:avLst/>
          </a:prstGeom>
          <a:gradFill flip="none" rotWithShape="1">
            <a:gsLst>
              <a:gs pos="0">
                <a:srgbClr val="B7596F">
                  <a:alpha val="82000"/>
                </a:srgbClr>
              </a:gs>
              <a:gs pos="50000">
                <a:srgbClr val="6D767C">
                  <a:alpha val="82000"/>
                </a:srgbClr>
              </a:gs>
              <a:gs pos="100000">
                <a:srgbClr val="29404E">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959CD-59D2-422C-B03A-DF1D4E66CC00}"/>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ANY VOLUNTEER?</a:t>
            </a:r>
          </a:p>
        </p:txBody>
      </p:sp>
    </p:spTree>
    <p:extLst>
      <p:ext uri="{BB962C8B-B14F-4D97-AF65-F5344CB8AC3E}">
        <p14:creationId xmlns:p14="http://schemas.microsoft.com/office/powerpoint/2010/main" val="2970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7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Tree>
    <p:extLst>
      <p:ext uri="{BB962C8B-B14F-4D97-AF65-F5344CB8AC3E}">
        <p14:creationId xmlns:p14="http://schemas.microsoft.com/office/powerpoint/2010/main" val="413437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3657C-F6BF-4478-B325-F0CA7F711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69" y="-647700"/>
            <a:ext cx="12330308" cy="8229600"/>
          </a:xfrm>
          <a:prstGeom prst="rect">
            <a:avLst/>
          </a:prstGeom>
        </p:spPr>
      </p:pic>
      <p:sp>
        <p:nvSpPr>
          <p:cNvPr id="4" name="Rounded Rectangle 2">
            <a:extLst>
              <a:ext uri="{FF2B5EF4-FFF2-40B4-BE49-F238E27FC236}">
                <a16:creationId xmlns:a16="http://schemas.microsoft.com/office/drawing/2014/main" id="{3164076B-4729-4FFF-A6CC-855D8B1DDC60}"/>
              </a:ext>
            </a:extLst>
          </p:cNvPr>
          <p:cNvSpPr/>
          <p:nvPr/>
        </p:nvSpPr>
        <p:spPr>
          <a:xfrm>
            <a:off x="-281473" y="2841172"/>
            <a:ext cx="12754947" cy="1175657"/>
          </a:xfrm>
          <a:prstGeom prst="rect">
            <a:avLst/>
          </a:prstGeom>
          <a:gradFill flip="none" rotWithShape="1">
            <a:gsLst>
              <a:gs pos="0">
                <a:srgbClr val="33383C">
                  <a:alpha val="82000"/>
                </a:srgbClr>
              </a:gs>
              <a:gs pos="50000">
                <a:srgbClr val="3D0E04">
                  <a:alpha val="82000"/>
                </a:srgbClr>
              </a:gs>
              <a:gs pos="100000">
                <a:srgbClr val="533E29">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927501-1C2E-48E8-A3D3-D20ACF718AD3}"/>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SAMPLE MATERIAL</a:t>
            </a:r>
          </a:p>
        </p:txBody>
      </p:sp>
    </p:spTree>
    <p:extLst>
      <p:ext uri="{BB962C8B-B14F-4D97-AF65-F5344CB8AC3E}">
        <p14:creationId xmlns:p14="http://schemas.microsoft.com/office/powerpoint/2010/main" val="191394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8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7A119-8B3F-4713-AF24-D9A3AF09B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100" y="-1054101"/>
            <a:ext cx="12357100" cy="8238067"/>
          </a:xfrm>
          <a:prstGeom prst="rect">
            <a:avLst/>
          </a:prstGeom>
        </p:spPr>
      </p:pic>
    </p:spTree>
    <p:extLst>
      <p:ext uri="{BB962C8B-B14F-4D97-AF65-F5344CB8AC3E}">
        <p14:creationId xmlns:p14="http://schemas.microsoft.com/office/powerpoint/2010/main" val="311502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B4F86-B8C6-453F-A07F-26E2342AEC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76717"/>
            <a:ext cx="12169948" cy="8122117"/>
          </a:xfrm>
          <a:prstGeom prst="rect">
            <a:avLst/>
          </a:prstGeom>
        </p:spPr>
      </p:pic>
      <p:sp>
        <p:nvSpPr>
          <p:cNvPr id="4" name="Rounded Rectangle 2">
            <a:extLst>
              <a:ext uri="{FF2B5EF4-FFF2-40B4-BE49-F238E27FC236}">
                <a16:creationId xmlns:a16="http://schemas.microsoft.com/office/drawing/2014/main" id="{72E8CF85-103A-4F07-8E5B-A1285F679175}"/>
              </a:ext>
            </a:extLst>
          </p:cNvPr>
          <p:cNvSpPr/>
          <p:nvPr/>
        </p:nvSpPr>
        <p:spPr>
          <a:xfrm>
            <a:off x="-281473" y="2841172"/>
            <a:ext cx="12754947" cy="1175657"/>
          </a:xfrm>
          <a:prstGeom prst="rect">
            <a:avLst/>
          </a:prstGeom>
          <a:gradFill flip="none" rotWithShape="1">
            <a:gsLst>
              <a:gs pos="0">
                <a:srgbClr val="023976">
                  <a:alpha val="82000"/>
                </a:srgbClr>
              </a:gs>
              <a:gs pos="50000">
                <a:srgbClr val="1E1E1E">
                  <a:alpha val="82000"/>
                </a:srgbClr>
              </a:gs>
              <a:gs pos="100000">
                <a:srgbClr val="545454">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0A2FC-4A4A-4549-B659-3211DD160E06}"/>
              </a:ext>
            </a:extLst>
          </p:cNvPr>
          <p:cNvSpPr txBox="1"/>
          <p:nvPr/>
        </p:nvSpPr>
        <p:spPr>
          <a:xfrm>
            <a:off x="1607820" y="3075057"/>
            <a:ext cx="8976360"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EXPERIENCE</a:t>
            </a:r>
          </a:p>
        </p:txBody>
      </p:sp>
    </p:spTree>
    <p:extLst>
      <p:ext uri="{BB962C8B-B14F-4D97-AF65-F5344CB8AC3E}">
        <p14:creationId xmlns:p14="http://schemas.microsoft.com/office/powerpoint/2010/main" val="1049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0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sp>
        <p:nvSpPr>
          <p:cNvPr id="3" name="Text Placeholder 6">
            <a:extLst>
              <a:ext uri="{FF2B5EF4-FFF2-40B4-BE49-F238E27FC236}">
                <a16:creationId xmlns:a16="http://schemas.microsoft.com/office/drawing/2014/main" id="{5D56F611-44CE-4128-A766-F28F8ACA11F8}"/>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11354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9_Tanışalım ekranı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E90A-778E-43AC-AD7B-7AAF7A772E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783"/>
            <a:ext cx="12192000" cy="7703566"/>
          </a:xfrm>
          <a:prstGeom prst="rect">
            <a:avLst/>
          </a:prstGeom>
        </p:spPr>
      </p:pic>
      <p:pic>
        <p:nvPicPr>
          <p:cNvPr id="6" name="Picture 5">
            <a:extLst>
              <a:ext uri="{FF2B5EF4-FFF2-40B4-BE49-F238E27FC236}">
                <a16:creationId xmlns:a16="http://schemas.microsoft.com/office/drawing/2014/main" id="{796F6BE8-B61C-4254-BB79-587AB14772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850" y="6496051"/>
            <a:ext cx="5657851" cy="784733"/>
          </a:xfrm>
          <a:prstGeom prst="rect">
            <a:avLst/>
          </a:prstGeom>
        </p:spPr>
      </p:pic>
      <p:pic>
        <p:nvPicPr>
          <p:cNvPr id="5" name="Picture 4">
            <a:extLst>
              <a:ext uri="{FF2B5EF4-FFF2-40B4-BE49-F238E27FC236}">
                <a16:creationId xmlns:a16="http://schemas.microsoft.com/office/drawing/2014/main" id="{02996650-58FA-49FC-B3D1-9B6C4069CF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4850" y="6496051"/>
            <a:ext cx="2543175" cy="784733"/>
          </a:xfrm>
          <a:prstGeom prst="rect">
            <a:avLst/>
          </a:prstGeom>
        </p:spPr>
      </p:pic>
      <p:pic>
        <p:nvPicPr>
          <p:cNvPr id="3" name="Picture 2">
            <a:extLst>
              <a:ext uri="{FF2B5EF4-FFF2-40B4-BE49-F238E27FC236}">
                <a16:creationId xmlns:a16="http://schemas.microsoft.com/office/drawing/2014/main" id="{B8467ECE-D1F2-4864-BAD1-4FB6639485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0749" y="3438526"/>
            <a:ext cx="5657851" cy="3842257"/>
          </a:xfrm>
          <a:prstGeom prst="rect">
            <a:avLst/>
          </a:prstGeom>
        </p:spPr>
      </p:pic>
      <p:sp>
        <p:nvSpPr>
          <p:cNvPr id="4" name="Rectangle 3">
            <a:extLst>
              <a:ext uri="{FF2B5EF4-FFF2-40B4-BE49-F238E27FC236}">
                <a16:creationId xmlns:a16="http://schemas.microsoft.com/office/drawing/2014/main" id="{9F860ACD-1CC7-4793-88B8-1D658D60DF7B}"/>
              </a:ext>
            </a:extLst>
          </p:cNvPr>
          <p:cNvSpPr/>
          <p:nvPr/>
        </p:nvSpPr>
        <p:spPr>
          <a:xfrm>
            <a:off x="704850" y="2390775"/>
            <a:ext cx="6819900" cy="410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 Placeholder 6">
            <a:extLst>
              <a:ext uri="{FF2B5EF4-FFF2-40B4-BE49-F238E27FC236}">
                <a16:creationId xmlns:a16="http://schemas.microsoft.com/office/drawing/2014/main" id="{3311F0FC-A88A-40BC-9E94-F979A5351603}"/>
              </a:ext>
            </a:extLst>
          </p:cNvPr>
          <p:cNvSpPr>
            <a:spLocks noGrp="1"/>
          </p:cNvSpPr>
          <p:nvPr>
            <p:ph type="body" sz="quarter" idx="12" hasCustomPrompt="1"/>
          </p:nvPr>
        </p:nvSpPr>
        <p:spPr>
          <a:xfrm>
            <a:off x="1216736" y="370749"/>
            <a:ext cx="9957232" cy="2573619"/>
          </a:xfrm>
          <a:prstGeom prst="roundRect">
            <a:avLst/>
          </a:prstGeom>
          <a:noFill/>
          <a:ln>
            <a:noFill/>
          </a:ln>
        </p:spPr>
        <p:style>
          <a:lnRef idx="2">
            <a:schemeClr val="dk1"/>
          </a:lnRef>
          <a:fillRef idx="1">
            <a:schemeClr val="lt1"/>
          </a:fillRef>
          <a:effectRef idx="0">
            <a:schemeClr val="dk1"/>
          </a:effectRef>
          <a:fontRef idx="minor">
            <a:schemeClr val="dk1"/>
          </a:fontRef>
        </p:style>
        <p:txBody>
          <a:bodyPr/>
          <a:lstStyle>
            <a:lvl1pPr marL="457200" indent="-457200">
              <a:buFont typeface="Arial" panose="020B0604020202020204" pitchFamily="34" charset="0"/>
              <a:buChar char="•"/>
              <a:defRPr b="1">
                <a:latin typeface="Segoe UI" panose="020B0502040204020203" pitchFamily="34" charset="0"/>
                <a:cs typeface="Segoe UI" panose="020B0502040204020203" pitchFamily="34" charset="0"/>
              </a:defRPr>
            </a:lvl1pPr>
          </a:lstStyle>
          <a:p>
            <a:pPr lvl="0"/>
            <a:r>
              <a:rPr lang="tr-TR" dirty="0" err="1"/>
              <a:t>Question</a:t>
            </a:r>
            <a:endParaRPr lang="tr-TR" dirty="0"/>
          </a:p>
          <a:p>
            <a:pPr lvl="0"/>
            <a:r>
              <a:rPr lang="tr-TR" dirty="0" err="1"/>
              <a:t>Question</a:t>
            </a:r>
            <a:endParaRPr lang="tr-TR" dirty="0"/>
          </a:p>
        </p:txBody>
      </p:sp>
    </p:spTree>
    <p:extLst>
      <p:ext uri="{BB962C8B-B14F-4D97-AF65-F5344CB8AC3E}">
        <p14:creationId xmlns:p14="http://schemas.microsoft.com/office/powerpoint/2010/main" val="260427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nışalım ekranı ">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A5ADB63-1777-4692-B96F-E1AD23C7F6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9804"/>
            <a:ext cx="12192000" cy="8112787"/>
          </a:xfrm>
          <a:prstGeom prst="rect">
            <a:avLst/>
          </a:prstGeom>
        </p:spPr>
      </p:pic>
      <p:sp>
        <p:nvSpPr>
          <p:cNvPr id="4" name="Rounded Rectangle 2"/>
          <p:cNvSpPr/>
          <p:nvPr userDrawn="1"/>
        </p:nvSpPr>
        <p:spPr>
          <a:xfrm>
            <a:off x="-281473" y="2841172"/>
            <a:ext cx="12754947" cy="1175657"/>
          </a:xfrm>
          <a:prstGeom prst="rect">
            <a:avLst/>
          </a:prstGeom>
          <a:gradFill flip="none" rotWithShape="1">
            <a:gsLst>
              <a:gs pos="0">
                <a:srgbClr val="22314D">
                  <a:shade val="30000"/>
                  <a:satMod val="115000"/>
                  <a:alpha val="82000"/>
                </a:srgbClr>
              </a:gs>
              <a:gs pos="50000">
                <a:srgbClr val="22314D">
                  <a:shade val="67500"/>
                  <a:satMod val="115000"/>
                  <a:alpha val="82000"/>
                </a:srgbClr>
              </a:gs>
              <a:gs pos="100000">
                <a:srgbClr val="22314D">
                  <a:shade val="100000"/>
                  <a:satMod val="11500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FECFC4-829B-4632-BA81-1037729D238E}"/>
              </a:ext>
            </a:extLst>
          </p:cNvPr>
          <p:cNvSpPr txBox="1"/>
          <p:nvPr userDrawn="1"/>
        </p:nvSpPr>
        <p:spPr>
          <a:xfrm>
            <a:off x="2159161" y="3075057"/>
            <a:ext cx="7873677" cy="707886"/>
          </a:xfrm>
          <a:prstGeom prst="rect">
            <a:avLst/>
          </a:prstGeom>
          <a:noFill/>
        </p:spPr>
        <p:txBody>
          <a:bodyPr wrap="square" rtlCol="0">
            <a:spAutoFit/>
          </a:bodyPr>
          <a:lstStyle>
            <a:defPPr>
              <a:defRPr lang="tr-TR"/>
            </a:defPPr>
            <a:lvl1pPr algn="ctr">
              <a:defRPr sz="4000" b="1" spc="300">
                <a:solidFill>
                  <a:schemeClr val="bg1"/>
                </a:solidFill>
                <a:latin typeface="Segoe UI" panose="020B0502040204020203" pitchFamily="34" charset="0"/>
                <a:cs typeface="Segoe UI" panose="020B0502040204020203" pitchFamily="34" charset="0"/>
              </a:defRPr>
            </a:lvl1pPr>
          </a:lstStyle>
          <a:p>
            <a:pPr lvl="0"/>
            <a:r>
              <a:rPr lang="tr-TR" dirty="0"/>
              <a:t>GET</a:t>
            </a:r>
            <a:r>
              <a:rPr lang="tr-TR" baseline="0" dirty="0"/>
              <a:t> TO KNOW EACH OTHER</a:t>
            </a:r>
            <a:endParaRPr lang="en-GB" dirty="0"/>
          </a:p>
        </p:txBody>
      </p:sp>
    </p:spTree>
    <p:extLst>
      <p:ext uri="{BB962C8B-B14F-4D97-AF65-F5344CB8AC3E}">
        <p14:creationId xmlns:p14="http://schemas.microsoft.com/office/powerpoint/2010/main" val="8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4_Tanışalım ekranı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6F0FE-B77C-44A7-BBA8-434E95CF5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0" y="0"/>
            <a:ext cx="12189520" cy="6921371"/>
          </a:xfrm>
          <a:prstGeom prst="rect">
            <a:avLst/>
          </a:prstGeom>
        </p:spPr>
      </p:pic>
    </p:spTree>
    <p:extLst>
      <p:ext uri="{BB962C8B-B14F-4D97-AF65-F5344CB8AC3E}">
        <p14:creationId xmlns:p14="http://schemas.microsoft.com/office/powerpoint/2010/main" val="750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66FFD-ED0F-4D9A-9C69-54A824829651}"/>
              </a:ext>
            </a:extLst>
          </p:cNvPr>
          <p:cNvSpPr/>
          <p:nvPr userDrawn="1"/>
        </p:nvSpPr>
        <p:spPr>
          <a:xfrm>
            <a:off x="-15624" y="0"/>
            <a:ext cx="12192000" cy="6858000"/>
          </a:xfrm>
          <a:prstGeom prst="rect">
            <a:avLst/>
          </a:prstGeom>
          <a:solidFill>
            <a:srgbClr val="ED82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BE5A10E-06F1-4B24-A933-7493AF8A9E41}"/>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5329E627-21A5-4E6E-B54B-A2C9505FB6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82914093-A929-4F73-9CF4-9FC831274FDF}"/>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9A7763A5-F5F2-4F8C-B276-87556E71012F}"/>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Design Evaluation</a:t>
            </a:r>
            <a:r>
              <a:rPr lang="tr-TR" b="1" spc="-150" baseline="0" dirty="0">
                <a:latin typeface="Montserrat" pitchFamily="2" charset="0"/>
              </a:rPr>
              <a:t> Form</a:t>
            </a:r>
            <a:endParaRPr lang="en-GB" b="1" spc="-150" dirty="0">
              <a:latin typeface="Montserrat" pitchFamily="2" charset="0"/>
            </a:endParaRPr>
          </a:p>
        </p:txBody>
      </p:sp>
      <p:pic>
        <p:nvPicPr>
          <p:cNvPr id="10" name="Picture 9">
            <a:extLst>
              <a:ext uri="{FF2B5EF4-FFF2-40B4-BE49-F238E27FC236}">
                <a16:creationId xmlns:a16="http://schemas.microsoft.com/office/drawing/2014/main" id="{6BC09559-29DA-4A30-A51B-9C850E5B32D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8927" y="3020256"/>
            <a:ext cx="1652027" cy="1652027"/>
          </a:xfrm>
          <a:prstGeom prst="rect">
            <a:avLst/>
          </a:prstGeom>
        </p:spPr>
      </p:pic>
      <p:pic>
        <p:nvPicPr>
          <p:cNvPr id="9" name="Picture 8">
            <a:extLst>
              <a:ext uri="{FF2B5EF4-FFF2-40B4-BE49-F238E27FC236}">
                <a16:creationId xmlns:a16="http://schemas.microsoft.com/office/drawing/2014/main" id="{02103D9B-E81D-4B1D-A09B-CCBDB4050F7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5338" y="27731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7619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300"/>
                                  </p:stCondLst>
                                  <p:childTnLst>
                                    <p:animMotion origin="layout" path="M 0 -0.04282 L 0 0.1507 " pathEditMode="relative" rAng="0" ptsTypes="AA">
                                      <p:cBhvr>
                                        <p:cTn id="9" dur="2000" fill="hold"/>
                                        <p:tgtEl>
                                          <p:spTgt spid="7"/>
                                        </p:tgtEl>
                                        <p:attrNameLst>
                                          <p:attrName>ppt_x</p:attrName>
                                          <p:attrName>ppt_y</p:attrName>
                                        </p:attrNameLst>
                                      </p:cBhvr>
                                      <p:rCtr x="0" y="9676"/>
                                    </p:animMotion>
                                  </p:childTnLst>
                                </p:cTn>
                              </p:par>
                              <p:par>
                                <p:cTn id="10" presetID="63" presetClass="path" presetSubtype="0" accel="50000" decel="50000" fill="hold" nodeType="withEffect">
                                  <p:stCondLst>
                                    <p:cond delay="250"/>
                                  </p:stCondLst>
                                  <p:childTnLst>
                                    <p:animMotion origin="layout" path="M 0.04388 0.00023 L 0.29388 0.00023 " pathEditMode="relative" rAng="0" ptsTypes="AA">
                                      <p:cBhvr>
                                        <p:cTn id="11" dur="2000" fill="hold"/>
                                        <p:tgtEl>
                                          <p:spTgt spid="10"/>
                                        </p:tgtEl>
                                        <p:attrNameLst>
                                          <p:attrName>ppt_x</p:attrName>
                                          <p:attrName>ppt_y</p:attrName>
                                        </p:attrNameLst>
                                      </p:cBhvr>
                                      <p:rCtr x="12500" y="0"/>
                                    </p:animMotion>
                                  </p:childTnLst>
                                </p:cTn>
                              </p:par>
                              <p:par>
                                <p:cTn id="12" presetID="35" presetClass="path" presetSubtype="0" accel="50000" decel="50000" fill="hold" nodeType="withEffect">
                                  <p:stCondLst>
                                    <p:cond delay="250"/>
                                  </p:stCondLst>
                                  <p:childTnLst>
                                    <p:animMotion origin="layout" path="M 2.5E-6 7.40741E-7 L -0.30261 7.40741E-7 " pathEditMode="relative" rAng="0" ptsTypes="AA">
                                      <p:cBhvr>
                                        <p:cTn id="13" dur="20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Giriş Ekranı">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6B0BA-BCD4-4627-B6A7-7B659EA331FB}"/>
              </a:ext>
            </a:extLst>
          </p:cNvPr>
          <p:cNvSpPr/>
          <p:nvPr userDrawn="1"/>
        </p:nvSpPr>
        <p:spPr>
          <a:xfrm>
            <a:off x="-15624"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4C578905-76A7-45A5-961A-52AE45984635}"/>
              </a:ext>
            </a:extLst>
          </p:cNvPr>
          <p:cNvGrpSpPr/>
          <p:nvPr userDrawn="1"/>
        </p:nvGrpSpPr>
        <p:grpSpPr>
          <a:xfrm>
            <a:off x="10106769" y="5929211"/>
            <a:ext cx="2085231" cy="651478"/>
            <a:chOff x="265245" y="2204916"/>
            <a:chExt cx="2085231" cy="651478"/>
          </a:xfrm>
        </p:grpSpPr>
        <p:pic>
          <p:nvPicPr>
            <p:cNvPr id="4" name="Picture 3">
              <a:extLst>
                <a:ext uri="{FF2B5EF4-FFF2-40B4-BE49-F238E27FC236}">
                  <a16:creationId xmlns:a16="http://schemas.microsoft.com/office/drawing/2014/main" id="{77AE96B3-4807-4FF5-8833-85193C11D6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872" y="2204916"/>
              <a:ext cx="1806643" cy="416659"/>
            </a:xfrm>
            <a:prstGeom prst="rect">
              <a:avLst/>
            </a:prstGeom>
          </p:spPr>
        </p:pic>
        <p:sp>
          <p:nvSpPr>
            <p:cNvPr id="5" name="TextBox 4">
              <a:extLst>
                <a:ext uri="{FF2B5EF4-FFF2-40B4-BE49-F238E27FC236}">
                  <a16:creationId xmlns:a16="http://schemas.microsoft.com/office/drawing/2014/main" id="{6E8DD1D4-1978-4ACE-B95F-EA35FC897817}"/>
                </a:ext>
              </a:extLst>
            </p:cNvPr>
            <p:cNvSpPr txBox="1"/>
            <p:nvPr/>
          </p:nvSpPr>
          <p:spPr>
            <a:xfrm>
              <a:off x="265245" y="2656339"/>
              <a:ext cx="2085231" cy="200055"/>
            </a:xfrm>
            <a:prstGeom prst="rect">
              <a:avLst/>
            </a:prstGeom>
            <a:noFill/>
          </p:spPr>
          <p:txBody>
            <a:bodyPr wrap="square" rtlCol="0">
              <a:spAutoFit/>
            </a:bodyPr>
            <a:lstStyle/>
            <a:p>
              <a:r>
                <a:rPr lang="en-GB" sz="700" dirty="0">
                  <a:solidFill>
                    <a:schemeClr val="bg1"/>
                  </a:solidFill>
                  <a:latin typeface="Montserrat" pitchFamily="2" charset="0"/>
                </a:rPr>
                <a:t>ENGINEERING TRAININGS</a:t>
              </a:r>
            </a:p>
          </p:txBody>
        </p:sp>
      </p:grpSp>
      <p:sp>
        <p:nvSpPr>
          <p:cNvPr id="7" name="TextBox 6">
            <a:extLst>
              <a:ext uri="{FF2B5EF4-FFF2-40B4-BE49-F238E27FC236}">
                <a16:creationId xmlns:a16="http://schemas.microsoft.com/office/drawing/2014/main" id="{17877DEA-014E-4257-91D3-883969F53400}"/>
              </a:ext>
            </a:extLst>
          </p:cNvPr>
          <p:cNvSpPr txBox="1"/>
          <p:nvPr userDrawn="1"/>
        </p:nvSpPr>
        <p:spPr>
          <a:xfrm>
            <a:off x="5029200" y="731695"/>
            <a:ext cx="2133600" cy="646331"/>
          </a:xfrm>
          <a:prstGeom prst="rect">
            <a:avLst/>
          </a:prstGeom>
          <a:noFill/>
        </p:spPr>
        <p:txBody>
          <a:bodyPr wrap="square" rtlCol="0">
            <a:spAutoFit/>
          </a:bodyPr>
          <a:lstStyle/>
          <a:p>
            <a:pPr algn="ctr"/>
            <a:r>
              <a:rPr lang="tr-TR" b="1" spc="-150" dirty="0">
                <a:latin typeface="Montserrat" pitchFamily="2" charset="0"/>
              </a:rPr>
              <a:t>Training Evaluation </a:t>
            </a:r>
          </a:p>
          <a:p>
            <a:pPr algn="ctr"/>
            <a:r>
              <a:rPr lang="tr-TR" b="1" spc="-150" dirty="0">
                <a:latin typeface="Montserrat" pitchFamily="2" charset="0"/>
              </a:rPr>
              <a:t>Form</a:t>
            </a:r>
            <a:endParaRPr lang="en-GB" b="1" spc="-150" dirty="0">
              <a:latin typeface="Montserrat" pitchFamily="2" charset="0"/>
            </a:endParaRPr>
          </a:p>
        </p:txBody>
      </p:sp>
      <p:pic>
        <p:nvPicPr>
          <p:cNvPr id="8" name="Picture 7">
            <a:extLst>
              <a:ext uri="{FF2B5EF4-FFF2-40B4-BE49-F238E27FC236}">
                <a16:creationId xmlns:a16="http://schemas.microsoft.com/office/drawing/2014/main" id="{92404562-9BC3-4FB3-A94F-E1D6BFF9E80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6845" y="2938682"/>
            <a:ext cx="1780438" cy="1780438"/>
          </a:xfrm>
          <a:prstGeom prst="rect">
            <a:avLst/>
          </a:prstGeom>
        </p:spPr>
      </p:pic>
      <p:pic>
        <p:nvPicPr>
          <p:cNvPr id="9" name="Picture 8">
            <a:extLst>
              <a:ext uri="{FF2B5EF4-FFF2-40B4-BE49-F238E27FC236}">
                <a16:creationId xmlns:a16="http://schemas.microsoft.com/office/drawing/2014/main" id="{FBFCE2F2-AFF4-4A8F-87E9-7E211560D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12702" y="217021"/>
            <a:ext cx="12192000" cy="68580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67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42" presetClass="path" presetSubtype="0" accel="50000" decel="50000" fill="hold" grpId="0" nodeType="withEffect">
                                  <p:stCondLst>
                                    <p:cond delay="250"/>
                                  </p:stCondLst>
                                  <p:childTnLst>
                                    <p:animMotion origin="layout" path="M 0 -0.04282 L 0 0.1507 " pathEditMode="relative" rAng="0" ptsTypes="AA">
                                      <p:cBhvr>
                                        <p:cTn id="9" dur="1500" fill="hold"/>
                                        <p:tgtEl>
                                          <p:spTgt spid="7"/>
                                        </p:tgtEl>
                                        <p:attrNameLst>
                                          <p:attrName>ppt_x</p:attrName>
                                          <p:attrName>ppt_y</p:attrName>
                                        </p:attrNameLst>
                                      </p:cBhvr>
                                      <p:rCtr x="0" y="9676"/>
                                    </p:animMotion>
                                  </p:childTnLst>
                                </p:cTn>
                              </p:par>
                              <p:par>
                                <p:cTn id="10" presetID="42" presetClass="path" presetSubtype="0" accel="50000" decel="50000" fill="hold" nodeType="withEffect">
                                  <p:stCondLst>
                                    <p:cond delay="250"/>
                                  </p:stCondLst>
                                  <p:childTnLst>
                                    <p:animMotion origin="layout" path="M -4.79167E-6 -3.33333E-6 L 0.31836 0.01621 " pathEditMode="relative" rAng="0" ptsTypes="AA">
                                      <p:cBhvr>
                                        <p:cTn id="11" dur="1500" fill="hold"/>
                                        <p:tgtEl>
                                          <p:spTgt spid="8"/>
                                        </p:tgtEl>
                                        <p:attrNameLst>
                                          <p:attrName>ppt_x</p:attrName>
                                          <p:attrName>ppt_y</p:attrName>
                                        </p:attrNameLst>
                                      </p:cBhvr>
                                      <p:rCtr x="15911" y="810"/>
                                    </p:animMotion>
                                  </p:childTnLst>
                                </p:cTn>
                              </p:par>
                              <p:par>
                                <p:cTn id="12" presetID="35" presetClass="path" presetSubtype="0" accel="50000" decel="50000" fill="hold" nodeType="withEffect">
                                  <p:stCondLst>
                                    <p:cond delay="250"/>
                                  </p:stCondLst>
                                  <p:childTnLst>
                                    <p:animMotion origin="layout" path="M -4.16667E-6 -2.96296E-6 L -0.3026 -2.96296E-6 " pathEditMode="relative" rAng="0" ptsTypes="AA">
                                      <p:cBhvr>
                                        <p:cTn id="13" dur="1500" fill="hold"/>
                                        <p:tgtEl>
                                          <p:spTgt spid="9"/>
                                        </p:tgtEl>
                                        <p:attrNameLst>
                                          <p:attrName>ppt_x</p:attrName>
                                          <p:attrName>ppt_y</p:attrName>
                                        </p:attrNameLst>
                                      </p:cBhvr>
                                      <p:rCtr x="-1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225541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l_Icerik_Tek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03673"/>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endParaRPr lang="tr-TR" dirty="0"/>
          </a:p>
        </p:txBody>
      </p:sp>
      <p:sp>
        <p:nvSpPr>
          <p:cNvPr id="6" name="Content Placeholder 5">
            <a:extLst>
              <a:ext uri="{FF2B5EF4-FFF2-40B4-BE49-F238E27FC236}">
                <a16:creationId xmlns:a16="http://schemas.microsoft.com/office/drawing/2014/main" id="{8CA9343A-DDE8-4982-A4A7-6829D78FBD39}"/>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 </a:t>
            </a:r>
          </a:p>
        </p:txBody>
      </p:sp>
    </p:spTree>
    <p:extLst>
      <p:ext uri="{BB962C8B-B14F-4D97-AF65-F5344CB8AC3E}">
        <p14:creationId xmlns:p14="http://schemas.microsoft.com/office/powerpoint/2010/main" val="220264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indent="0" algn="l" defTabSz="914400" rtl="0" eaLnBrk="1" latinLnBrk="0" hangingPunct="1">
              <a:buNone/>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sp>
        <p:nvSpPr>
          <p:cNvPr id="10" name="Content Placeholder 5">
            <a:extLst>
              <a:ext uri="{FF2B5EF4-FFF2-40B4-BE49-F238E27FC236}">
                <a16:creationId xmlns:a16="http://schemas.microsoft.com/office/drawing/2014/main" id="{8540A8A6-459D-4165-B7EA-DA4EC160D53B}"/>
              </a:ext>
            </a:extLst>
          </p:cNvPr>
          <p:cNvSpPr>
            <a:spLocks noGrp="1"/>
          </p:cNvSpPr>
          <p:nvPr>
            <p:ph sz="quarter" idx="10" hasCustomPrompt="1"/>
          </p:nvPr>
        </p:nvSpPr>
        <p:spPr>
          <a:xfrm>
            <a:off x="842453" y="1803400"/>
            <a:ext cx="10507095" cy="3951245"/>
          </a:xfrm>
          <a:prstGeom prst="rect">
            <a:avLst/>
          </a:prstGeom>
        </p:spPr>
        <p:txBody>
          <a:bodyPr lIns="180000" tIns="180000" rIns="180000" bIns="180000">
            <a:noAutofit/>
          </a:bodyPr>
          <a:lstStyle>
            <a:lvl1pPr marL="228600" indent="-228600">
              <a:spcBef>
                <a:spcPts val="1200"/>
              </a:spcBef>
              <a:tabLst/>
              <a:defRPr sz="2000"/>
            </a:lvl1pPr>
            <a:lvl2pPr marL="457200" indent="0">
              <a:buNone/>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baseline="0">
                <a:latin typeface="Segoe UI" panose="020B0502040204020203" pitchFamily="34" charset="0"/>
                <a:cs typeface="Segoe UI" panose="020B0502040204020203" pitchFamily="34" charset="0"/>
              </a:defRPr>
            </a:lvl3pPr>
          </a:lstStyle>
          <a:p>
            <a:pPr lvl="2"/>
            <a:r>
              <a:rPr lang="tr-TR" dirty="0"/>
              <a:t>Write </a:t>
            </a:r>
            <a:r>
              <a:rPr lang="tr-TR" dirty="0" err="1"/>
              <a:t>the</a:t>
            </a:r>
            <a:r>
              <a:rPr lang="tr-TR" dirty="0"/>
              <a:t> </a:t>
            </a:r>
            <a:r>
              <a:rPr lang="tr-TR" dirty="0" err="1"/>
              <a:t>content</a:t>
            </a:r>
            <a:r>
              <a:rPr lang="tr-TR" dirty="0"/>
              <a:t>.</a:t>
            </a:r>
          </a:p>
        </p:txBody>
      </p:sp>
    </p:spTree>
    <p:extLst>
      <p:ext uri="{BB962C8B-B14F-4D97-AF65-F5344CB8AC3E}">
        <p14:creationId xmlns:p14="http://schemas.microsoft.com/office/powerpoint/2010/main" val="148354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Icindekil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8B4F9-DFE1-4B7B-9EC8-3E7A6109CA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59" y="-236526"/>
            <a:ext cx="12192000" cy="8128000"/>
          </a:xfrm>
          <a:prstGeom prst="rect">
            <a:avLst/>
          </a:prstGeom>
        </p:spPr>
      </p:pic>
      <p:pic>
        <p:nvPicPr>
          <p:cNvPr id="3" name="Resim 19">
            <a:extLst>
              <a:ext uri="{FF2B5EF4-FFF2-40B4-BE49-F238E27FC236}">
                <a16:creationId xmlns:a16="http://schemas.microsoft.com/office/drawing/2014/main" id="{047A69CB-F9EA-49F0-9FFE-0380BCB0422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90177" y="8771"/>
            <a:ext cx="7372748" cy="3695545"/>
          </a:xfrm>
          <a:prstGeom prst="rect">
            <a:avLst/>
          </a:prstGeom>
        </p:spPr>
      </p:pic>
      <p:pic>
        <p:nvPicPr>
          <p:cNvPr id="4" name="Resim 19">
            <a:extLst>
              <a:ext uri="{FF2B5EF4-FFF2-40B4-BE49-F238E27FC236}">
                <a16:creationId xmlns:a16="http://schemas.microsoft.com/office/drawing/2014/main" id="{DFCF62DD-893D-4796-92FD-C9D167FFA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1054" y="3787761"/>
            <a:ext cx="4587631" cy="2299522"/>
          </a:xfrm>
          <a:prstGeom prst="rect">
            <a:avLst/>
          </a:prstGeom>
        </p:spPr>
      </p:pic>
      <p:pic>
        <p:nvPicPr>
          <p:cNvPr id="5" name="Resim 19">
            <a:extLst>
              <a:ext uri="{FF2B5EF4-FFF2-40B4-BE49-F238E27FC236}">
                <a16:creationId xmlns:a16="http://schemas.microsoft.com/office/drawing/2014/main" id="{6BE424E7-38FB-4013-A58D-A771D37435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8585684" y="438583"/>
            <a:ext cx="7047799" cy="3532666"/>
          </a:xfrm>
          <a:prstGeom prst="rect">
            <a:avLst/>
          </a:prstGeom>
        </p:spPr>
      </p:pic>
      <p:pic>
        <p:nvPicPr>
          <p:cNvPr id="7" name="Resim 19">
            <a:extLst>
              <a:ext uri="{FF2B5EF4-FFF2-40B4-BE49-F238E27FC236}">
                <a16:creationId xmlns:a16="http://schemas.microsoft.com/office/drawing/2014/main" id="{CE46977F-C799-42BA-A36E-FF437328EE2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9442" y="4146598"/>
            <a:ext cx="7372748" cy="3695545"/>
          </a:xfrm>
          <a:prstGeom prst="rect">
            <a:avLst/>
          </a:prstGeom>
        </p:spPr>
      </p:pic>
    </p:spTree>
    <p:extLst>
      <p:ext uri="{BB962C8B-B14F-4D97-AF65-F5344CB8AC3E}">
        <p14:creationId xmlns:p14="http://schemas.microsoft.com/office/powerpoint/2010/main" val="16148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6" presetClass="path" presetSubtype="0" repeatCount="indefinite" fill="hold" nodeType="withEffect">
                                  <p:stCondLst>
                                    <p:cond delay="1500"/>
                                  </p:stCondLst>
                                  <p:childTnLst>
                                    <p:animMotion origin="layout" path="M -2.91667E-6 -1.85185E-6 C -2.91667E-6 0.0044 0.00365 0.0081 0.00808 0.0081 C 0.01328 0.0081 0.01524 0.00394 0.01602 0.00162 L 0.01693 -0.00185 C 0.01771 -0.00416 0.01966 -0.0081 0.02565 -0.0081 C 0.02943 -0.0081 0.03386 -0.00463 0.03386 -1.85185E-6 C 0.03386 0.0044 0.02943 0.0081 0.02565 0.0081 C 0.01966 0.0081 0.01771 0.00394 0.01693 0.00162 L 0.01602 -0.00185 C 0.01524 -0.00416 0.01328 -0.0081 0.00808 -0.0081 C 0.00365 -0.0081 -2.91667E-6 -0.00463 -2.91667E-6 -1.85185E-6 Z " pathEditMode="relative" rAng="0" ptsTypes="AAAAAAAAAAA">
                                      <p:cBhvr>
                                        <p:cTn id="10" dur="10000" fill="hold"/>
                                        <p:tgtEl>
                                          <p:spTgt spid="3"/>
                                        </p:tgtEl>
                                        <p:attrNameLst>
                                          <p:attrName>ppt_x</p:attrName>
                                          <p:attrName>ppt_y</p:attrName>
                                        </p:attrNameLst>
                                      </p:cBhvr>
                                      <p:rCtr x="1693" y="0"/>
                                    </p:animMotion>
                                  </p:childTnLst>
                                </p:cTn>
                              </p:par>
                              <p:par>
                                <p:cTn id="11" presetID="2" presetClass="entr" presetSubtype="1" decel="6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0-#ppt_h/2"/>
                                          </p:val>
                                        </p:tav>
                                        <p:tav tm="100000">
                                          <p:val>
                                            <p:strVal val="#ppt_y"/>
                                          </p:val>
                                        </p:tav>
                                      </p:tavLst>
                                    </p:anim>
                                  </p:childTnLst>
                                </p:cTn>
                              </p:par>
                              <p:par>
                                <p:cTn id="15" presetID="26" presetClass="path" presetSubtype="0" repeatCount="indefinite" fill="hold" nodeType="withEffect">
                                  <p:stCondLst>
                                    <p:cond delay="1500"/>
                                  </p:stCondLst>
                                  <p:childTnLst>
                                    <p:animMotion origin="layout" path="M 8.33333E-7 2.22222E-6 C 8.33333E-7 0.0044 0.00365 0.0081 0.00807 0.0081 C 0.01328 0.0081 0.01523 0.00393 0.01601 0.00162 L 0.01693 -0.00185 C 0.01771 -0.00417 0.01966 -0.0081 0.02565 -0.0081 C 0.02943 -0.0081 0.03385 -0.00463 0.03385 2.22222E-6 C 0.03385 0.0044 0.02943 0.0081 0.02565 0.0081 C 0.01966 0.0081 0.01771 0.00393 0.01693 0.00162 L 0.01601 -0.00185 C 0.01523 -0.00417 0.01328 -0.0081 0.00807 -0.0081 C 0.00365 -0.0081 8.33333E-7 -0.00463 8.33333E-7 2.22222E-6 Z " pathEditMode="relative" rAng="0" ptsTypes="AAAAAAAAAAA">
                                      <p:cBhvr>
                                        <p:cTn id="16" dur="10000" fill="hold"/>
                                        <p:tgtEl>
                                          <p:spTgt spid="5"/>
                                        </p:tgtEl>
                                        <p:attrNameLst>
                                          <p:attrName>ppt_x</p:attrName>
                                          <p:attrName>ppt_y</p:attrName>
                                        </p:attrNameLst>
                                      </p:cBhvr>
                                      <p:rCtr x="1693" y="0"/>
                                    </p:animMotion>
                                  </p:childTnLst>
                                </p:cTn>
                              </p:par>
                              <p:par>
                                <p:cTn id="17" presetID="2" presetClass="entr" presetSubtype="1" decel="6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26" presetClass="path" presetSubtype="0" repeatCount="indefinite" fill="hold" nodeType="withEffect">
                                  <p:stCondLst>
                                    <p:cond delay="1500"/>
                                  </p:stCondLst>
                                  <p:childTnLst>
                                    <p:animMotion origin="layout" path="M -4.16667E-6 2.59259E-6 C -4.16667E-6 0.0044 0.00365 0.0081 0.00808 0.0081 C 0.01329 0.0081 0.01524 0.00393 0.01602 0.00162 L 0.01693 -0.00185 C 0.01771 -0.00417 0.01967 -0.0081 0.02566 -0.0081 C 0.02943 -0.0081 0.03386 -0.00463 0.03386 2.59259E-6 C 0.03386 0.0044 0.02943 0.0081 0.02566 0.0081 C 0.01967 0.0081 0.01771 0.00393 0.01693 0.00162 L 0.01602 -0.00185 C 0.01524 -0.00417 0.01329 -0.0081 0.00808 -0.0081 C 0.00365 -0.0081 -4.16667E-6 -0.00463 -4.16667E-6 2.59259E-6 Z " pathEditMode="relative" rAng="0" ptsTypes="AAAAAAAAAAA">
                                      <p:cBhvr>
                                        <p:cTn id="22" dur="10000" fill="hold"/>
                                        <p:tgtEl>
                                          <p:spTgt spid="4"/>
                                        </p:tgtEl>
                                        <p:attrNameLst>
                                          <p:attrName>ppt_x</p:attrName>
                                          <p:attrName>ppt_y</p:attrName>
                                        </p:attrNameLst>
                                      </p:cBhvr>
                                      <p:rCtr x="1693" y="0"/>
                                    </p:animMotion>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 presetClass="entr" presetSubtype="1" decel="6000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par>
                                <p:cTn id="30" presetID="26" presetClass="path" presetSubtype="0" repeatCount="indefinite" fill="hold" nodeType="withEffect">
                                  <p:stCondLst>
                                    <p:cond delay="1500"/>
                                  </p:stCondLst>
                                  <p:childTnLst>
                                    <p:animMotion origin="layout" path="M -2.5E-6 -4.07407E-6 C -2.5E-6 0.00417 0.00365 0.00811 0.00808 0.00811 C 0.01341 0.00811 0.01524 0.00394 0.01615 0.00162 L 0.01693 -0.00185 C 0.01771 -0.00416 0.01966 -0.0081 0.02565 -0.0081 C 0.02943 -0.0081 0.03386 -0.00463 0.03386 -4.07407E-6 C 0.03386 0.00417 0.02943 0.00811 0.02565 0.00811 C 0.01966 0.00811 0.01771 0.00394 0.01693 0.00162 L 0.01615 -0.00185 C 0.01524 -0.00416 0.01341 -0.0081 0.00808 -0.0081 C 0.00365 -0.0081 -2.5E-6 -0.00463 -2.5E-6 -4.07407E-6 Z " pathEditMode="relative" rAng="0" ptsTypes="AAAAAAAAAAA">
                                      <p:cBhvr>
                                        <p:cTn id="31" dur="10000" fill="hold"/>
                                        <p:tgtEl>
                                          <p:spTgt spid="7"/>
                                        </p:tgtEl>
                                        <p:attrNameLst>
                                          <p:attrName>ppt_x</p:attrName>
                                          <p:attrName>ppt_y</p:attrName>
                                        </p:attrNameLst>
                                      </p:cBhvr>
                                      <p:rCtr x="16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Genel_Icerik_Alt_Baslik">
    <p:spTree>
      <p:nvGrpSpPr>
        <p:cNvPr id="1" name=""/>
        <p:cNvGrpSpPr/>
        <p:nvPr/>
      </p:nvGrpSpPr>
      <p:grpSpPr>
        <a:xfrm>
          <a:off x="0" y="0"/>
          <a:ext cx="0" cy="0"/>
          <a:chOff x="0" y="0"/>
          <a:chExt cx="0" cy="0"/>
        </a:xfrm>
      </p:grpSpPr>
      <p:sp>
        <p:nvSpPr>
          <p:cNvPr id="7" name="Title 1"/>
          <p:cNvSpPr>
            <a:spLocks noGrp="1"/>
          </p:cNvSpPr>
          <p:nvPr>
            <p:ph type="title"/>
          </p:nvPr>
        </p:nvSpPr>
        <p:spPr>
          <a:xfrm>
            <a:off x="833436" y="24209"/>
            <a:ext cx="11358564" cy="646331"/>
          </a:xfrm>
          <a:prstGeom prst="rect">
            <a:avLst/>
          </a:prstGeom>
        </p:spPr>
        <p:txBody>
          <a:bodyPr>
            <a:noAutofit/>
          </a:bodyPr>
          <a:lstStyle>
            <a:lvl1pPr>
              <a:lnSpc>
                <a:spcPct val="100000"/>
              </a:lnSpc>
              <a:defRPr sz="3600" b="1">
                <a:solidFill>
                  <a:schemeClr val="tx1">
                    <a:lumMod val="75000"/>
                    <a:lumOff val="25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tr-TR" dirty="0"/>
          </a:p>
        </p:txBody>
      </p:sp>
      <p:sp>
        <p:nvSpPr>
          <p:cNvPr id="4" name="Text Placeholder 3">
            <a:extLst>
              <a:ext uri="{FF2B5EF4-FFF2-40B4-BE49-F238E27FC236}">
                <a16:creationId xmlns:a16="http://schemas.microsoft.com/office/drawing/2014/main" id="{AE63D9C4-38FA-4784-AE9A-F8BCA521CD5F}"/>
              </a:ext>
            </a:extLst>
          </p:cNvPr>
          <p:cNvSpPr>
            <a:spLocks noGrp="1"/>
          </p:cNvSpPr>
          <p:nvPr>
            <p:ph type="body" sz="quarter" idx="11" hasCustomPrompt="1"/>
          </p:nvPr>
        </p:nvSpPr>
        <p:spPr>
          <a:xfrm>
            <a:off x="833436" y="698503"/>
            <a:ext cx="11358564" cy="401573"/>
          </a:xfrm>
          <a:prstGeom prst="rect">
            <a:avLst/>
          </a:prstGeom>
        </p:spPr>
        <p:txBody>
          <a:bodyPr anchor="ctr">
            <a:noAutofit/>
          </a:bodyPr>
          <a:lstStyle>
            <a:lvl1pPr marL="0" algn="l" defTabSz="914400" rtl="0" eaLnBrk="1" latinLnBrk="0" hangingPunct="1">
              <a:defRPr lang="tr-TR" sz="2200" b="1" kern="1200" dirty="0">
                <a:solidFill>
                  <a:schemeClr val="tx1">
                    <a:lumMod val="75000"/>
                    <a:lumOff val="25000"/>
                  </a:schemeClr>
                </a:solidFill>
                <a:latin typeface="Segoe UI Semibold" panose="020B0702040204020203" pitchFamily="34" charset="0"/>
                <a:ea typeface="+mn-ea"/>
                <a:cs typeface="Segoe UI Semibold" panose="020B0702040204020203" pitchFamily="34" charset="0"/>
              </a:defRPr>
            </a:lvl1pPr>
          </a:lstStyle>
          <a:p>
            <a:pPr lvl="0"/>
            <a:r>
              <a:rPr lang="tr-TR" dirty="0" err="1"/>
              <a:t>Click</a:t>
            </a:r>
            <a:r>
              <a:rPr lang="tr-TR" dirty="0"/>
              <a:t> </a:t>
            </a:r>
            <a:r>
              <a:rPr lang="tr-TR" dirty="0" err="1"/>
              <a:t>to</a:t>
            </a:r>
            <a:r>
              <a:rPr lang="tr-TR" dirty="0"/>
              <a:t> </a:t>
            </a:r>
            <a:r>
              <a:rPr lang="tr-TR" dirty="0" err="1"/>
              <a:t>edit</a:t>
            </a:r>
            <a:r>
              <a:rPr lang="tr-TR" dirty="0"/>
              <a:t> </a:t>
            </a:r>
            <a:r>
              <a:rPr lang="tr-TR" dirty="0" err="1"/>
              <a:t>master</a:t>
            </a:r>
            <a:r>
              <a:rPr lang="tr-TR" dirty="0"/>
              <a:t> </a:t>
            </a:r>
            <a:r>
              <a:rPr lang="tr-TR" dirty="0" err="1"/>
              <a:t>subtitle</a:t>
            </a:r>
            <a:r>
              <a:rPr lang="tr-TR" dirty="0"/>
              <a:t> </a:t>
            </a:r>
            <a:r>
              <a:rPr lang="tr-TR" dirty="0" err="1"/>
              <a:t>style</a:t>
            </a:r>
            <a:endParaRPr lang="tr-TR" dirty="0"/>
          </a:p>
        </p:txBody>
      </p:sp>
      <p:grpSp>
        <p:nvGrpSpPr>
          <p:cNvPr id="18" name="Group 17">
            <a:extLst>
              <a:ext uri="{FF2B5EF4-FFF2-40B4-BE49-F238E27FC236}">
                <a16:creationId xmlns:a16="http://schemas.microsoft.com/office/drawing/2014/main" id="{AEC8D0E2-BE2A-4A4F-BF2E-FFD273A397E9}"/>
              </a:ext>
            </a:extLst>
          </p:cNvPr>
          <p:cNvGrpSpPr/>
          <p:nvPr userDrawn="1"/>
        </p:nvGrpSpPr>
        <p:grpSpPr>
          <a:xfrm>
            <a:off x="2642782" y="1760782"/>
            <a:ext cx="7178294" cy="4141109"/>
            <a:chOff x="1313180" y="2333966"/>
            <a:chExt cx="4196080" cy="690880"/>
          </a:xfrm>
        </p:grpSpPr>
        <p:sp>
          <p:nvSpPr>
            <p:cNvPr id="19" name="Rectangle 18">
              <a:extLst>
                <a:ext uri="{FF2B5EF4-FFF2-40B4-BE49-F238E27FC236}">
                  <a16:creationId xmlns:a16="http://schemas.microsoft.com/office/drawing/2014/main" id="{1C9B6ED9-283F-4ED4-9433-CCCCB0505124}"/>
                </a:ext>
              </a:extLst>
            </p:cNvPr>
            <p:cNvSpPr/>
            <p:nvPr/>
          </p:nvSpPr>
          <p:spPr>
            <a:xfrm>
              <a:off x="1313180" y="2496526"/>
              <a:ext cx="4196080" cy="528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EC67220A-582A-4552-A6C0-A0134E19A85D}"/>
                </a:ext>
              </a:extLst>
            </p:cNvPr>
            <p:cNvSpPr/>
            <p:nvPr/>
          </p:nvSpPr>
          <p:spPr>
            <a:xfrm>
              <a:off x="1313180" y="2333966"/>
              <a:ext cx="419608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 name="Picture 20">
            <a:extLst>
              <a:ext uri="{FF2B5EF4-FFF2-40B4-BE49-F238E27FC236}">
                <a16:creationId xmlns:a16="http://schemas.microsoft.com/office/drawing/2014/main" id="{70F04026-7BC4-414D-98BF-0F76CA41F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6644" y="1492637"/>
            <a:ext cx="759917" cy="759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2918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4.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3690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2" r:id="rId3"/>
    <p:sldLayoutId id="2147483809" r:id="rId4"/>
    <p:sldLayoutId id="21474838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40FB7-1EFD-4530-A9F3-B0A8FF403ECC}"/>
              </a:ext>
            </a:extLst>
          </p:cNvPr>
          <p:cNvSpPr txBox="1"/>
          <p:nvPr userDrawn="1"/>
        </p:nvSpPr>
        <p:spPr>
          <a:xfrm>
            <a:off x="4438269" y="6464453"/>
            <a:ext cx="3315462" cy="2616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50000"/>
                    <a:lumOff val="50000"/>
                  </a:schemeClr>
                </a:solidFill>
              </a:rPr>
              <a:t>Engineering Trainings Management</a:t>
            </a:r>
            <a:endParaRPr lang="x-non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E7860E0A-2372-4A54-95BE-FF650A321E4F}"/>
              </a:ext>
            </a:extLst>
          </p:cNvPr>
          <p:cNvSpPr txBox="1"/>
          <p:nvPr userDrawn="1"/>
        </p:nvSpPr>
        <p:spPr>
          <a:xfrm>
            <a:off x="10943036" y="6111237"/>
            <a:ext cx="540642" cy="276999"/>
          </a:xfrm>
          <a:prstGeom prst="rect">
            <a:avLst/>
          </a:prstGeom>
          <a:noFill/>
        </p:spPr>
        <p:txBody>
          <a:bodyPr wrap="square" rtlCol="0">
            <a:spAutoFit/>
          </a:bodyPr>
          <a:lstStyle/>
          <a:p>
            <a:fld id="{D2F065AB-8080-4EEF-8C71-6B7174EC5037}" type="slidenum">
              <a:rPr lang="tr-TR" sz="1200" smtClean="0">
                <a:solidFill>
                  <a:schemeClr val="tx1">
                    <a:lumMod val="75000"/>
                    <a:lumOff val="25000"/>
                  </a:schemeClr>
                </a:solidFill>
              </a:rPr>
              <a:t>‹#›</a:t>
            </a:fld>
            <a:endParaRPr lang="tr-TR" sz="1100" dirty="0">
              <a:solidFill>
                <a:schemeClr val="tx1">
                  <a:lumMod val="75000"/>
                  <a:lumOff val="25000"/>
                </a:schemeClr>
              </a:solidFill>
            </a:endParaRPr>
          </a:p>
        </p:txBody>
      </p:sp>
      <p:grpSp>
        <p:nvGrpSpPr>
          <p:cNvPr id="10" name="Grup 37">
            <a:extLst>
              <a:ext uri="{FF2B5EF4-FFF2-40B4-BE49-F238E27FC236}">
                <a16:creationId xmlns:a16="http://schemas.microsoft.com/office/drawing/2014/main" id="{39762DBC-E13D-497D-BC28-3439A3B8EB66}"/>
              </a:ext>
            </a:extLst>
          </p:cNvPr>
          <p:cNvGrpSpPr/>
          <p:nvPr userDrawn="1"/>
        </p:nvGrpSpPr>
        <p:grpSpPr>
          <a:xfrm flipH="1">
            <a:off x="824930" y="6376807"/>
            <a:ext cx="10515601" cy="45719"/>
            <a:chOff x="0" y="10226675"/>
            <a:chExt cx="20104383" cy="89535"/>
          </a:xfrm>
        </p:grpSpPr>
        <p:sp>
          <p:nvSpPr>
            <p:cNvPr id="11" name="object 9">
              <a:extLst>
                <a:ext uri="{FF2B5EF4-FFF2-40B4-BE49-F238E27FC236}">
                  <a16:creationId xmlns:a16="http://schemas.microsoft.com/office/drawing/2014/main" id="{C720E01D-87BF-4093-83B2-749CBA44D0D9}"/>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2" name="object 10">
              <a:extLst>
                <a:ext uri="{FF2B5EF4-FFF2-40B4-BE49-F238E27FC236}">
                  <a16:creationId xmlns:a16="http://schemas.microsoft.com/office/drawing/2014/main" id="{F79992D6-12AD-4E34-833A-F4FBD611CED7}"/>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sp>
        <p:nvSpPr>
          <p:cNvPr id="13" name="Text Box 8">
            <a:extLst>
              <a:ext uri="{FF2B5EF4-FFF2-40B4-BE49-F238E27FC236}">
                <a16:creationId xmlns:a16="http://schemas.microsoft.com/office/drawing/2014/main" id="{E4EAFEED-3C33-4E21-B0FF-B76CC83EE5B0}"/>
              </a:ext>
            </a:extLst>
          </p:cNvPr>
          <p:cNvSpPr txBox="1">
            <a:spLocks noChangeArrowheads="1"/>
          </p:cNvSpPr>
          <p:nvPr userDrawn="1"/>
        </p:nvSpPr>
        <p:spPr bwMode="auto">
          <a:xfrm>
            <a:off x="8187863" y="6595258"/>
            <a:ext cx="349120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900" b="0" i="0" u="none" strike="noStrike" kern="0" cap="none" spc="0" normalizeH="0" baseline="0" noProof="1">
                <a:ln>
                  <a:noFill/>
                </a:ln>
                <a:solidFill>
                  <a:schemeClr val="bg1">
                    <a:lumMod val="50000"/>
                  </a:schemeClr>
                </a:solidFill>
                <a:effectLst/>
                <a:uLnTx/>
                <a:uFillTx/>
                <a:latin typeface="Calibri" pitchFamily="34" charset="0"/>
                <a:cs typeface="Calibri" pitchFamily="34" charset="0"/>
              </a:rPr>
              <a:t>© Turkish Aerospace All rights reserved. For training purposes only.</a:t>
            </a:r>
          </a:p>
        </p:txBody>
      </p:sp>
      <p:sp>
        <p:nvSpPr>
          <p:cNvPr id="14" name="Rectangle 5">
            <a:extLst>
              <a:ext uri="{FF2B5EF4-FFF2-40B4-BE49-F238E27FC236}">
                <a16:creationId xmlns:a16="http://schemas.microsoft.com/office/drawing/2014/main" id="{39CFE2DE-C00A-4517-BF72-E16C79E87C81}"/>
              </a:ext>
            </a:extLst>
          </p:cNvPr>
          <p:cNvSpPr txBox="1">
            <a:spLocks noChangeArrowheads="1"/>
          </p:cNvSpPr>
          <p:nvPr userDrawn="1"/>
        </p:nvSpPr>
        <p:spPr>
          <a:xfrm>
            <a:off x="10516842" y="6399666"/>
            <a:ext cx="1393031" cy="261960"/>
          </a:xfrm>
          <a:prstGeom prst="rect">
            <a:avLst/>
          </a:prstGeom>
        </p:spPr>
        <p:txBody>
          <a:bodyPr/>
          <a:lstStyle>
            <a:lvl1pPr algn="r">
              <a:defRPr sz="900" b="1">
                <a:solidFill>
                  <a:schemeClr val="bg1"/>
                </a:solidFill>
              </a:defRPr>
            </a:lvl1pPr>
          </a:lstStyle>
          <a:p>
            <a:pPr algn="l">
              <a:defRPr/>
            </a:pPr>
            <a:r>
              <a:rPr lang="tr-TR" sz="1000" b="0" dirty="0">
                <a:solidFill>
                  <a:schemeClr val="bg1">
                    <a:lumMod val="50000"/>
                  </a:schemeClr>
                </a:solidFill>
              </a:rPr>
              <a:t>UNCLASSIFIED</a:t>
            </a:r>
            <a:endParaRPr lang="tr-TR" sz="600" b="0" dirty="0">
              <a:solidFill>
                <a:schemeClr val="bg1">
                  <a:lumMod val="50000"/>
                </a:schemeClr>
              </a:solidFill>
            </a:endParaRPr>
          </a:p>
        </p:txBody>
      </p:sp>
      <p:sp>
        <p:nvSpPr>
          <p:cNvPr id="15" name="TextBox 14">
            <a:extLst>
              <a:ext uri="{FF2B5EF4-FFF2-40B4-BE49-F238E27FC236}">
                <a16:creationId xmlns:a16="http://schemas.microsoft.com/office/drawing/2014/main" id="{14DC91D5-ECF9-41A2-AD97-0EE317E6141A}"/>
              </a:ext>
            </a:extLst>
          </p:cNvPr>
          <p:cNvSpPr txBox="1"/>
          <p:nvPr userDrawn="1"/>
        </p:nvSpPr>
        <p:spPr>
          <a:xfrm>
            <a:off x="2427432" y="6559148"/>
            <a:ext cx="73600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100" dirty="0">
                <a:solidFill>
                  <a:schemeClr val="tx1">
                    <a:lumMod val="50000"/>
                    <a:lumOff val="50000"/>
                  </a:schemeClr>
                </a:solidFill>
              </a:rPr>
              <a:t>TTC-</a:t>
            </a:r>
            <a:endParaRPr lang="x-none" sz="1100" dirty="0">
              <a:solidFill>
                <a:schemeClr val="tx1">
                  <a:lumMod val="50000"/>
                  <a:lumOff val="50000"/>
                </a:schemeClr>
              </a:solidFill>
            </a:endParaRPr>
          </a:p>
        </p:txBody>
      </p:sp>
      <p:grpSp>
        <p:nvGrpSpPr>
          <p:cNvPr id="16" name="Grup 37">
            <a:extLst>
              <a:ext uri="{FF2B5EF4-FFF2-40B4-BE49-F238E27FC236}">
                <a16:creationId xmlns:a16="http://schemas.microsoft.com/office/drawing/2014/main" id="{7494563B-320C-4C6A-B743-BB6A371D27F5}"/>
              </a:ext>
            </a:extLst>
          </p:cNvPr>
          <p:cNvGrpSpPr/>
          <p:nvPr userDrawn="1"/>
        </p:nvGrpSpPr>
        <p:grpSpPr>
          <a:xfrm>
            <a:off x="842591" y="1080495"/>
            <a:ext cx="10515601" cy="45719"/>
            <a:chOff x="0" y="10226675"/>
            <a:chExt cx="20104383" cy="89535"/>
          </a:xfrm>
        </p:grpSpPr>
        <p:sp>
          <p:nvSpPr>
            <p:cNvPr id="17" name="object 9">
              <a:extLst>
                <a:ext uri="{FF2B5EF4-FFF2-40B4-BE49-F238E27FC236}">
                  <a16:creationId xmlns:a16="http://schemas.microsoft.com/office/drawing/2014/main" id="{73DAB454-A668-49B6-9AF1-FEC0B16F56D3}"/>
                </a:ext>
              </a:extLst>
            </p:cNvPr>
            <p:cNvSpPr/>
            <p:nvPr userDrawn="1"/>
          </p:nvSpPr>
          <p:spPr>
            <a:xfrm>
              <a:off x="0" y="10226675"/>
              <a:ext cx="16135985" cy="89535"/>
            </a:xfrm>
            <a:custGeom>
              <a:avLst/>
              <a:gdLst/>
              <a:ahLst/>
              <a:cxnLst/>
              <a:rect l="l" t="t" r="r" b="b"/>
              <a:pathLst>
                <a:path w="16135985" h="89534">
                  <a:moveTo>
                    <a:pt x="16135634" y="0"/>
                  </a:moveTo>
                  <a:lnTo>
                    <a:pt x="0" y="0"/>
                  </a:lnTo>
                  <a:lnTo>
                    <a:pt x="0" y="89002"/>
                  </a:lnTo>
                  <a:lnTo>
                    <a:pt x="16135634" y="89002"/>
                  </a:lnTo>
                  <a:lnTo>
                    <a:pt x="16135634" y="0"/>
                  </a:lnTo>
                  <a:close/>
                </a:path>
              </a:pathLst>
            </a:custGeom>
            <a:solidFill>
              <a:srgbClr val="263685"/>
            </a:solidFill>
          </p:spPr>
          <p:txBody>
            <a:bodyPr wrap="square" lIns="0" tIns="0" rIns="0" bIns="0" rtlCol="0"/>
            <a:lstStyle/>
            <a:p>
              <a:endParaRPr/>
            </a:p>
          </p:txBody>
        </p:sp>
        <p:sp>
          <p:nvSpPr>
            <p:cNvPr id="18" name="object 10">
              <a:extLst>
                <a:ext uri="{FF2B5EF4-FFF2-40B4-BE49-F238E27FC236}">
                  <a16:creationId xmlns:a16="http://schemas.microsoft.com/office/drawing/2014/main" id="{97A12C2B-E081-494E-8710-853AE4063BC0}"/>
                </a:ext>
              </a:extLst>
            </p:cNvPr>
            <p:cNvSpPr/>
            <p:nvPr userDrawn="1"/>
          </p:nvSpPr>
          <p:spPr>
            <a:xfrm>
              <a:off x="16135633" y="10226675"/>
              <a:ext cx="3968750" cy="89535"/>
            </a:xfrm>
            <a:custGeom>
              <a:avLst/>
              <a:gdLst/>
              <a:ahLst/>
              <a:cxnLst/>
              <a:rect l="l" t="t" r="r" b="b"/>
              <a:pathLst>
                <a:path w="3968750" h="89534">
                  <a:moveTo>
                    <a:pt x="0" y="89002"/>
                  </a:moveTo>
                  <a:lnTo>
                    <a:pt x="3968465" y="89002"/>
                  </a:lnTo>
                  <a:lnTo>
                    <a:pt x="3968465" y="0"/>
                  </a:lnTo>
                  <a:lnTo>
                    <a:pt x="0" y="0"/>
                  </a:lnTo>
                  <a:lnTo>
                    <a:pt x="0" y="89002"/>
                  </a:lnTo>
                  <a:close/>
                </a:path>
              </a:pathLst>
            </a:custGeom>
            <a:solidFill>
              <a:srgbClr val="DD140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6CBD270D-A3AA-45BA-B76C-57D707DF8A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2591" y="6440456"/>
            <a:ext cx="1555200" cy="402579"/>
          </a:xfrm>
          <a:prstGeom prst="rect">
            <a:avLst/>
          </a:prstGeom>
        </p:spPr>
      </p:pic>
    </p:spTree>
    <p:extLst>
      <p:ext uri="{BB962C8B-B14F-4D97-AF65-F5344CB8AC3E}">
        <p14:creationId xmlns:p14="http://schemas.microsoft.com/office/powerpoint/2010/main" val="156512580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10" r:id="rId3"/>
    <p:sldLayoutId id="2147483791" r:id="rId4"/>
    <p:sldLayoutId id="2147483795" r:id="rId5"/>
    <p:sldLayoutId id="2147483789" r:id="rId6"/>
    <p:sldLayoutId id="214748379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65435"/>
      </p:ext>
    </p:extLst>
  </p:cSld>
  <p:clrMap bg1="lt1" tx1="dk1" bg2="lt2" tx2="dk2" accent1="accent1" accent2="accent2" accent3="accent3" accent4="accent4" accent5="accent5" accent6="accent6" hlink="hlink" folHlink="folHlink"/>
  <p:sldLayoutIdLst>
    <p:sldLayoutId id="2147483829" r:id="rId1"/>
    <p:sldLayoutId id="2147483848" r:id="rId2"/>
    <p:sldLayoutId id="2147483801" r:id="rId3"/>
    <p:sldLayoutId id="2147483883"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2927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2" r:id="rId19"/>
    <p:sldLayoutId id="2147483873" r:id="rId20"/>
    <p:sldLayoutId id="2147483874" r:id="rId21"/>
    <p:sldLayoutId id="2147483875" r:id="rId22"/>
    <p:sldLayoutId id="2147483876" r:id="rId23"/>
    <p:sldLayoutId id="2147483881" r:id="rId24"/>
    <p:sldLayoutId id="214748388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0"/>
        </a:lnSpc>
        <a:spcBef>
          <a:spcPts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58.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6.xml"/><Relationship Id="rId11" Type="http://schemas.openxmlformats.org/officeDocument/2006/relationships/image" Target="../media/image62.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4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s>
</file>

<file path=ppt/slides/_rels/slide45.xml.rels><?xml version="1.0" encoding="UTF-8" standalone="yes"?>
<Relationships xmlns="http://schemas.openxmlformats.org/package/2006/relationships"><Relationship Id="rId8" Type="http://schemas.openxmlformats.org/officeDocument/2006/relationships/image" Target="../media/image202.png"/><Relationship Id="rId7"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9" Type="http://schemas.openxmlformats.org/officeDocument/2006/relationships/image" Target="../media/image20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68224-D6A2-43CE-8AEB-0496A92CFDBD}"/>
              </a:ext>
            </a:extLst>
          </p:cNvPr>
          <p:cNvSpPr>
            <a:spLocks noGrp="1"/>
          </p:cNvSpPr>
          <p:nvPr>
            <p:ph type="title"/>
          </p:nvPr>
        </p:nvSpPr>
        <p:spPr>
          <a:xfrm>
            <a:off x="354871" y="319957"/>
            <a:ext cx="6020049" cy="3211183"/>
          </a:xfrm>
        </p:spPr>
        <p:txBody>
          <a:bodyPr/>
          <a:lstStyle/>
          <a:p>
            <a:r>
              <a:rPr lang="en-US" noProof="0" dirty="0"/>
              <a:t>HLK 201</a:t>
            </a:r>
            <a:br>
              <a:rPr lang="en-US" noProof="0" dirty="0"/>
            </a:br>
            <a:r>
              <a:rPr lang="en-US" noProof="0" dirty="0"/>
              <a:t>Helicopter Design</a:t>
            </a:r>
          </a:p>
        </p:txBody>
      </p:sp>
    </p:spTree>
    <p:extLst>
      <p:ext uri="{BB962C8B-B14F-4D97-AF65-F5344CB8AC3E}">
        <p14:creationId xmlns:p14="http://schemas.microsoft.com/office/powerpoint/2010/main" val="28964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3BCE-F401-DBF8-2ED4-3770DFE39471}"/>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73358446-4230-0FE6-74B9-F9587CD83045}"/>
              </a:ext>
            </a:extLst>
          </p:cNvPr>
          <p:cNvSpPr>
            <a:spLocks noGrp="1"/>
          </p:cNvSpPr>
          <p:nvPr>
            <p:ph type="body" sz="quarter" idx="11"/>
          </p:nvPr>
        </p:nvSpPr>
        <p:spPr/>
        <p:txBody>
          <a:bodyPr/>
          <a:lstStyle/>
          <a:p>
            <a:r>
              <a:rPr lang="en-US" noProof="0" dirty="0"/>
              <a:t>Forward Flight</a:t>
            </a:r>
          </a:p>
        </p:txBody>
      </p:sp>
      <p:sp>
        <p:nvSpPr>
          <p:cNvPr id="4" name="Content Placeholder 3">
            <a:extLst>
              <a:ext uri="{FF2B5EF4-FFF2-40B4-BE49-F238E27FC236}">
                <a16:creationId xmlns:a16="http://schemas.microsoft.com/office/drawing/2014/main" id="{D60AA775-170D-E8EB-B18A-DC70E367933F}"/>
              </a:ext>
            </a:extLst>
          </p:cNvPr>
          <p:cNvSpPr>
            <a:spLocks noGrp="1"/>
          </p:cNvSpPr>
          <p:nvPr>
            <p:ph sz="quarter" idx="10"/>
          </p:nvPr>
        </p:nvSpPr>
        <p:spPr>
          <a:xfrm>
            <a:off x="833436" y="1490884"/>
            <a:ext cx="10660225" cy="4527952"/>
          </a:xfrm>
        </p:spPr>
        <p:txBody>
          <a:bodyPr/>
          <a:lstStyle/>
          <a:p>
            <a:pPr marL="0" indent="0">
              <a:buNone/>
            </a:pPr>
            <a:r>
              <a:rPr lang="en-US" b="1" noProof="0" dirty="0"/>
              <a:t>Formation of the Overturning Moment in the Forward Flight</a:t>
            </a:r>
          </a:p>
          <a:p>
            <a:pPr marL="0" indent="0">
              <a:buNone/>
            </a:pPr>
            <a:endParaRPr lang="en-US" noProof="0" dirty="0"/>
          </a:p>
          <a:p>
            <a:r>
              <a:rPr lang="en-US" noProof="0" dirty="0"/>
              <a:t>The attack angle of the advancing side blade is adjusted to a lower value as it nears 90</a:t>
            </a:r>
            <a:r>
              <a:rPr lang="en-US" baseline="30000" noProof="0" dirty="0">
                <a:latin typeface="Cambria Math" panose="02040503050406030204" pitchFamily="18" charset="0"/>
                <a:ea typeface="Cambria Math" panose="02040503050406030204" pitchFamily="18" charset="0"/>
              </a:rPr>
              <a:t>∘</a:t>
            </a:r>
            <a:r>
              <a:rPr lang="en-US" noProof="0" dirty="0"/>
              <a:t> degrees to mitigate the overturning moment. The angle of attack in a retreating blade is increased.</a:t>
            </a:r>
          </a:p>
          <a:p>
            <a:endParaRPr lang="en-US" noProof="0" dirty="0">
              <a:effectLst/>
            </a:endParaRPr>
          </a:p>
          <a:p>
            <a:endParaRPr lang="en-US" noProof="0" dirty="0"/>
          </a:p>
          <a:p>
            <a:r>
              <a:rPr lang="en-US" b="1" noProof="0" dirty="0"/>
              <a:t>The Collective Control </a:t>
            </a:r>
            <a:r>
              <a:rPr lang="en-US" noProof="0" dirty="0"/>
              <a:t>is a </a:t>
            </a:r>
            <a:r>
              <a:rPr lang="en-US" b="1" noProof="0" dirty="0"/>
              <a:t>throttle valve </a:t>
            </a:r>
            <a:r>
              <a:rPr lang="en-US" noProof="0" dirty="0"/>
              <a:t>and a </a:t>
            </a:r>
            <a:r>
              <a:rPr lang="en-US" b="1" noProof="0" dirty="0"/>
              <a:t>lever system </a:t>
            </a:r>
            <a:r>
              <a:rPr lang="en-US" noProof="0" dirty="0"/>
              <a:t>that </a:t>
            </a:r>
            <a:r>
              <a:rPr lang="en-US" b="1" noProof="0" dirty="0"/>
              <a:t>increases engine power </a:t>
            </a:r>
            <a:r>
              <a:rPr lang="en-US" noProof="0" dirty="0"/>
              <a:t>by opening the throttle </a:t>
            </a:r>
            <a:r>
              <a:rPr lang="en-US" b="1" noProof="0" dirty="0"/>
              <a:t>to increase engine torque </a:t>
            </a:r>
            <a:r>
              <a:rPr lang="en-US" noProof="0" dirty="0"/>
              <a:t>while </a:t>
            </a:r>
            <a:r>
              <a:rPr lang="en-US" b="1" noProof="0" dirty="0"/>
              <a:t>keeping the rotor speed constant</a:t>
            </a:r>
            <a:r>
              <a:rPr lang="en-US" noProof="0" dirty="0"/>
              <a:t>, and it can simultaneously </a:t>
            </a:r>
            <a:r>
              <a:rPr lang="en-US" b="1" noProof="0" dirty="0"/>
              <a:t>increase the Angle of Attack of the blades</a:t>
            </a:r>
            <a:r>
              <a:rPr lang="en-US" noProof="0" dirty="0"/>
              <a:t>. It also includes a push-pull wire system that can </a:t>
            </a:r>
            <a:r>
              <a:rPr lang="en-US" b="1" noProof="0" dirty="0"/>
              <a:t>move the swashing plate up</a:t>
            </a:r>
            <a:r>
              <a:rPr lang="en-US" noProof="0" dirty="0"/>
              <a:t> and </a:t>
            </a:r>
            <a:r>
              <a:rPr lang="en-US" b="1" noProof="0" dirty="0"/>
              <a:t>down</a:t>
            </a:r>
            <a:r>
              <a:rPr lang="en-US" noProof="0" dirty="0"/>
              <a:t>.</a:t>
            </a:r>
          </a:p>
          <a:p>
            <a:r>
              <a:rPr lang="en-US" b="1" noProof="0" dirty="0"/>
              <a:t>The Cyclic Control </a:t>
            </a:r>
            <a:r>
              <a:rPr lang="en-US" noProof="0" dirty="0"/>
              <a:t>is giving rotary directions in the pitch, the roll and the yaw axes.</a:t>
            </a:r>
          </a:p>
          <a:p>
            <a:pPr marL="0" indent="0">
              <a:buNone/>
            </a:pPr>
            <a:endParaRPr lang="en-US" noProof="0" dirty="0">
              <a:effectLst/>
            </a:endParaRPr>
          </a:p>
        </p:txBody>
      </p:sp>
      <p:grpSp>
        <p:nvGrpSpPr>
          <p:cNvPr id="6" name="Group 5">
            <a:extLst>
              <a:ext uri="{FF2B5EF4-FFF2-40B4-BE49-F238E27FC236}">
                <a16:creationId xmlns:a16="http://schemas.microsoft.com/office/drawing/2014/main" id="{68A110E6-4CDD-00F7-5BFC-2CBA4E1972C1}"/>
              </a:ext>
            </a:extLst>
          </p:cNvPr>
          <p:cNvGrpSpPr/>
          <p:nvPr/>
        </p:nvGrpSpPr>
        <p:grpSpPr>
          <a:xfrm>
            <a:off x="4658629" y="3352115"/>
            <a:ext cx="2491314" cy="805490"/>
            <a:chOff x="842452" y="2398477"/>
            <a:chExt cx="2491314" cy="805490"/>
          </a:xfrm>
        </p:grpSpPr>
        <p:sp>
          <p:nvSpPr>
            <p:cNvPr id="7" name="TextBox 6">
              <a:extLst>
                <a:ext uri="{FF2B5EF4-FFF2-40B4-BE49-F238E27FC236}">
                  <a16:creationId xmlns:a16="http://schemas.microsoft.com/office/drawing/2014/main" id="{645288E4-5847-230B-43BE-C813C993E04D}"/>
                </a:ext>
              </a:extLst>
            </p:cNvPr>
            <p:cNvSpPr txBox="1"/>
            <p:nvPr/>
          </p:nvSpPr>
          <p:spPr>
            <a:xfrm>
              <a:off x="842452" y="2583143"/>
              <a:ext cx="996491" cy="369332"/>
            </a:xfrm>
            <a:prstGeom prst="rect">
              <a:avLst/>
            </a:prstGeom>
            <a:noFill/>
          </p:spPr>
          <p:txBody>
            <a:bodyPr wrap="none" rtlCol="0">
              <a:spAutoFit/>
            </a:bodyPr>
            <a:lstStyle/>
            <a:p>
              <a:r>
                <a:rPr lang="en-US" b="1" noProof="0" dirty="0"/>
                <a:t>Control</a:t>
              </a:r>
            </a:p>
          </p:txBody>
        </p:sp>
        <p:sp>
          <p:nvSpPr>
            <p:cNvPr id="8" name="TextBox 7">
              <a:extLst>
                <a:ext uri="{FF2B5EF4-FFF2-40B4-BE49-F238E27FC236}">
                  <a16:creationId xmlns:a16="http://schemas.microsoft.com/office/drawing/2014/main" id="{3C6B2A85-BCFB-5A68-2963-C872FD15242A}"/>
                </a:ext>
              </a:extLst>
            </p:cNvPr>
            <p:cNvSpPr txBox="1"/>
            <p:nvPr/>
          </p:nvSpPr>
          <p:spPr>
            <a:xfrm>
              <a:off x="2093362" y="2398477"/>
              <a:ext cx="1240404" cy="369332"/>
            </a:xfrm>
            <a:prstGeom prst="rect">
              <a:avLst/>
            </a:prstGeom>
            <a:noFill/>
          </p:spPr>
          <p:txBody>
            <a:bodyPr wrap="none" rtlCol="0">
              <a:spAutoFit/>
            </a:bodyPr>
            <a:lstStyle/>
            <a:p>
              <a:r>
                <a:rPr lang="en-US" b="1" noProof="0" dirty="0"/>
                <a:t>Collective</a:t>
              </a:r>
            </a:p>
          </p:txBody>
        </p:sp>
        <p:sp>
          <p:nvSpPr>
            <p:cNvPr id="9" name="TextBox 8">
              <a:extLst>
                <a:ext uri="{FF2B5EF4-FFF2-40B4-BE49-F238E27FC236}">
                  <a16:creationId xmlns:a16="http://schemas.microsoft.com/office/drawing/2014/main" id="{8B187930-F600-AFC1-44CC-848B28E25101}"/>
                </a:ext>
              </a:extLst>
            </p:cNvPr>
            <p:cNvSpPr txBox="1"/>
            <p:nvPr/>
          </p:nvSpPr>
          <p:spPr>
            <a:xfrm>
              <a:off x="2104674" y="2834635"/>
              <a:ext cx="802784" cy="369332"/>
            </a:xfrm>
            <a:prstGeom prst="rect">
              <a:avLst/>
            </a:prstGeom>
            <a:noFill/>
          </p:spPr>
          <p:txBody>
            <a:bodyPr wrap="none" rtlCol="0">
              <a:spAutoFit/>
            </a:bodyPr>
            <a:lstStyle/>
            <a:p>
              <a:r>
                <a:rPr lang="en-US" b="1" noProof="0" dirty="0"/>
                <a:t>Cyclic</a:t>
              </a:r>
            </a:p>
          </p:txBody>
        </p:sp>
        <p:grpSp>
          <p:nvGrpSpPr>
            <p:cNvPr id="10" name="Group 9">
              <a:extLst>
                <a:ext uri="{FF2B5EF4-FFF2-40B4-BE49-F238E27FC236}">
                  <a16:creationId xmlns:a16="http://schemas.microsoft.com/office/drawing/2014/main" id="{9666A3B3-EA92-519D-67CB-5C58D32C4B05}"/>
                </a:ext>
              </a:extLst>
            </p:cNvPr>
            <p:cNvGrpSpPr/>
            <p:nvPr/>
          </p:nvGrpSpPr>
          <p:grpSpPr>
            <a:xfrm>
              <a:off x="1838943" y="2583143"/>
              <a:ext cx="265731" cy="436158"/>
              <a:chOff x="1838943" y="2583143"/>
              <a:chExt cx="265731" cy="436158"/>
            </a:xfrm>
          </p:grpSpPr>
          <p:cxnSp>
            <p:nvCxnSpPr>
              <p:cNvPr id="11" name="Straight Arrow Connector 10">
                <a:extLst>
                  <a:ext uri="{FF2B5EF4-FFF2-40B4-BE49-F238E27FC236}">
                    <a16:creationId xmlns:a16="http://schemas.microsoft.com/office/drawing/2014/main" id="{FC1AE573-F3F0-944E-B4EF-5014814C60DD}"/>
                  </a:ext>
                </a:extLst>
              </p:cNvPr>
              <p:cNvCxnSpPr>
                <a:cxnSpLocks/>
                <a:stCxn id="7" idx="3"/>
                <a:endCxn id="8" idx="1"/>
              </p:cNvCxnSpPr>
              <p:nvPr/>
            </p:nvCxnSpPr>
            <p:spPr>
              <a:xfrm flipV="1">
                <a:off x="1838943" y="2583143"/>
                <a:ext cx="254419"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D1D94E-84AD-EEA7-BAF7-1C142F43EEB6}"/>
                  </a:ext>
                </a:extLst>
              </p:cNvPr>
              <p:cNvCxnSpPr>
                <a:cxnSpLocks/>
                <a:stCxn id="7" idx="3"/>
                <a:endCxn id="9" idx="1"/>
              </p:cNvCxnSpPr>
              <p:nvPr/>
            </p:nvCxnSpPr>
            <p:spPr>
              <a:xfrm>
                <a:off x="1838943" y="2767809"/>
                <a:ext cx="265731" cy="251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480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32F6-E061-6233-059B-5FD2C6759465}"/>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8DD88486-5F52-0DB7-056F-94CC9D5E1B19}"/>
              </a:ext>
            </a:extLst>
          </p:cNvPr>
          <p:cNvSpPr>
            <a:spLocks noGrp="1"/>
          </p:cNvSpPr>
          <p:nvPr>
            <p:ph type="body" sz="quarter" idx="11"/>
          </p:nvPr>
        </p:nvSpPr>
        <p:spPr/>
        <p:txBody>
          <a:bodyPr/>
          <a:lstStyle/>
          <a:p>
            <a:r>
              <a:rPr lang="en-US" noProof="0" dirty="0"/>
              <a:t>Cockpit Flight Controls: Collective, Cyclic and Pedals</a:t>
            </a:r>
          </a:p>
        </p:txBody>
      </p:sp>
      <p:grpSp>
        <p:nvGrpSpPr>
          <p:cNvPr id="68" name="Group 67">
            <a:extLst>
              <a:ext uri="{FF2B5EF4-FFF2-40B4-BE49-F238E27FC236}">
                <a16:creationId xmlns:a16="http://schemas.microsoft.com/office/drawing/2014/main" id="{55AF1113-7E66-EF90-87E4-11624FB4E7B2}"/>
              </a:ext>
            </a:extLst>
          </p:cNvPr>
          <p:cNvGrpSpPr/>
          <p:nvPr/>
        </p:nvGrpSpPr>
        <p:grpSpPr>
          <a:xfrm>
            <a:off x="-34370" y="1394423"/>
            <a:ext cx="10564671" cy="4369576"/>
            <a:chOff x="1944984" y="1448505"/>
            <a:chExt cx="10564671" cy="4369576"/>
          </a:xfrm>
        </p:grpSpPr>
        <p:grpSp>
          <p:nvGrpSpPr>
            <p:cNvPr id="21" name="Group 20">
              <a:extLst>
                <a:ext uri="{FF2B5EF4-FFF2-40B4-BE49-F238E27FC236}">
                  <a16:creationId xmlns:a16="http://schemas.microsoft.com/office/drawing/2014/main" id="{563F355B-D099-75AD-CDC2-7E5E3300AB29}"/>
                </a:ext>
              </a:extLst>
            </p:cNvPr>
            <p:cNvGrpSpPr/>
            <p:nvPr/>
          </p:nvGrpSpPr>
          <p:grpSpPr>
            <a:xfrm>
              <a:off x="4277347" y="4355071"/>
              <a:ext cx="802784" cy="1463010"/>
              <a:chOff x="9607297" y="2426797"/>
              <a:chExt cx="802784" cy="1463010"/>
            </a:xfrm>
          </p:grpSpPr>
          <p:pic>
            <p:nvPicPr>
              <p:cNvPr id="17" name="Picture 16">
                <a:extLst>
                  <a:ext uri="{FF2B5EF4-FFF2-40B4-BE49-F238E27FC236}">
                    <a16:creationId xmlns:a16="http://schemas.microsoft.com/office/drawing/2014/main" id="{9F63C42F-B986-C63B-73B6-CE4C94CD44D3}"/>
                  </a:ext>
                </a:extLst>
              </p:cNvPr>
              <p:cNvPicPr>
                <a:picLocks noChangeAspect="1"/>
              </p:cNvPicPr>
              <p:nvPr/>
            </p:nvPicPr>
            <p:blipFill>
              <a:blip r:embed="rId3"/>
              <a:stretch>
                <a:fillRect/>
              </a:stretch>
            </p:blipFill>
            <p:spPr>
              <a:xfrm>
                <a:off x="9730325" y="2426797"/>
                <a:ext cx="556728" cy="1038923"/>
              </a:xfrm>
              <a:prstGeom prst="rect">
                <a:avLst/>
              </a:prstGeom>
            </p:spPr>
          </p:pic>
          <p:sp>
            <p:nvSpPr>
              <p:cNvPr id="19" name="TextBox 18">
                <a:extLst>
                  <a:ext uri="{FF2B5EF4-FFF2-40B4-BE49-F238E27FC236}">
                    <a16:creationId xmlns:a16="http://schemas.microsoft.com/office/drawing/2014/main" id="{3878CB6E-7A5E-9495-57DD-F52ED78BA1B1}"/>
                  </a:ext>
                </a:extLst>
              </p:cNvPr>
              <p:cNvSpPr txBox="1"/>
              <p:nvPr/>
            </p:nvSpPr>
            <p:spPr>
              <a:xfrm>
                <a:off x="9607297" y="3520475"/>
                <a:ext cx="802784" cy="369332"/>
              </a:xfrm>
              <a:prstGeom prst="rect">
                <a:avLst/>
              </a:prstGeom>
              <a:noFill/>
            </p:spPr>
            <p:txBody>
              <a:bodyPr wrap="none" rtlCol="0">
                <a:spAutoFit/>
              </a:bodyPr>
              <a:lstStyle/>
              <a:p>
                <a:r>
                  <a:rPr lang="en-US" b="1" noProof="0" dirty="0"/>
                  <a:t>Cyclic</a:t>
                </a:r>
              </a:p>
            </p:txBody>
          </p:sp>
        </p:grpSp>
        <p:grpSp>
          <p:nvGrpSpPr>
            <p:cNvPr id="67" name="Group 66">
              <a:extLst>
                <a:ext uri="{FF2B5EF4-FFF2-40B4-BE49-F238E27FC236}">
                  <a16:creationId xmlns:a16="http://schemas.microsoft.com/office/drawing/2014/main" id="{1F243324-5F0F-D2FC-8BCE-3E776D555BB6}"/>
                </a:ext>
              </a:extLst>
            </p:cNvPr>
            <p:cNvGrpSpPr/>
            <p:nvPr/>
          </p:nvGrpSpPr>
          <p:grpSpPr>
            <a:xfrm>
              <a:off x="1944984" y="1448505"/>
              <a:ext cx="10564671" cy="2918515"/>
              <a:chOff x="1944984" y="1448505"/>
              <a:chExt cx="10564671" cy="2918515"/>
            </a:xfrm>
          </p:grpSpPr>
          <p:grpSp>
            <p:nvGrpSpPr>
              <p:cNvPr id="8" name="Group 7">
                <a:extLst>
                  <a:ext uri="{FF2B5EF4-FFF2-40B4-BE49-F238E27FC236}">
                    <a16:creationId xmlns:a16="http://schemas.microsoft.com/office/drawing/2014/main" id="{89A9672A-6C06-EC27-A632-1CEC2B0788D4}"/>
                  </a:ext>
                </a:extLst>
              </p:cNvPr>
              <p:cNvGrpSpPr/>
              <p:nvPr/>
            </p:nvGrpSpPr>
            <p:grpSpPr>
              <a:xfrm>
                <a:off x="1944984" y="1448505"/>
                <a:ext cx="4018545" cy="2858930"/>
                <a:chOff x="6146055" y="2218524"/>
                <a:chExt cx="4018545" cy="2858930"/>
              </a:xfrm>
            </p:grpSpPr>
            <p:grpSp>
              <p:nvGrpSpPr>
                <p:cNvPr id="12" name="Group 11">
                  <a:extLst>
                    <a:ext uri="{FF2B5EF4-FFF2-40B4-BE49-F238E27FC236}">
                      <a16:creationId xmlns:a16="http://schemas.microsoft.com/office/drawing/2014/main" id="{86525B2E-3E83-C422-68B1-040FAC231BB6}"/>
                    </a:ext>
                  </a:extLst>
                </p:cNvPr>
                <p:cNvGrpSpPr/>
                <p:nvPr/>
              </p:nvGrpSpPr>
              <p:grpSpPr>
                <a:xfrm>
                  <a:off x="6146055" y="2218524"/>
                  <a:ext cx="4018545" cy="2858930"/>
                  <a:chOff x="6512537" y="3753644"/>
                  <a:chExt cx="4018545" cy="2858930"/>
                </a:xfrm>
              </p:grpSpPr>
              <p:grpSp>
                <p:nvGrpSpPr>
                  <p:cNvPr id="13" name="Group 12">
                    <a:extLst>
                      <a:ext uri="{FF2B5EF4-FFF2-40B4-BE49-F238E27FC236}">
                        <a16:creationId xmlns:a16="http://schemas.microsoft.com/office/drawing/2014/main" id="{007E7E32-00DC-6BEC-E332-18F9963152C5}"/>
                      </a:ext>
                    </a:extLst>
                  </p:cNvPr>
                  <p:cNvGrpSpPr/>
                  <p:nvPr/>
                </p:nvGrpSpPr>
                <p:grpSpPr>
                  <a:xfrm>
                    <a:off x="6512537" y="4343567"/>
                    <a:ext cx="4018545" cy="2269007"/>
                    <a:chOff x="3111460" y="4703795"/>
                    <a:chExt cx="4018545" cy="2269007"/>
                  </a:xfrm>
                </p:grpSpPr>
                <p:grpSp>
                  <p:nvGrpSpPr>
                    <p:cNvPr id="16" name="Group 15">
                      <a:extLst>
                        <a:ext uri="{FF2B5EF4-FFF2-40B4-BE49-F238E27FC236}">
                          <a16:creationId xmlns:a16="http://schemas.microsoft.com/office/drawing/2014/main" id="{2C61F685-3443-3707-98DD-B08A499ECFA2}"/>
                        </a:ext>
                      </a:extLst>
                    </p:cNvPr>
                    <p:cNvGrpSpPr/>
                    <p:nvPr/>
                  </p:nvGrpSpPr>
                  <p:grpSpPr>
                    <a:xfrm>
                      <a:off x="4525701" y="5139159"/>
                      <a:ext cx="2604304" cy="1833643"/>
                      <a:chOff x="4525701" y="5139159"/>
                      <a:chExt cx="2604304" cy="1833643"/>
                    </a:xfrm>
                  </p:grpSpPr>
                  <p:sp>
                    <p:nvSpPr>
                      <p:cNvPr id="33" name="Oval 32">
                        <a:extLst>
                          <a:ext uri="{FF2B5EF4-FFF2-40B4-BE49-F238E27FC236}">
                            <a16:creationId xmlns:a16="http://schemas.microsoft.com/office/drawing/2014/main" id="{A90D5D49-9130-F70D-EB06-AA4A7F733FBA}"/>
                          </a:ext>
                        </a:extLst>
                      </p:cNvPr>
                      <p:cNvSpPr/>
                      <p:nvPr/>
                    </p:nvSpPr>
                    <p:spPr>
                      <a:xfrm>
                        <a:off x="4525701" y="5451676"/>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35" name="Straight Connector 34">
                        <a:extLst>
                          <a:ext uri="{FF2B5EF4-FFF2-40B4-BE49-F238E27FC236}">
                            <a16:creationId xmlns:a16="http://schemas.microsoft.com/office/drawing/2014/main" id="{AA97727E-D35A-2509-29DD-A86E0F2A8B92}"/>
                          </a:ext>
                        </a:extLst>
                      </p:cNvPr>
                      <p:cNvCxnSpPr>
                        <a:cxnSpLocks/>
                        <a:stCxn id="33" idx="3"/>
                        <a:endCxn id="33" idx="7"/>
                      </p:cNvCxnSpPr>
                      <p:nvPr/>
                    </p:nvCxnSpPr>
                    <p:spPr>
                      <a:xfrm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AE614CA-96C2-B95F-44D1-28356D341925}"/>
                          </a:ext>
                        </a:extLst>
                      </p:cNvPr>
                      <p:cNvCxnSpPr>
                        <a:cxnSpLocks/>
                        <a:stCxn id="33" idx="5"/>
                        <a:endCxn id="33" idx="1"/>
                      </p:cNvCxnSpPr>
                      <p:nvPr/>
                    </p:nvCxnSpPr>
                    <p:spPr>
                      <a:xfrm flipH="1" flipV="1">
                        <a:off x="4907092" y="5516089"/>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B52ADBF-4994-4130-C4F9-5D112F235C94}"/>
                          </a:ext>
                        </a:extLst>
                      </p:cNvPr>
                      <p:cNvCxnSpPr>
                        <a:cxnSpLocks/>
                      </p:cNvCxnSpPr>
                      <p:nvPr/>
                    </p:nvCxnSpPr>
                    <p:spPr>
                      <a:xfrm flipH="1">
                        <a:off x="5812423" y="5671594"/>
                        <a:ext cx="32792" cy="13012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1CFF94A-5523-A75C-94C1-E63FCD8C6B12}"/>
                          </a:ext>
                        </a:extLst>
                      </p:cNvPr>
                      <p:cNvSpPr/>
                      <p:nvPr/>
                    </p:nvSpPr>
                    <p:spPr>
                      <a:xfrm>
                        <a:off x="5679314" y="6065134"/>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7637F253-A4BF-1942-3C5A-0037C28EB28B}"/>
                          </a:ext>
                        </a:extLst>
                      </p:cNvPr>
                      <p:cNvCxnSpPr>
                        <a:cxnSpLocks/>
                        <a:stCxn id="49" idx="6"/>
                      </p:cNvCxnSpPr>
                      <p:nvPr/>
                    </p:nvCxnSpPr>
                    <p:spPr>
                      <a:xfrm flipV="1">
                        <a:off x="6038127"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6DD7D3-60E2-9C7A-AFFF-EF5B9184BE74}"/>
                          </a:ext>
                        </a:extLst>
                      </p:cNvPr>
                      <p:cNvCxnSpPr>
                        <a:cxnSpLocks/>
                        <a:stCxn id="49" idx="2"/>
                      </p:cNvCxnSpPr>
                      <p:nvPr/>
                    </p:nvCxnSpPr>
                    <p:spPr>
                      <a:xfrm flipV="1">
                        <a:off x="5679314" y="5671594"/>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70B3E4-B3CE-038B-0092-F915B92C511A}"/>
                          </a:ext>
                        </a:extLst>
                      </p:cNvPr>
                      <p:cNvCxnSpPr>
                        <a:cxnSpLocks/>
                      </p:cNvCxnSpPr>
                      <p:nvPr/>
                    </p:nvCxnSpPr>
                    <p:spPr>
                      <a:xfrm flipV="1">
                        <a:off x="5812423" y="5185457"/>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0C4B15F-BFB2-59EE-541B-A408BB21C2AB}"/>
                          </a:ext>
                        </a:extLst>
                      </p:cNvPr>
                      <p:cNvCxnSpPr>
                        <a:cxnSpLocks/>
                      </p:cNvCxnSpPr>
                      <p:nvPr/>
                    </p:nvCxnSpPr>
                    <p:spPr>
                      <a:xfrm flipH="1" flipV="1">
                        <a:off x="5928170" y="5139159"/>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D090A011-BD92-A8AB-C519-0B46167DC895}"/>
                        </a:ext>
                      </a:extLst>
                    </p:cNvPr>
                    <p:cNvSpPr txBox="1"/>
                    <p:nvPr/>
                  </p:nvSpPr>
                  <p:spPr>
                    <a:xfrm>
                      <a:off x="3111460" y="5777610"/>
                      <a:ext cx="846578" cy="369332"/>
                    </a:xfrm>
                    <a:prstGeom prst="rect">
                      <a:avLst/>
                    </a:prstGeom>
                    <a:noFill/>
                  </p:spPr>
                  <p:txBody>
                    <a:bodyPr wrap="none" rtlCol="0">
                      <a:spAutoFit/>
                    </a:bodyPr>
                    <a:lstStyle/>
                    <a:p>
                      <a:r>
                        <a:rPr lang="en-US" b="1" noProof="0" dirty="0">
                          <a:solidFill>
                            <a:srgbClr val="FF0000"/>
                          </a:solidFill>
                        </a:rPr>
                        <a:t>PITCH</a:t>
                      </a:r>
                    </a:p>
                  </p:txBody>
                </p:sp>
                <p:sp>
                  <p:nvSpPr>
                    <p:cNvPr id="31" name="TextBox 30">
                      <a:extLst>
                        <a:ext uri="{FF2B5EF4-FFF2-40B4-BE49-F238E27FC236}">
                          <a16:creationId xmlns:a16="http://schemas.microsoft.com/office/drawing/2014/main" id="{39C67492-F46A-D761-013B-31185388897F}"/>
                        </a:ext>
                      </a:extLst>
                    </p:cNvPr>
                    <p:cNvSpPr txBox="1"/>
                    <p:nvPr/>
                  </p:nvSpPr>
                  <p:spPr>
                    <a:xfrm>
                      <a:off x="6077114" y="4703795"/>
                      <a:ext cx="745076" cy="369332"/>
                    </a:xfrm>
                    <a:prstGeom prst="rect">
                      <a:avLst/>
                    </a:prstGeom>
                    <a:noFill/>
                  </p:spPr>
                  <p:txBody>
                    <a:bodyPr wrap="none" rtlCol="0">
                      <a:spAutoFit/>
                    </a:bodyPr>
                    <a:lstStyle/>
                    <a:p>
                      <a:r>
                        <a:rPr lang="en-US" b="1" noProof="0" dirty="0">
                          <a:solidFill>
                            <a:srgbClr val="0070C0"/>
                          </a:solidFill>
                        </a:rPr>
                        <a:t>ROLL</a:t>
                      </a:r>
                    </a:p>
                  </p:txBody>
                </p:sp>
              </p:grpSp>
              <p:sp>
                <p:nvSpPr>
                  <p:cNvPr id="14" name="TextBox 13">
                    <a:extLst>
                      <a:ext uri="{FF2B5EF4-FFF2-40B4-BE49-F238E27FC236}">
                        <a16:creationId xmlns:a16="http://schemas.microsoft.com/office/drawing/2014/main" id="{8C63F0C7-0738-0C72-7221-9563C3E9F4B7}"/>
                      </a:ext>
                    </a:extLst>
                  </p:cNvPr>
                  <p:cNvSpPr txBox="1"/>
                  <p:nvPr/>
                </p:nvSpPr>
                <p:spPr>
                  <a:xfrm>
                    <a:off x="7918605" y="3753644"/>
                    <a:ext cx="2581541" cy="369332"/>
                  </a:xfrm>
                  <a:prstGeom prst="rect">
                    <a:avLst/>
                  </a:prstGeom>
                  <a:noFill/>
                </p:spPr>
                <p:txBody>
                  <a:bodyPr wrap="none" rtlCol="0">
                    <a:spAutoFit/>
                  </a:bodyPr>
                  <a:lstStyle/>
                  <a:p>
                    <a:r>
                      <a:rPr lang="en-US" b="1" u="sng" noProof="0" dirty="0"/>
                      <a:t>THE CYCLIC CONTROL</a:t>
                    </a:r>
                  </a:p>
                </p:txBody>
              </p:sp>
            </p:grpSp>
            <p:sp>
              <p:nvSpPr>
                <p:cNvPr id="10" name="Oval 9">
                  <a:extLst>
                    <a:ext uri="{FF2B5EF4-FFF2-40B4-BE49-F238E27FC236}">
                      <a16:creationId xmlns:a16="http://schemas.microsoft.com/office/drawing/2014/main" id="{3EF31CBC-31AC-1930-1D1C-5F6E15B0BFA7}"/>
                    </a:ext>
                  </a:extLst>
                </p:cNvPr>
                <p:cNvSpPr/>
                <p:nvPr/>
              </p:nvSpPr>
              <p:spPr>
                <a:xfrm rot="20503514">
                  <a:off x="7532977" y="3548062"/>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sp>
            <p:nvSpPr>
              <p:cNvPr id="56" name="Oval 55">
                <a:extLst>
                  <a:ext uri="{FF2B5EF4-FFF2-40B4-BE49-F238E27FC236}">
                    <a16:creationId xmlns:a16="http://schemas.microsoft.com/office/drawing/2014/main" id="{10F1460F-6AA6-0718-72ED-6283BB18586F}"/>
                  </a:ext>
                </a:extLst>
              </p:cNvPr>
              <p:cNvSpPr/>
              <p:nvPr/>
            </p:nvSpPr>
            <p:spPr>
              <a:xfrm>
                <a:off x="3357976" y="2632937"/>
                <a:ext cx="2604304" cy="801023"/>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7" name="Arrow: Curved Right 56">
                <a:extLst>
                  <a:ext uri="{FF2B5EF4-FFF2-40B4-BE49-F238E27FC236}">
                    <a16:creationId xmlns:a16="http://schemas.microsoft.com/office/drawing/2014/main" id="{2D6D1B3C-F05F-C7A8-8380-19D31EE6EA87}"/>
                  </a:ext>
                </a:extLst>
              </p:cNvPr>
              <p:cNvSpPr/>
              <p:nvPr/>
            </p:nvSpPr>
            <p:spPr>
              <a:xfrm>
                <a:off x="2776356" y="2630802"/>
                <a:ext cx="578402" cy="1362857"/>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8" name="Arrow: Curved Left 57">
                <a:extLst>
                  <a:ext uri="{FF2B5EF4-FFF2-40B4-BE49-F238E27FC236}">
                    <a16:creationId xmlns:a16="http://schemas.microsoft.com/office/drawing/2014/main" id="{A7FE94F7-DA26-75A8-4B66-F7C9B399ECDC}"/>
                  </a:ext>
                </a:extLst>
              </p:cNvPr>
              <p:cNvSpPr/>
              <p:nvPr/>
            </p:nvSpPr>
            <p:spPr>
              <a:xfrm rot="10800000">
                <a:off x="2918767" y="2782821"/>
                <a:ext cx="407687" cy="801023"/>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3" name="Arrow: Curved Down 62">
                <a:extLst>
                  <a:ext uri="{FF2B5EF4-FFF2-40B4-BE49-F238E27FC236}">
                    <a16:creationId xmlns:a16="http://schemas.microsoft.com/office/drawing/2014/main" id="{5B39E9E3-4CF8-9557-6D97-50DEC5347326}"/>
                  </a:ext>
                </a:extLst>
              </p:cNvPr>
              <p:cNvSpPr/>
              <p:nvPr/>
            </p:nvSpPr>
            <p:spPr>
              <a:xfrm>
                <a:off x="4290226" y="2208968"/>
                <a:ext cx="781164" cy="36933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4" name="Arrow: Curved Up 63">
                <a:extLst>
                  <a:ext uri="{FF2B5EF4-FFF2-40B4-BE49-F238E27FC236}">
                    <a16:creationId xmlns:a16="http://schemas.microsoft.com/office/drawing/2014/main" id="{CF2DC8D6-76BD-DD63-B938-798787798AA9}"/>
                  </a:ext>
                </a:extLst>
              </p:cNvPr>
              <p:cNvSpPr/>
              <p:nvPr/>
            </p:nvSpPr>
            <p:spPr>
              <a:xfrm>
                <a:off x="4256054" y="3612741"/>
                <a:ext cx="731521" cy="4020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6" name="TextBox 65">
                <a:extLst>
                  <a:ext uri="{FF2B5EF4-FFF2-40B4-BE49-F238E27FC236}">
                    <a16:creationId xmlns:a16="http://schemas.microsoft.com/office/drawing/2014/main" id="{32CC4674-E95B-FC36-D904-AE2F23909041}"/>
                  </a:ext>
                </a:extLst>
              </p:cNvPr>
              <p:cNvSpPr txBox="1"/>
              <p:nvPr/>
            </p:nvSpPr>
            <p:spPr>
              <a:xfrm>
                <a:off x="11816004" y="3997688"/>
                <a:ext cx="693651" cy="369332"/>
              </a:xfrm>
              <a:prstGeom prst="rect">
                <a:avLst/>
              </a:prstGeom>
              <a:noFill/>
            </p:spPr>
            <p:txBody>
              <a:bodyPr wrap="none" rtlCol="0">
                <a:spAutoFit/>
              </a:bodyPr>
              <a:lstStyle/>
              <a:p>
                <a:r>
                  <a:rPr lang="en-US" b="1" noProof="0" dirty="0">
                    <a:solidFill>
                      <a:srgbClr val="FFC000"/>
                    </a:solidFill>
                  </a:rPr>
                  <a:t>YAW</a:t>
                </a:r>
              </a:p>
            </p:txBody>
          </p:sp>
        </p:grpSp>
      </p:grpSp>
      <p:grpSp>
        <p:nvGrpSpPr>
          <p:cNvPr id="76" name="Group 75">
            <a:extLst>
              <a:ext uri="{FF2B5EF4-FFF2-40B4-BE49-F238E27FC236}">
                <a16:creationId xmlns:a16="http://schemas.microsoft.com/office/drawing/2014/main" id="{7873C43C-7F1A-2AE0-F832-1E00D6C826FD}"/>
              </a:ext>
            </a:extLst>
          </p:cNvPr>
          <p:cNvGrpSpPr/>
          <p:nvPr/>
        </p:nvGrpSpPr>
        <p:grpSpPr>
          <a:xfrm>
            <a:off x="4421112" y="1347821"/>
            <a:ext cx="3571781" cy="4556186"/>
            <a:chOff x="6894003" y="2502623"/>
            <a:chExt cx="3571781" cy="4556186"/>
          </a:xfrm>
        </p:grpSpPr>
        <p:grpSp>
          <p:nvGrpSpPr>
            <p:cNvPr id="7" name="Group 6">
              <a:extLst>
                <a:ext uri="{FF2B5EF4-FFF2-40B4-BE49-F238E27FC236}">
                  <a16:creationId xmlns:a16="http://schemas.microsoft.com/office/drawing/2014/main" id="{482537E8-1024-77AC-2786-FE98EE377DDA}"/>
                </a:ext>
              </a:extLst>
            </p:cNvPr>
            <p:cNvGrpSpPr/>
            <p:nvPr/>
          </p:nvGrpSpPr>
          <p:grpSpPr>
            <a:xfrm>
              <a:off x="7289378" y="2502623"/>
              <a:ext cx="3176406" cy="4556186"/>
              <a:chOff x="7289378" y="2502623"/>
              <a:chExt cx="3176406" cy="4556186"/>
            </a:xfrm>
          </p:grpSpPr>
          <p:sp>
            <p:nvSpPr>
              <p:cNvPr id="46" name="Oval 45">
                <a:extLst>
                  <a:ext uri="{FF2B5EF4-FFF2-40B4-BE49-F238E27FC236}">
                    <a16:creationId xmlns:a16="http://schemas.microsoft.com/office/drawing/2014/main" id="{9454F613-6F5B-3714-BD0B-4C00D9C48784}"/>
                  </a:ext>
                </a:extLst>
              </p:cNvPr>
              <p:cNvSpPr/>
              <p:nvPr/>
            </p:nvSpPr>
            <p:spPr>
              <a:xfrm>
                <a:off x="7544866" y="3744933"/>
                <a:ext cx="2604304" cy="439837"/>
              </a:xfrm>
              <a:prstGeom prst="ellipse">
                <a:avLst/>
              </a:prstGeom>
              <a:noFill/>
              <a:ln w="38100">
                <a:solidFill>
                  <a:schemeClr val="bg1">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A3310AC0-48A4-0D6C-5E0B-57F4C0809F7D}"/>
                  </a:ext>
                </a:extLst>
              </p:cNvPr>
              <p:cNvGrpSpPr/>
              <p:nvPr/>
            </p:nvGrpSpPr>
            <p:grpSpPr>
              <a:xfrm>
                <a:off x="7289378" y="2502623"/>
                <a:ext cx="3176406" cy="4556186"/>
                <a:chOff x="4793446" y="3280378"/>
                <a:chExt cx="3176406" cy="4556186"/>
              </a:xfrm>
            </p:grpSpPr>
            <p:grpSp>
              <p:nvGrpSpPr>
                <p:cNvPr id="20" name="Group 19">
                  <a:extLst>
                    <a:ext uri="{FF2B5EF4-FFF2-40B4-BE49-F238E27FC236}">
                      <a16:creationId xmlns:a16="http://schemas.microsoft.com/office/drawing/2014/main" id="{B63913D1-5C0A-A728-5080-1F20114F6426}"/>
                    </a:ext>
                  </a:extLst>
                </p:cNvPr>
                <p:cNvGrpSpPr/>
                <p:nvPr/>
              </p:nvGrpSpPr>
              <p:grpSpPr>
                <a:xfrm>
                  <a:off x="5619605" y="6064331"/>
                  <a:ext cx="1354527" cy="1772233"/>
                  <a:chOff x="7935752" y="4093779"/>
                  <a:chExt cx="1354527" cy="1772233"/>
                </a:xfrm>
              </p:grpSpPr>
              <p:pic>
                <p:nvPicPr>
                  <p:cNvPr id="15" name="Picture 14">
                    <a:extLst>
                      <a:ext uri="{FF2B5EF4-FFF2-40B4-BE49-F238E27FC236}">
                        <a16:creationId xmlns:a16="http://schemas.microsoft.com/office/drawing/2014/main" id="{E8A2BB83-D03D-6AC1-382B-39BE0E45C222}"/>
                      </a:ext>
                    </a:extLst>
                  </p:cNvPr>
                  <p:cNvPicPr>
                    <a:picLocks noChangeAspect="1"/>
                  </p:cNvPicPr>
                  <p:nvPr/>
                </p:nvPicPr>
                <p:blipFill>
                  <a:blip r:embed="rId4"/>
                  <a:stretch>
                    <a:fillRect/>
                  </a:stretch>
                </p:blipFill>
                <p:spPr>
                  <a:xfrm>
                    <a:off x="8126395" y="4093779"/>
                    <a:ext cx="1163884" cy="1321699"/>
                  </a:xfrm>
                  <a:prstGeom prst="rect">
                    <a:avLst/>
                  </a:prstGeom>
                </p:spPr>
              </p:pic>
              <p:sp>
                <p:nvSpPr>
                  <p:cNvPr id="18" name="TextBox 17">
                    <a:extLst>
                      <a:ext uri="{FF2B5EF4-FFF2-40B4-BE49-F238E27FC236}">
                        <a16:creationId xmlns:a16="http://schemas.microsoft.com/office/drawing/2014/main" id="{8012623A-D365-879D-9B53-BFEB4C4A2C5A}"/>
                      </a:ext>
                    </a:extLst>
                  </p:cNvPr>
                  <p:cNvSpPr txBox="1"/>
                  <p:nvPr/>
                </p:nvSpPr>
                <p:spPr>
                  <a:xfrm>
                    <a:off x="7935752" y="5496680"/>
                    <a:ext cx="1240404" cy="369332"/>
                  </a:xfrm>
                  <a:prstGeom prst="rect">
                    <a:avLst/>
                  </a:prstGeom>
                  <a:noFill/>
                </p:spPr>
                <p:txBody>
                  <a:bodyPr wrap="none" rtlCol="0">
                    <a:spAutoFit/>
                  </a:bodyPr>
                  <a:lstStyle/>
                  <a:p>
                    <a:r>
                      <a:rPr lang="en-US" b="1" noProof="0" dirty="0"/>
                      <a:t>Collective</a:t>
                    </a:r>
                  </a:p>
                </p:txBody>
              </p:sp>
            </p:grpSp>
            <p:grpSp>
              <p:nvGrpSpPr>
                <p:cNvPr id="45" name="Group 44">
                  <a:extLst>
                    <a:ext uri="{FF2B5EF4-FFF2-40B4-BE49-F238E27FC236}">
                      <a16:creationId xmlns:a16="http://schemas.microsoft.com/office/drawing/2014/main" id="{B06B7544-22DF-7070-CE7B-71CAF2A05DB8}"/>
                    </a:ext>
                  </a:extLst>
                </p:cNvPr>
                <p:cNvGrpSpPr/>
                <p:nvPr/>
              </p:nvGrpSpPr>
              <p:grpSpPr>
                <a:xfrm>
                  <a:off x="4793446" y="3280378"/>
                  <a:ext cx="3176406" cy="2358960"/>
                  <a:chOff x="7655860" y="4037743"/>
                  <a:chExt cx="3176406" cy="2358960"/>
                </a:xfrm>
              </p:grpSpPr>
              <p:grpSp>
                <p:nvGrpSpPr>
                  <p:cNvPr id="44" name="Group 43">
                    <a:extLst>
                      <a:ext uri="{FF2B5EF4-FFF2-40B4-BE49-F238E27FC236}">
                        <a16:creationId xmlns:a16="http://schemas.microsoft.com/office/drawing/2014/main" id="{9302A337-F5BF-A6B3-19CB-F15F484E5121}"/>
                      </a:ext>
                    </a:extLst>
                  </p:cNvPr>
                  <p:cNvGrpSpPr/>
                  <p:nvPr/>
                </p:nvGrpSpPr>
                <p:grpSpPr>
                  <a:xfrm>
                    <a:off x="7655860" y="4720122"/>
                    <a:ext cx="3089798" cy="1676581"/>
                    <a:chOff x="4254783" y="5080350"/>
                    <a:chExt cx="3089798" cy="1676581"/>
                  </a:xfrm>
                </p:grpSpPr>
                <p:grpSp>
                  <p:nvGrpSpPr>
                    <p:cNvPr id="37" name="Group 36">
                      <a:extLst>
                        <a:ext uri="{FF2B5EF4-FFF2-40B4-BE49-F238E27FC236}">
                          <a16:creationId xmlns:a16="http://schemas.microsoft.com/office/drawing/2014/main" id="{A14A7408-1158-136F-2AD1-896EAAA01F41}"/>
                        </a:ext>
                      </a:extLst>
                    </p:cNvPr>
                    <p:cNvGrpSpPr/>
                    <p:nvPr/>
                  </p:nvGrpSpPr>
                  <p:grpSpPr>
                    <a:xfrm>
                      <a:off x="4525701" y="5521124"/>
                      <a:ext cx="2604304" cy="1006996"/>
                      <a:chOff x="4525701" y="5521124"/>
                      <a:chExt cx="2604304" cy="1006996"/>
                    </a:xfrm>
                  </p:grpSpPr>
                  <p:sp>
                    <p:nvSpPr>
                      <p:cNvPr id="5" name="Oval 4">
                        <a:extLst>
                          <a:ext uri="{FF2B5EF4-FFF2-40B4-BE49-F238E27FC236}">
                            <a16:creationId xmlns:a16="http://schemas.microsoft.com/office/drawing/2014/main" id="{95944C73-BD38-BC93-FB20-AD6C01495D53}"/>
                          </a:ext>
                        </a:extLst>
                      </p:cNvPr>
                      <p:cNvSpPr/>
                      <p:nvPr/>
                    </p:nvSpPr>
                    <p:spPr>
                      <a:xfrm>
                        <a:off x="4525701" y="5521124"/>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23" name="Straight Connector 22">
                        <a:extLst>
                          <a:ext uri="{FF2B5EF4-FFF2-40B4-BE49-F238E27FC236}">
                            <a16:creationId xmlns:a16="http://schemas.microsoft.com/office/drawing/2014/main" id="{D023E529-B28B-489D-C400-BD27EA44857D}"/>
                          </a:ext>
                        </a:extLst>
                      </p:cNvPr>
                      <p:cNvCxnSpPr>
                        <a:cxnSpLocks/>
                        <a:stCxn id="5" idx="3"/>
                        <a:endCxn id="5" idx="7"/>
                      </p:cNvCxnSpPr>
                      <p:nvPr/>
                    </p:nvCxnSpPr>
                    <p:spPr>
                      <a:xfrm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3FF077F-DBB6-DCDD-CE86-0F053B460E16}"/>
                          </a:ext>
                        </a:extLst>
                      </p:cNvPr>
                      <p:cNvCxnSpPr>
                        <a:cxnSpLocks/>
                        <a:stCxn id="5" idx="5"/>
                        <a:endCxn id="5" idx="1"/>
                      </p:cNvCxnSpPr>
                      <p:nvPr/>
                    </p:nvCxnSpPr>
                    <p:spPr>
                      <a:xfrm flipH="1" flipV="1">
                        <a:off x="4907092" y="5585537"/>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610553-9F10-3B8D-FCAC-2B91401AF50E}"/>
                          </a:ext>
                        </a:extLst>
                      </p:cNvPr>
                      <p:cNvCxnSpPr/>
                      <p:nvPr/>
                    </p:nvCxnSpPr>
                    <p:spPr>
                      <a:xfrm>
                        <a:off x="5845215" y="5752616"/>
                        <a:ext cx="0" cy="77550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D89EE65-79BF-6866-9AFE-058EB2241B6F}"/>
                          </a:ext>
                        </a:extLst>
                      </p:cNvPr>
                      <p:cNvSpPr/>
                      <p:nvPr/>
                    </p:nvSpPr>
                    <p:spPr>
                      <a:xfrm>
                        <a:off x="5679314" y="6134582"/>
                        <a:ext cx="358813" cy="92597"/>
                      </a:xfrm>
                      <a:prstGeom prst="ellipse">
                        <a:avLst/>
                      </a:prstGeom>
                      <a:solidFill>
                        <a:schemeClr val="bg1">
                          <a:lumMod val="50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E6660367-A02F-68F4-A5F6-F0D47328F38A}"/>
                          </a:ext>
                        </a:extLst>
                      </p:cNvPr>
                      <p:cNvCxnSpPr>
                        <a:cxnSpLocks/>
                        <a:stCxn id="28" idx="6"/>
                      </p:cNvCxnSpPr>
                      <p:nvPr/>
                    </p:nvCxnSpPr>
                    <p:spPr>
                      <a:xfrm flipV="1">
                        <a:off x="6038127"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4C5E548-C38A-A813-9A64-A0F0588A1ED7}"/>
                          </a:ext>
                        </a:extLst>
                      </p:cNvPr>
                      <p:cNvCxnSpPr>
                        <a:cxnSpLocks/>
                        <a:stCxn id="28" idx="2"/>
                      </p:cNvCxnSpPr>
                      <p:nvPr/>
                    </p:nvCxnSpPr>
                    <p:spPr>
                      <a:xfrm flipV="1">
                        <a:off x="5679314" y="5741042"/>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5DE941-9C9E-5EF5-71D3-40722CE8997D}"/>
                          </a:ext>
                        </a:extLst>
                      </p:cNvPr>
                      <p:cNvCxnSpPr>
                        <a:cxnSpLocks/>
                      </p:cNvCxnSpPr>
                      <p:nvPr/>
                    </p:nvCxnSpPr>
                    <p:spPr>
                      <a:xfrm flipV="1">
                        <a:off x="5812423" y="5787340"/>
                        <a:ext cx="0" cy="4398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900A91D-E656-1084-67E4-F2BA1F6F96E0}"/>
                          </a:ext>
                        </a:extLst>
                      </p:cNvPr>
                      <p:cNvCxnSpPr>
                        <a:cxnSpLocks/>
                      </p:cNvCxnSpPr>
                      <p:nvPr/>
                    </p:nvCxnSpPr>
                    <p:spPr>
                      <a:xfrm flipH="1" flipV="1">
                        <a:off x="5930374" y="5648440"/>
                        <a:ext cx="1" cy="486137"/>
                      </a:xfrm>
                      <a:prstGeom prst="line">
                        <a:avLst/>
                      </a:prstGeom>
                    </p:spPr>
                    <p:style>
                      <a:lnRef idx="1">
                        <a:schemeClr val="dk1"/>
                      </a:lnRef>
                      <a:fillRef idx="0">
                        <a:schemeClr val="dk1"/>
                      </a:fillRef>
                      <a:effectRef idx="0">
                        <a:schemeClr val="dk1"/>
                      </a:effectRef>
                      <a:fontRef idx="minor">
                        <a:schemeClr val="tx1"/>
                      </a:fontRef>
                    </p:style>
                  </p:cxnSp>
                </p:grpSp>
                <p:sp>
                  <p:nvSpPr>
                    <p:cNvPr id="38" name="Arrow: Curved Right 37">
                      <a:extLst>
                        <a:ext uri="{FF2B5EF4-FFF2-40B4-BE49-F238E27FC236}">
                          <a16:creationId xmlns:a16="http://schemas.microsoft.com/office/drawing/2014/main" id="{231BE83C-E67D-A073-4A95-884978BF2865}"/>
                        </a:ext>
                      </a:extLst>
                    </p:cNvPr>
                    <p:cNvSpPr/>
                    <p:nvPr/>
                  </p:nvSpPr>
                  <p:spPr>
                    <a:xfrm>
                      <a:off x="4254783" y="5437407"/>
                      <a:ext cx="505423" cy="793876"/>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9" name="Arrow: Up 38">
                      <a:extLst>
                        <a:ext uri="{FF2B5EF4-FFF2-40B4-BE49-F238E27FC236}">
                          <a16:creationId xmlns:a16="http://schemas.microsoft.com/office/drawing/2014/main" id="{7ADDE96F-AC46-2CB4-ABAC-616C19E5EA74}"/>
                        </a:ext>
                      </a:extLst>
                    </p:cNvPr>
                    <p:cNvSpPr/>
                    <p:nvPr/>
                  </p:nvSpPr>
                  <p:spPr>
                    <a:xfrm>
                      <a:off x="6096000"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Arrow: Up 39">
                      <a:extLst>
                        <a:ext uri="{FF2B5EF4-FFF2-40B4-BE49-F238E27FC236}">
                          <a16:creationId xmlns:a16="http://schemas.microsoft.com/office/drawing/2014/main" id="{FB6D56C0-857A-B532-C8EE-85D2B8DB22D0}"/>
                        </a:ext>
                      </a:extLst>
                    </p:cNvPr>
                    <p:cNvSpPr/>
                    <p:nvPr/>
                  </p:nvSpPr>
                  <p:spPr>
                    <a:xfrm rot="10800000">
                      <a:off x="6331896" y="5868362"/>
                      <a:ext cx="192910" cy="3472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Box 40">
                      <a:extLst>
                        <a:ext uri="{FF2B5EF4-FFF2-40B4-BE49-F238E27FC236}">
                          <a16:creationId xmlns:a16="http://schemas.microsoft.com/office/drawing/2014/main" id="{E7445AAA-E8B4-EA50-0FCA-1A37ED8BD0D5}"/>
                        </a:ext>
                      </a:extLst>
                    </p:cNvPr>
                    <p:cNvSpPr txBox="1"/>
                    <p:nvPr/>
                  </p:nvSpPr>
                  <p:spPr>
                    <a:xfrm>
                      <a:off x="4886018" y="5080350"/>
                      <a:ext cx="1798698" cy="307777"/>
                    </a:xfrm>
                    <a:prstGeom prst="rect">
                      <a:avLst/>
                    </a:prstGeom>
                    <a:noFill/>
                  </p:spPr>
                  <p:txBody>
                    <a:bodyPr wrap="none" rtlCol="0">
                      <a:spAutoFit/>
                    </a:bodyPr>
                    <a:lstStyle/>
                    <a:p>
                      <a:r>
                        <a:rPr lang="en-US" sz="1400" noProof="0" dirty="0">
                          <a:solidFill>
                            <a:srgbClr val="FF0000"/>
                          </a:solidFill>
                        </a:rPr>
                        <a:t>Constant Rotor RPM</a:t>
                      </a:r>
                    </a:p>
                  </p:txBody>
                </p:sp>
                <p:sp>
                  <p:nvSpPr>
                    <p:cNvPr id="42" name="TextBox 41">
                      <a:extLst>
                        <a:ext uri="{FF2B5EF4-FFF2-40B4-BE49-F238E27FC236}">
                          <a16:creationId xmlns:a16="http://schemas.microsoft.com/office/drawing/2014/main" id="{00133D80-8547-4CBE-A78B-098C1DF2ABB5}"/>
                        </a:ext>
                      </a:extLst>
                    </p:cNvPr>
                    <p:cNvSpPr txBox="1"/>
                    <p:nvPr/>
                  </p:nvSpPr>
                  <p:spPr>
                    <a:xfrm>
                      <a:off x="6069873" y="6233711"/>
                      <a:ext cx="1274708" cy="523220"/>
                    </a:xfrm>
                    <a:prstGeom prst="rect">
                      <a:avLst/>
                    </a:prstGeom>
                    <a:noFill/>
                  </p:spPr>
                  <p:txBody>
                    <a:bodyPr wrap="none" rtlCol="0">
                      <a:spAutoFit/>
                    </a:bodyPr>
                    <a:lstStyle/>
                    <a:p>
                      <a:r>
                        <a:rPr lang="en-US" sz="1400" noProof="0" dirty="0">
                          <a:solidFill>
                            <a:srgbClr val="FF0000"/>
                          </a:solidFill>
                        </a:rPr>
                        <a:t>Blades </a:t>
                      </a:r>
                    </a:p>
                    <a:p>
                      <a:r>
                        <a:rPr lang="en-US" sz="1400" noProof="0" dirty="0">
                          <a:solidFill>
                            <a:srgbClr val="FF0000"/>
                          </a:solidFill>
                        </a:rPr>
                        <a:t>Up and Down</a:t>
                      </a:r>
                    </a:p>
                  </p:txBody>
                </p:sp>
              </p:grpSp>
              <p:sp>
                <p:nvSpPr>
                  <p:cNvPr id="43" name="TextBox 42">
                    <a:extLst>
                      <a:ext uri="{FF2B5EF4-FFF2-40B4-BE49-F238E27FC236}">
                        <a16:creationId xmlns:a16="http://schemas.microsoft.com/office/drawing/2014/main" id="{C9319B4A-43D7-6685-79B5-2841E996B4F6}"/>
                      </a:ext>
                    </a:extLst>
                  </p:cNvPr>
                  <p:cNvSpPr txBox="1"/>
                  <p:nvPr/>
                </p:nvSpPr>
                <p:spPr>
                  <a:xfrm>
                    <a:off x="7702755" y="4037743"/>
                    <a:ext cx="3129511" cy="369332"/>
                  </a:xfrm>
                  <a:prstGeom prst="rect">
                    <a:avLst/>
                  </a:prstGeom>
                  <a:noFill/>
                </p:spPr>
                <p:txBody>
                  <a:bodyPr wrap="none" rtlCol="0">
                    <a:spAutoFit/>
                  </a:bodyPr>
                  <a:lstStyle/>
                  <a:p>
                    <a:r>
                      <a:rPr lang="en-US" b="1" u="sng" noProof="0" dirty="0"/>
                      <a:t>THE COLLECTIVE CONTROL</a:t>
                    </a:r>
                  </a:p>
                </p:txBody>
              </p:sp>
            </p:grpSp>
          </p:grpSp>
        </p:grpSp>
        <p:sp>
          <p:nvSpPr>
            <p:cNvPr id="69" name="Isosceles Triangle 68">
              <a:extLst>
                <a:ext uri="{FF2B5EF4-FFF2-40B4-BE49-F238E27FC236}">
                  <a16:creationId xmlns:a16="http://schemas.microsoft.com/office/drawing/2014/main" id="{4B0EBCF2-DFEC-FACF-4189-3737CA49CD8C}"/>
                </a:ext>
              </a:extLst>
            </p:cNvPr>
            <p:cNvSpPr/>
            <p:nvPr/>
          </p:nvSpPr>
          <p:spPr>
            <a:xfrm>
              <a:off x="8735128" y="4451921"/>
              <a:ext cx="331802" cy="368471"/>
            </a:xfrm>
            <a:prstGeom prst="triangle">
              <a:avLst/>
            </a:prstGeom>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nvGrpSpPr>
            <p:cNvPr id="74" name="Group 73">
              <a:extLst>
                <a:ext uri="{FF2B5EF4-FFF2-40B4-BE49-F238E27FC236}">
                  <a16:creationId xmlns:a16="http://schemas.microsoft.com/office/drawing/2014/main" id="{3A2C689B-90A0-C7B4-3759-6686EE509A8D}"/>
                </a:ext>
              </a:extLst>
            </p:cNvPr>
            <p:cNvGrpSpPr/>
            <p:nvPr/>
          </p:nvGrpSpPr>
          <p:grpSpPr>
            <a:xfrm>
              <a:off x="8496386" y="4820397"/>
              <a:ext cx="966560" cy="462677"/>
              <a:chOff x="6104559" y="5148618"/>
              <a:chExt cx="1869828" cy="793876"/>
            </a:xfrm>
            <a:solidFill>
              <a:schemeClr val="bg1">
                <a:lumMod val="50000"/>
              </a:schemeClr>
            </a:solidFill>
          </p:grpSpPr>
          <p:sp>
            <p:nvSpPr>
              <p:cNvPr id="70" name="Rectangle: Rounded Corners 69">
                <a:extLst>
                  <a:ext uri="{FF2B5EF4-FFF2-40B4-BE49-F238E27FC236}">
                    <a16:creationId xmlns:a16="http://schemas.microsoft.com/office/drawing/2014/main" id="{C1EA331A-3590-34D9-C138-547D18EA4D29}"/>
                  </a:ext>
                </a:extLst>
              </p:cNvPr>
              <p:cNvSpPr/>
              <p:nvPr/>
            </p:nvSpPr>
            <p:spPr>
              <a:xfrm>
                <a:off x="6238755" y="5148618"/>
                <a:ext cx="1329937" cy="79387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Rounded Corners 70">
                <a:extLst>
                  <a:ext uri="{FF2B5EF4-FFF2-40B4-BE49-F238E27FC236}">
                    <a16:creationId xmlns:a16="http://schemas.microsoft.com/office/drawing/2014/main" id="{8829DA18-B6FC-0544-E2A7-3F2CDDEAF556}"/>
                  </a:ext>
                </a:extLst>
              </p:cNvPr>
              <p:cNvSpPr/>
              <p:nvPr/>
            </p:nvSpPr>
            <p:spPr>
              <a:xfrm>
                <a:off x="6722539" y="5325634"/>
                <a:ext cx="1138783" cy="439836"/>
              </a:xfrm>
              <a:prstGeom prst="round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Isosceles Triangle 71">
                <a:extLst>
                  <a:ext uri="{FF2B5EF4-FFF2-40B4-BE49-F238E27FC236}">
                    <a16:creationId xmlns:a16="http://schemas.microsoft.com/office/drawing/2014/main" id="{0D133AB5-97BA-6709-BB38-456CE08CB7EC}"/>
                  </a:ext>
                </a:extLst>
              </p:cNvPr>
              <p:cNvSpPr/>
              <p:nvPr/>
            </p:nvSpPr>
            <p:spPr>
              <a:xfrm rot="16200000">
                <a:off x="7460969" y="5310497"/>
                <a:ext cx="556727"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Isosceles Triangle 72">
                <a:extLst>
                  <a:ext uri="{FF2B5EF4-FFF2-40B4-BE49-F238E27FC236}">
                    <a16:creationId xmlns:a16="http://schemas.microsoft.com/office/drawing/2014/main" id="{266CB3D8-DE47-8438-A38E-C88385E58CFE}"/>
                  </a:ext>
                </a:extLst>
              </p:cNvPr>
              <p:cNvSpPr/>
              <p:nvPr/>
            </p:nvSpPr>
            <p:spPr>
              <a:xfrm rot="5400000">
                <a:off x="6061250" y="5310503"/>
                <a:ext cx="556728" cy="470109"/>
              </a:xfrm>
              <a:prstGeom prst="triangle">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5" name="TextBox 74">
              <a:extLst>
                <a:ext uri="{FF2B5EF4-FFF2-40B4-BE49-F238E27FC236}">
                  <a16:creationId xmlns:a16="http://schemas.microsoft.com/office/drawing/2014/main" id="{7EFC6EC7-A941-980A-D04B-75CE86BA5D84}"/>
                </a:ext>
              </a:extLst>
            </p:cNvPr>
            <p:cNvSpPr txBox="1"/>
            <p:nvPr/>
          </p:nvSpPr>
          <p:spPr>
            <a:xfrm>
              <a:off x="6894003" y="4646062"/>
              <a:ext cx="1731563" cy="954107"/>
            </a:xfrm>
            <a:prstGeom prst="rect">
              <a:avLst/>
            </a:prstGeom>
            <a:noFill/>
          </p:spPr>
          <p:txBody>
            <a:bodyPr wrap="square" rtlCol="0">
              <a:spAutoFit/>
            </a:bodyPr>
            <a:lstStyle/>
            <a:p>
              <a:r>
                <a:rPr lang="en-US" sz="1400" noProof="0" dirty="0">
                  <a:solidFill>
                    <a:srgbClr val="FF0000"/>
                  </a:solidFill>
                </a:rPr>
                <a:t>Open and Close the Throttle Valve for Increasing the Engine Power</a:t>
              </a:r>
            </a:p>
          </p:txBody>
        </p:sp>
      </p:grpSp>
      <p:sp>
        <p:nvSpPr>
          <p:cNvPr id="77" name="TextBox 76">
            <a:extLst>
              <a:ext uri="{FF2B5EF4-FFF2-40B4-BE49-F238E27FC236}">
                <a16:creationId xmlns:a16="http://schemas.microsoft.com/office/drawing/2014/main" id="{A3939F85-F532-D72A-7B90-6FCAB231D0E2}"/>
              </a:ext>
            </a:extLst>
          </p:cNvPr>
          <p:cNvSpPr txBox="1"/>
          <p:nvPr/>
        </p:nvSpPr>
        <p:spPr>
          <a:xfrm>
            <a:off x="871176" y="5790165"/>
            <a:ext cx="3822328" cy="369332"/>
          </a:xfrm>
          <a:prstGeom prst="rect">
            <a:avLst/>
          </a:prstGeom>
          <a:noFill/>
        </p:spPr>
        <p:txBody>
          <a:bodyPr wrap="none" rtlCol="0">
            <a:spAutoFit/>
          </a:bodyPr>
          <a:lstStyle/>
          <a:p>
            <a:r>
              <a:rPr lang="en-US" b="1" noProof="0" dirty="0">
                <a:solidFill>
                  <a:srgbClr val="7030A0"/>
                </a:solidFill>
              </a:rPr>
              <a:t>Making Pitch and Roll Maneuvers</a:t>
            </a:r>
          </a:p>
        </p:txBody>
      </p:sp>
      <p:sp>
        <p:nvSpPr>
          <p:cNvPr id="78" name="TextBox 77">
            <a:extLst>
              <a:ext uri="{FF2B5EF4-FFF2-40B4-BE49-F238E27FC236}">
                <a16:creationId xmlns:a16="http://schemas.microsoft.com/office/drawing/2014/main" id="{042E5489-9205-E16D-C225-93DC3BDE6548}"/>
              </a:ext>
            </a:extLst>
          </p:cNvPr>
          <p:cNvSpPr txBox="1"/>
          <p:nvPr/>
        </p:nvSpPr>
        <p:spPr>
          <a:xfrm>
            <a:off x="4672319" y="5790165"/>
            <a:ext cx="3137397" cy="369332"/>
          </a:xfrm>
          <a:prstGeom prst="rect">
            <a:avLst/>
          </a:prstGeom>
          <a:noFill/>
        </p:spPr>
        <p:txBody>
          <a:bodyPr wrap="none" rtlCol="0">
            <a:spAutoFit/>
          </a:bodyPr>
          <a:lstStyle/>
          <a:p>
            <a:r>
              <a:rPr lang="en-US" b="1" noProof="0" dirty="0">
                <a:solidFill>
                  <a:srgbClr val="7030A0"/>
                </a:solidFill>
              </a:rPr>
              <a:t>Acceleration / Deceleration</a:t>
            </a:r>
          </a:p>
        </p:txBody>
      </p:sp>
      <p:grpSp>
        <p:nvGrpSpPr>
          <p:cNvPr id="82" name="Group 81">
            <a:extLst>
              <a:ext uri="{FF2B5EF4-FFF2-40B4-BE49-F238E27FC236}">
                <a16:creationId xmlns:a16="http://schemas.microsoft.com/office/drawing/2014/main" id="{A8AE7BF5-C2E5-D9A2-4E16-68F699BEF230}"/>
              </a:ext>
            </a:extLst>
          </p:cNvPr>
          <p:cNvGrpSpPr/>
          <p:nvPr/>
        </p:nvGrpSpPr>
        <p:grpSpPr>
          <a:xfrm>
            <a:off x="9523307" y="4401497"/>
            <a:ext cx="1232019" cy="1304778"/>
            <a:chOff x="2389359" y="3882280"/>
            <a:chExt cx="1232019" cy="1304778"/>
          </a:xfrm>
        </p:grpSpPr>
        <p:pic>
          <p:nvPicPr>
            <p:cNvPr id="80" name="Picture 79">
              <a:extLst>
                <a:ext uri="{FF2B5EF4-FFF2-40B4-BE49-F238E27FC236}">
                  <a16:creationId xmlns:a16="http://schemas.microsoft.com/office/drawing/2014/main" id="{7D5F2F48-09BC-9DE9-427A-605829D5A17D}"/>
                </a:ext>
              </a:extLst>
            </p:cNvPr>
            <p:cNvPicPr>
              <a:picLocks noChangeAspect="1"/>
            </p:cNvPicPr>
            <p:nvPr/>
          </p:nvPicPr>
          <p:blipFill>
            <a:blip r:embed="rId5"/>
            <a:stretch>
              <a:fillRect/>
            </a:stretch>
          </p:blipFill>
          <p:spPr>
            <a:xfrm>
              <a:off x="2389359" y="3882280"/>
              <a:ext cx="1232019" cy="837905"/>
            </a:xfrm>
            <a:prstGeom prst="rect">
              <a:avLst/>
            </a:prstGeom>
          </p:spPr>
        </p:pic>
        <p:sp>
          <p:nvSpPr>
            <p:cNvPr id="81" name="TextBox 80">
              <a:extLst>
                <a:ext uri="{FF2B5EF4-FFF2-40B4-BE49-F238E27FC236}">
                  <a16:creationId xmlns:a16="http://schemas.microsoft.com/office/drawing/2014/main" id="{4B0C7E78-DFBE-2931-039B-EB7B8F649A02}"/>
                </a:ext>
              </a:extLst>
            </p:cNvPr>
            <p:cNvSpPr txBox="1"/>
            <p:nvPr/>
          </p:nvSpPr>
          <p:spPr>
            <a:xfrm>
              <a:off x="2611171" y="4817726"/>
              <a:ext cx="876715" cy="369332"/>
            </a:xfrm>
            <a:prstGeom prst="rect">
              <a:avLst/>
            </a:prstGeom>
            <a:noFill/>
          </p:spPr>
          <p:txBody>
            <a:bodyPr wrap="none" rtlCol="0">
              <a:spAutoFit/>
            </a:bodyPr>
            <a:lstStyle/>
            <a:p>
              <a:r>
                <a:rPr lang="en-US" b="1" noProof="0" dirty="0"/>
                <a:t>Pedals</a:t>
              </a:r>
            </a:p>
          </p:txBody>
        </p:sp>
      </p:grpSp>
      <p:sp>
        <p:nvSpPr>
          <p:cNvPr id="83" name="TextBox 82">
            <a:extLst>
              <a:ext uri="{FF2B5EF4-FFF2-40B4-BE49-F238E27FC236}">
                <a16:creationId xmlns:a16="http://schemas.microsoft.com/office/drawing/2014/main" id="{DEF0BBFB-ABA4-B835-08DC-7B322F276581}"/>
              </a:ext>
            </a:extLst>
          </p:cNvPr>
          <p:cNvSpPr txBox="1"/>
          <p:nvPr/>
        </p:nvSpPr>
        <p:spPr>
          <a:xfrm>
            <a:off x="8822064" y="5790165"/>
            <a:ext cx="2634504" cy="369332"/>
          </a:xfrm>
          <a:prstGeom prst="rect">
            <a:avLst/>
          </a:prstGeom>
          <a:noFill/>
        </p:spPr>
        <p:txBody>
          <a:bodyPr wrap="none" rtlCol="0">
            <a:spAutoFit/>
          </a:bodyPr>
          <a:lstStyle/>
          <a:p>
            <a:r>
              <a:rPr lang="en-US" b="1" noProof="0" dirty="0">
                <a:solidFill>
                  <a:srgbClr val="7030A0"/>
                </a:solidFill>
              </a:rPr>
              <a:t>Turning Right and Left</a:t>
            </a:r>
          </a:p>
        </p:txBody>
      </p:sp>
      <p:sp>
        <p:nvSpPr>
          <p:cNvPr id="86" name="Arrow: Curved Left 85">
            <a:extLst>
              <a:ext uri="{FF2B5EF4-FFF2-40B4-BE49-F238E27FC236}">
                <a16:creationId xmlns:a16="http://schemas.microsoft.com/office/drawing/2014/main" id="{A0AB781A-A066-6E88-5E5D-A387C141A5B4}"/>
              </a:ext>
            </a:extLst>
          </p:cNvPr>
          <p:cNvSpPr/>
          <p:nvPr/>
        </p:nvSpPr>
        <p:spPr>
          <a:xfrm rot="10800000">
            <a:off x="9735795" y="3267080"/>
            <a:ext cx="665625" cy="642320"/>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87" name="Arrow: Curved Right 86">
            <a:extLst>
              <a:ext uri="{FF2B5EF4-FFF2-40B4-BE49-F238E27FC236}">
                <a16:creationId xmlns:a16="http://schemas.microsoft.com/office/drawing/2014/main" id="{6DCD7C4B-1E17-A06F-F0BE-F74F38EE1F4F}"/>
              </a:ext>
            </a:extLst>
          </p:cNvPr>
          <p:cNvSpPr/>
          <p:nvPr/>
        </p:nvSpPr>
        <p:spPr>
          <a:xfrm rot="20282548">
            <a:off x="9763352" y="3360500"/>
            <a:ext cx="641505" cy="64480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88" name="Straight Connector 87">
            <a:extLst>
              <a:ext uri="{FF2B5EF4-FFF2-40B4-BE49-F238E27FC236}">
                <a16:creationId xmlns:a16="http://schemas.microsoft.com/office/drawing/2014/main" id="{6C1628D1-E2D7-A6E3-3CEF-D907652BF78E}"/>
              </a:ext>
            </a:extLst>
          </p:cNvPr>
          <p:cNvCxnSpPr>
            <a:cxnSpLocks/>
          </p:cNvCxnSpPr>
          <p:nvPr/>
        </p:nvCxnSpPr>
        <p:spPr>
          <a:xfrm flipH="1" flipV="1">
            <a:off x="9121876" y="2532711"/>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A25EBED-8499-1A8C-C720-FF4A21A1ABB2}"/>
              </a:ext>
            </a:extLst>
          </p:cNvPr>
          <p:cNvCxnSpPr>
            <a:cxnSpLocks/>
          </p:cNvCxnSpPr>
          <p:nvPr/>
        </p:nvCxnSpPr>
        <p:spPr>
          <a:xfrm>
            <a:off x="10059999" y="2688216"/>
            <a:ext cx="0" cy="102647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7734A27-5A38-6B9C-2761-80398BA252CF}"/>
              </a:ext>
            </a:extLst>
          </p:cNvPr>
          <p:cNvSpPr/>
          <p:nvPr/>
        </p:nvSpPr>
        <p:spPr>
          <a:xfrm>
            <a:off x="8747753" y="2468297"/>
            <a:ext cx="2604304" cy="439837"/>
          </a:xfrm>
          <a:prstGeom prst="ellipse">
            <a:avLst/>
          </a:prstGeom>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noProof="0" dirty="0">
                <a:solidFill>
                  <a:schemeClr val="bg1">
                    <a:lumMod val="75000"/>
                  </a:schemeClr>
                </a:solidFill>
              </a:rPr>
              <a:t>Rotor Disk</a:t>
            </a:r>
          </a:p>
        </p:txBody>
      </p:sp>
      <p:cxnSp>
        <p:nvCxnSpPr>
          <p:cNvPr id="91" name="Straight Connector 90">
            <a:extLst>
              <a:ext uri="{FF2B5EF4-FFF2-40B4-BE49-F238E27FC236}">
                <a16:creationId xmlns:a16="http://schemas.microsoft.com/office/drawing/2014/main" id="{DFE2018E-98FD-94D6-137E-C658AC5A6C0C}"/>
              </a:ext>
            </a:extLst>
          </p:cNvPr>
          <p:cNvCxnSpPr>
            <a:cxnSpLocks/>
            <a:stCxn id="90" idx="3"/>
            <a:endCxn id="90" idx="7"/>
          </p:cNvCxnSpPr>
          <p:nvPr/>
        </p:nvCxnSpPr>
        <p:spPr>
          <a:xfrm flipV="1">
            <a:off x="9129144" y="2532710"/>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A4E1AAD-A85B-4501-B563-BCA63981FBD0}"/>
              </a:ext>
            </a:extLst>
          </p:cNvPr>
          <p:cNvCxnSpPr>
            <a:cxnSpLocks/>
          </p:cNvCxnSpPr>
          <p:nvPr/>
        </p:nvCxnSpPr>
        <p:spPr>
          <a:xfrm flipH="1" flipV="1">
            <a:off x="9108492" y="2523823"/>
            <a:ext cx="1841522" cy="311011"/>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A2E8C206-0FD7-F0C5-1AD6-5424EE9206DB}"/>
              </a:ext>
            </a:extLst>
          </p:cNvPr>
          <p:cNvSpPr txBox="1"/>
          <p:nvPr/>
        </p:nvSpPr>
        <p:spPr>
          <a:xfrm>
            <a:off x="8927420" y="1362153"/>
            <a:ext cx="2534155" cy="369332"/>
          </a:xfrm>
          <a:prstGeom prst="rect">
            <a:avLst/>
          </a:prstGeom>
          <a:noFill/>
        </p:spPr>
        <p:txBody>
          <a:bodyPr wrap="none" rtlCol="0">
            <a:spAutoFit/>
          </a:bodyPr>
          <a:lstStyle/>
          <a:p>
            <a:r>
              <a:rPr lang="en-US" b="1" u="sng" noProof="0" dirty="0"/>
              <a:t>THE PEDAL CONTROL</a:t>
            </a:r>
          </a:p>
        </p:txBody>
      </p:sp>
    </p:spTree>
    <p:extLst>
      <p:ext uri="{BB962C8B-B14F-4D97-AF65-F5344CB8AC3E}">
        <p14:creationId xmlns:p14="http://schemas.microsoft.com/office/powerpoint/2010/main" val="37164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DC0F-D7BF-B942-2507-D11B0A9C2BD9}"/>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2CFCB3BA-8FDB-1847-1239-529AAC2DB96E}"/>
              </a:ext>
            </a:extLst>
          </p:cNvPr>
          <p:cNvSpPr>
            <a:spLocks noGrp="1"/>
          </p:cNvSpPr>
          <p:nvPr>
            <p:ph type="body" sz="quarter" idx="11"/>
          </p:nvPr>
        </p:nvSpPr>
        <p:spPr/>
        <p:txBody>
          <a:bodyPr/>
          <a:lstStyle/>
          <a:p>
            <a:r>
              <a:rPr lang="en-US" sz="2400" noProof="0" dirty="0"/>
              <a:t>Helicopter Design Considerations</a:t>
            </a:r>
          </a:p>
        </p:txBody>
      </p:sp>
      <p:sp>
        <p:nvSpPr>
          <p:cNvPr id="14" name="Rectangle 1">
            <a:extLst>
              <a:ext uri="{FF2B5EF4-FFF2-40B4-BE49-F238E27FC236}">
                <a16:creationId xmlns:a16="http://schemas.microsoft.com/office/drawing/2014/main" id="{5870D77C-7C31-AC03-C156-246C77774AF9}"/>
              </a:ext>
            </a:extLst>
          </p:cNvPr>
          <p:cNvSpPr>
            <a:spLocks noGrp="1" noChangeArrowheads="1"/>
          </p:cNvSpPr>
          <p:nvPr>
            <p:ph sz="quarter" idx="10"/>
          </p:nvPr>
        </p:nvSpPr>
        <p:spPr bwMode="auto">
          <a:xfrm>
            <a:off x="833436" y="1520785"/>
            <a:ext cx="1054447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800" noProof="0" dirty="0"/>
          </a:p>
          <a:p>
            <a:r>
              <a:rPr lang="en-US" sz="1800" noProof="0" dirty="0"/>
              <a:t>Weightlifting and vibration issues are always present in helicopters.</a:t>
            </a:r>
          </a:p>
          <a:p>
            <a:r>
              <a:rPr lang="en-US" sz="1800" noProof="0" dirty="0"/>
              <a:t>The larger the rotor disk area, the better the rotor performance.</a:t>
            </a:r>
          </a:p>
          <a:p>
            <a:r>
              <a:rPr lang="en-US" sz="1800" noProof="0" dirty="0"/>
              <a:t>This principle applies to compound or coaxial helicopters, allowing them to accelerate without the blades exceeding the speed of sound.</a:t>
            </a:r>
          </a:p>
          <a:p>
            <a:endParaRPr lang="en-US" sz="1800" noProof="0" dirty="0"/>
          </a:p>
          <a:p>
            <a:pPr marL="0" indent="0">
              <a:buNone/>
            </a:pPr>
            <a:r>
              <a:rPr lang="en-US" sz="1800" b="1" noProof="0" dirty="0"/>
              <a:t>Questions</a:t>
            </a:r>
          </a:p>
          <a:p>
            <a:pPr marL="0" indent="0">
              <a:buNone/>
            </a:pPr>
            <a:endParaRPr lang="en-US" sz="1800" noProof="0" dirty="0"/>
          </a:p>
          <a:p>
            <a:r>
              <a:rPr lang="en-US" sz="1800" noProof="0" dirty="0"/>
              <a:t>What is the maximum altitude needed for hovering?</a:t>
            </a:r>
          </a:p>
          <a:p>
            <a:r>
              <a:rPr lang="en-US" sz="1800" noProof="0" dirty="0"/>
              <a:t>What range is required?</a:t>
            </a:r>
            <a:endParaRPr lang="en-US" sz="1800" noProof="0" dirty="0">
              <a:effectLst/>
            </a:endParaRPr>
          </a:p>
        </p:txBody>
      </p:sp>
      <p:sp>
        <p:nvSpPr>
          <p:cNvPr id="4" name="Text Placeholder 19">
            <a:extLst>
              <a:ext uri="{FF2B5EF4-FFF2-40B4-BE49-F238E27FC236}">
                <a16:creationId xmlns:a16="http://schemas.microsoft.com/office/drawing/2014/main" id="{EA03A041-57A5-A8E0-65BB-E62AFE8E4D6C}"/>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Flight Regimes</a:t>
            </a:r>
          </a:p>
        </p:txBody>
      </p:sp>
    </p:spTree>
    <p:extLst>
      <p:ext uri="{BB962C8B-B14F-4D97-AF65-F5344CB8AC3E}">
        <p14:creationId xmlns:p14="http://schemas.microsoft.com/office/powerpoint/2010/main" val="21901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1" nodeType="withEffect">
                                  <p:stCondLst>
                                    <p:cond delay="2250"/>
                                  </p:stCondLst>
                                  <p:iterate type="lt">
                                    <p:tmPct val="4000"/>
                                  </p:iterate>
                                  <p:childTnLst>
                                    <p:set>
                                      <p:cBhvr override="childStyle">
                                        <p:cTn id="9"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C4FF-31E1-71DD-CE6C-431A45E46AA5}"/>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94F22765-4B04-1B5A-2EB9-BCB3747D0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828A5BD3-F7D1-47DC-EAE5-4ECC304448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85D32BF-D3E3-1FEB-49D5-ED4D27AE44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A210DA45-4064-0EC9-9B00-DC759422918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F64A1D5C-70ED-CDA7-19AC-31EAF4F623D5}"/>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5FF60EE3-EAC5-0194-C763-483F7AC7B092}"/>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09E9EFD7-E9F6-3558-704A-E032A8DF2F6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3BE77C41-9E33-CF5E-D985-1B77FC0FBEEF}"/>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1EE3AC0E-65FA-3BC6-0CBC-CD7EC7DBFEFB}"/>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632C03ED-4D7B-A2BD-C82B-10E2A691A403}"/>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2CD88213-FA0F-25C7-FA5B-90D682A3A0CC}"/>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HELICOPTER AERODYNAMICS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C95CD3E4-036B-109D-8383-014E43665CBD}"/>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677600FD-E802-1055-ECC7-284895F40381}"/>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36A954FC-7A28-01D0-551C-D7684DD7A5AF}"/>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FADB967D-7A14-8F4C-5B85-F8888ABEDF97}"/>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84F95038-EC4F-1FCA-C899-8A2C3CE0FC24}"/>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094CFD74-6E75-4414-ABC0-599794EF1FCF}"/>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98767CE4-2809-7D48-742B-97A8246E16A6}"/>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33D811C6-E20D-C373-903B-04BF3827AFEC}"/>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B6B5589C-ED6E-37D5-7E77-BDDCAB6AF8C7}"/>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D4893251-9445-F5DF-B09B-B250237F5276}"/>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2DD4861-334D-4AFE-E8C8-3997CFE6ED69}"/>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65ED4BF9-1BD6-C23F-0BEB-7CD539850BEF}"/>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CBAF93D6-3E6F-CB8C-7165-5BE47B1DCD44}"/>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9005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3544-FCBA-E172-D8BD-EE59ED39E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E6AD-8D35-1A6C-3E65-E9E018EE38F8}"/>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5CB6BD93-61EF-8A26-80AB-440363825224}"/>
              </a:ext>
            </a:extLst>
          </p:cNvPr>
          <p:cNvSpPr>
            <a:spLocks noGrp="1"/>
          </p:cNvSpPr>
          <p:nvPr>
            <p:ph type="body" sz="quarter" idx="11"/>
          </p:nvPr>
        </p:nvSpPr>
        <p:spPr/>
        <p:txBody>
          <a:bodyPr/>
          <a:lstStyle/>
          <a:p>
            <a:r>
              <a:rPr lang="en-US" sz="2400" noProof="0" dirty="0"/>
              <a:t>Theories</a:t>
            </a:r>
          </a:p>
        </p:txBody>
      </p:sp>
      <p:sp>
        <p:nvSpPr>
          <p:cNvPr id="14" name="Rectangle 1">
            <a:extLst>
              <a:ext uri="{FF2B5EF4-FFF2-40B4-BE49-F238E27FC236}">
                <a16:creationId xmlns:a16="http://schemas.microsoft.com/office/drawing/2014/main" id="{BC354F97-7CAF-559C-8303-20AC9816714E}"/>
              </a:ext>
            </a:extLst>
          </p:cNvPr>
          <p:cNvSpPr>
            <a:spLocks noGrp="1" noChangeArrowheads="1"/>
          </p:cNvSpPr>
          <p:nvPr>
            <p:ph sz="quarter" idx="10"/>
          </p:nvPr>
        </p:nvSpPr>
        <p:spPr bwMode="auto">
          <a:xfrm>
            <a:off x="405173" y="1459306"/>
            <a:ext cx="10544478" cy="382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noProof="0" dirty="0"/>
              <a:t>Momentum Theory</a:t>
            </a:r>
          </a:p>
          <a:p>
            <a:pPr marL="0" indent="0">
              <a:buNone/>
            </a:pPr>
            <a:endParaRPr lang="en-US" sz="2400" noProof="0" dirty="0"/>
          </a:p>
          <a:p>
            <a:pPr marL="0" indent="0">
              <a:buNone/>
            </a:pPr>
            <a:endParaRPr lang="en-US" sz="2400" noProof="0" dirty="0"/>
          </a:p>
          <a:p>
            <a:pPr marL="0" indent="0">
              <a:buNone/>
            </a:pPr>
            <a:endParaRPr lang="en-US" sz="2400" noProof="0" dirty="0"/>
          </a:p>
          <a:p>
            <a:r>
              <a:rPr lang="en-US" sz="2400" noProof="0" dirty="0"/>
              <a:t>Blade Element Theory</a:t>
            </a:r>
          </a:p>
          <a:p>
            <a:pPr marL="0" indent="0">
              <a:buNone/>
            </a:pPr>
            <a:endParaRPr lang="en-US" sz="2400" noProof="0" dirty="0"/>
          </a:p>
          <a:p>
            <a:pPr marL="0" indent="0">
              <a:buNone/>
            </a:pPr>
            <a:endParaRPr lang="en-US" sz="2400" noProof="0" dirty="0"/>
          </a:p>
          <a:p>
            <a:pPr marL="0" indent="0">
              <a:buNone/>
            </a:pPr>
            <a:endParaRPr lang="en-US" sz="2400" noProof="0" dirty="0"/>
          </a:p>
        </p:txBody>
      </p:sp>
      <p:grpSp>
        <p:nvGrpSpPr>
          <p:cNvPr id="16" name="Group 15">
            <a:extLst>
              <a:ext uri="{FF2B5EF4-FFF2-40B4-BE49-F238E27FC236}">
                <a16:creationId xmlns:a16="http://schemas.microsoft.com/office/drawing/2014/main" id="{9AE0F57E-77F7-E414-336D-9FFA0A76B3AF}"/>
              </a:ext>
            </a:extLst>
          </p:cNvPr>
          <p:cNvGrpSpPr/>
          <p:nvPr/>
        </p:nvGrpSpPr>
        <p:grpSpPr>
          <a:xfrm>
            <a:off x="8018060" y="1394935"/>
            <a:ext cx="1958176" cy="1655973"/>
            <a:chOff x="3907454" y="1990157"/>
            <a:chExt cx="1958176" cy="1655973"/>
          </a:xfrm>
        </p:grpSpPr>
        <p:grpSp>
          <p:nvGrpSpPr>
            <p:cNvPr id="13" name="Group 12">
              <a:extLst>
                <a:ext uri="{FF2B5EF4-FFF2-40B4-BE49-F238E27FC236}">
                  <a16:creationId xmlns:a16="http://schemas.microsoft.com/office/drawing/2014/main" id="{559C2071-C072-F2F4-67F1-635F832C62EA}"/>
                </a:ext>
              </a:extLst>
            </p:cNvPr>
            <p:cNvGrpSpPr/>
            <p:nvPr/>
          </p:nvGrpSpPr>
          <p:grpSpPr>
            <a:xfrm>
              <a:off x="3907454" y="1990157"/>
              <a:ext cx="1958176" cy="1655973"/>
              <a:chOff x="3907454" y="1990157"/>
              <a:chExt cx="1958176" cy="1655973"/>
            </a:xfrm>
          </p:grpSpPr>
          <p:sp>
            <p:nvSpPr>
              <p:cNvPr id="5" name="Oval 4">
                <a:extLst>
                  <a:ext uri="{FF2B5EF4-FFF2-40B4-BE49-F238E27FC236}">
                    <a16:creationId xmlns:a16="http://schemas.microsoft.com/office/drawing/2014/main" id="{C4192682-DAA8-C6E0-06C2-F91DCBA15083}"/>
                  </a:ext>
                </a:extLst>
              </p:cNvPr>
              <p:cNvSpPr/>
              <p:nvPr/>
            </p:nvSpPr>
            <p:spPr>
              <a:xfrm>
                <a:off x="3907454" y="1990157"/>
                <a:ext cx="1958176" cy="1655973"/>
              </a:xfrm>
              <a:prstGeom prst="ellipse">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C24B02C-6C49-301C-2BB8-6F6ABE16F30B}"/>
                  </a:ext>
                </a:extLst>
              </p:cNvPr>
              <p:cNvSpPr/>
              <p:nvPr/>
            </p:nvSpPr>
            <p:spPr>
              <a:xfrm>
                <a:off x="3935393"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74B6337E-3FE2-5500-E2D9-C4045200E0F1}"/>
                  </a:ext>
                </a:extLst>
              </p:cNvPr>
              <p:cNvSpPr/>
              <p:nvPr/>
            </p:nvSpPr>
            <p:spPr>
              <a:xfrm>
                <a:off x="5029199" y="2696901"/>
                <a:ext cx="810228" cy="24306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5862F9C4-F475-D2C8-53F2-FAFDE2BF9C81}"/>
                  </a:ext>
                </a:extLst>
              </p:cNvPr>
              <p:cNvCxnSpPr>
                <a:stCxn id="6" idx="3"/>
                <a:endCxn id="7" idx="1"/>
              </p:cNvCxnSpPr>
              <p:nvPr/>
            </p:nvCxnSpPr>
            <p:spPr>
              <a:xfrm>
                <a:off x="4745621" y="2818435"/>
                <a:ext cx="28357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F2F2B2-BA41-5516-0364-6DCE751107EE}"/>
                  </a:ext>
                </a:extLst>
              </p:cNvPr>
              <p:cNvCxnSpPr/>
              <p:nvPr/>
            </p:nvCxnSpPr>
            <p:spPr>
              <a:xfrm>
                <a:off x="3907454"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BAF51E4-FFAF-BF6A-ABDE-67CE2A109BF2}"/>
                  </a:ext>
                </a:extLst>
              </p:cNvPr>
              <p:cNvCxnSpPr/>
              <p:nvPr/>
            </p:nvCxnSpPr>
            <p:spPr>
              <a:xfrm>
                <a:off x="5019619" y="2818435"/>
                <a:ext cx="825595"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C2D1F8F-C2D6-14A3-5023-7016F85F43AD}"/>
                  </a:ext>
                </a:extLst>
              </p:cNvPr>
              <p:cNvSpPr/>
              <p:nvPr/>
            </p:nvSpPr>
            <p:spPr>
              <a:xfrm>
                <a:off x="4872942" y="279528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E0799E9E-7963-A1F7-73FA-DFCEF0106621}"/>
                </a:ext>
              </a:extLst>
            </p:cNvPr>
            <p:cNvSpPr txBox="1"/>
            <p:nvPr/>
          </p:nvSpPr>
          <p:spPr>
            <a:xfrm>
              <a:off x="4146750" y="2165363"/>
              <a:ext cx="1543821" cy="369332"/>
            </a:xfrm>
            <a:prstGeom prst="rect">
              <a:avLst/>
            </a:prstGeom>
            <a:noFill/>
          </p:spPr>
          <p:txBody>
            <a:bodyPr wrap="none" rtlCol="0">
              <a:spAutoFit/>
            </a:bodyPr>
            <a:lstStyle/>
            <a:p>
              <a:r>
                <a:rPr lang="en-US" noProof="0" dirty="0"/>
                <a:t>Actuator Disc</a:t>
              </a:r>
            </a:p>
          </p:txBody>
        </p:sp>
      </p:grpSp>
      <p:grpSp>
        <p:nvGrpSpPr>
          <p:cNvPr id="24" name="Group 23">
            <a:extLst>
              <a:ext uri="{FF2B5EF4-FFF2-40B4-BE49-F238E27FC236}">
                <a16:creationId xmlns:a16="http://schemas.microsoft.com/office/drawing/2014/main" id="{20B17509-5114-CF52-6DA0-017318389735}"/>
              </a:ext>
            </a:extLst>
          </p:cNvPr>
          <p:cNvGrpSpPr/>
          <p:nvPr/>
        </p:nvGrpSpPr>
        <p:grpSpPr>
          <a:xfrm>
            <a:off x="4865049" y="2031438"/>
            <a:ext cx="3147223" cy="369332"/>
            <a:chOff x="3531391" y="2406293"/>
            <a:chExt cx="3147223" cy="369332"/>
          </a:xfrm>
        </p:grpSpPr>
        <p:sp>
          <p:nvSpPr>
            <p:cNvPr id="17" name="TextBox 16">
              <a:extLst>
                <a:ext uri="{FF2B5EF4-FFF2-40B4-BE49-F238E27FC236}">
                  <a16:creationId xmlns:a16="http://schemas.microsoft.com/office/drawing/2014/main" id="{9A353195-AE85-E12E-29BC-33FA13BC3845}"/>
                </a:ext>
              </a:extLst>
            </p:cNvPr>
            <p:cNvSpPr txBox="1"/>
            <p:nvPr/>
          </p:nvSpPr>
          <p:spPr>
            <a:xfrm>
              <a:off x="3531391" y="2406293"/>
              <a:ext cx="2618345" cy="369332"/>
            </a:xfrm>
            <a:prstGeom prst="rect">
              <a:avLst/>
            </a:prstGeom>
            <a:noFill/>
          </p:spPr>
          <p:txBody>
            <a:bodyPr wrap="none" rtlCol="0">
              <a:spAutoFit/>
            </a:bodyPr>
            <a:lstStyle/>
            <a:p>
              <a:r>
                <a:rPr lang="en-US" noProof="0" dirty="0"/>
                <a:t>POWER CALCULATIONS</a:t>
              </a:r>
            </a:p>
          </p:txBody>
        </p:sp>
        <p:cxnSp>
          <p:nvCxnSpPr>
            <p:cNvPr id="21" name="Straight Arrow Connector 20">
              <a:extLst>
                <a:ext uri="{FF2B5EF4-FFF2-40B4-BE49-F238E27FC236}">
                  <a16:creationId xmlns:a16="http://schemas.microsoft.com/office/drawing/2014/main" id="{BB29515E-B9AC-A018-B248-B16C96A9B359}"/>
                </a:ext>
              </a:extLst>
            </p:cNvPr>
            <p:cNvCxnSpPr>
              <a:cxnSpLocks/>
            </p:cNvCxnSpPr>
            <p:nvPr/>
          </p:nvCxnSpPr>
          <p:spPr>
            <a:xfrm>
              <a:off x="6069953" y="2590959"/>
              <a:ext cx="608661" cy="32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709F7407-3521-3B9A-A9B6-5E09C3479D22}"/>
              </a:ext>
            </a:extLst>
          </p:cNvPr>
          <p:cNvGrpSpPr/>
          <p:nvPr/>
        </p:nvGrpSpPr>
        <p:grpSpPr>
          <a:xfrm>
            <a:off x="6098037" y="3574337"/>
            <a:ext cx="2423252" cy="2356082"/>
            <a:chOff x="6412039" y="3907798"/>
            <a:chExt cx="2423252" cy="2356082"/>
          </a:xfrm>
        </p:grpSpPr>
        <p:grpSp>
          <p:nvGrpSpPr>
            <p:cNvPr id="25" name="Group 24">
              <a:extLst>
                <a:ext uri="{FF2B5EF4-FFF2-40B4-BE49-F238E27FC236}">
                  <a16:creationId xmlns:a16="http://schemas.microsoft.com/office/drawing/2014/main" id="{E61681F5-3FB8-B053-B702-DB860C924745}"/>
                </a:ext>
              </a:extLst>
            </p:cNvPr>
            <p:cNvGrpSpPr/>
            <p:nvPr/>
          </p:nvGrpSpPr>
          <p:grpSpPr>
            <a:xfrm>
              <a:off x="6412039" y="3907798"/>
              <a:ext cx="2423252" cy="2356082"/>
              <a:chOff x="7956840" y="3943609"/>
              <a:chExt cx="2423252" cy="2356082"/>
            </a:xfrm>
          </p:grpSpPr>
          <p:grpSp>
            <p:nvGrpSpPr>
              <p:cNvPr id="26" name="Group 25">
                <a:extLst>
                  <a:ext uri="{FF2B5EF4-FFF2-40B4-BE49-F238E27FC236}">
                    <a16:creationId xmlns:a16="http://schemas.microsoft.com/office/drawing/2014/main" id="{A1ED816F-9AFA-399F-FFF8-33FDB27EF8BB}"/>
                  </a:ext>
                </a:extLst>
              </p:cNvPr>
              <p:cNvGrpSpPr/>
              <p:nvPr/>
            </p:nvGrpSpPr>
            <p:grpSpPr>
              <a:xfrm>
                <a:off x="7956840" y="4197794"/>
                <a:ext cx="2423252" cy="1555913"/>
                <a:chOff x="7956840" y="4197794"/>
                <a:chExt cx="2423252" cy="1555913"/>
              </a:xfrm>
            </p:grpSpPr>
            <p:sp>
              <p:nvSpPr>
                <p:cNvPr id="29" name="Oval 28">
                  <a:extLst>
                    <a:ext uri="{FF2B5EF4-FFF2-40B4-BE49-F238E27FC236}">
                      <a16:creationId xmlns:a16="http://schemas.microsoft.com/office/drawing/2014/main" id="{EDA2547F-5B64-591D-481D-1197E93010C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0" name="Straight Connector 29">
                  <a:extLst>
                    <a:ext uri="{FF2B5EF4-FFF2-40B4-BE49-F238E27FC236}">
                      <a16:creationId xmlns:a16="http://schemas.microsoft.com/office/drawing/2014/main" id="{4DC47B25-94F5-5B6E-8428-2C6CC50C84D0}"/>
                    </a:ext>
                  </a:extLst>
                </p:cNvPr>
                <p:cNvCxnSpPr>
                  <a:cxnSpLocks/>
                </p:cNvCxnSpPr>
                <p:nvPr/>
              </p:nvCxnSpPr>
              <p:spPr>
                <a:xfrm>
                  <a:off x="8161344" y="4197794"/>
                  <a:ext cx="0" cy="155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Arrow: Curved Up 30">
                  <a:extLst>
                    <a:ext uri="{FF2B5EF4-FFF2-40B4-BE49-F238E27FC236}">
                      <a16:creationId xmlns:a16="http://schemas.microsoft.com/office/drawing/2014/main" id="{7E6A808F-2BC5-A6E4-9755-F6070F208491}"/>
                    </a:ext>
                  </a:extLst>
                </p:cNvPr>
                <p:cNvSpPr/>
                <p:nvPr/>
              </p:nvSpPr>
              <p:spPr>
                <a:xfrm>
                  <a:off x="7956840" y="4228839"/>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2" name="Oval 31">
                  <a:extLst>
                    <a:ext uri="{FF2B5EF4-FFF2-40B4-BE49-F238E27FC236}">
                      <a16:creationId xmlns:a16="http://schemas.microsoft.com/office/drawing/2014/main" id="{3BDFF7F0-D728-E763-10D6-4ABDF07DDE12}"/>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33" name="Straight Connector 32">
                  <a:extLst>
                    <a:ext uri="{FF2B5EF4-FFF2-40B4-BE49-F238E27FC236}">
                      <a16:creationId xmlns:a16="http://schemas.microsoft.com/office/drawing/2014/main" id="{F4043EB9-A95D-FEC0-A1A6-29AFA531466C}"/>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FC0043-9018-7760-E749-8E25CF8C70A7}"/>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DAB65D-810A-A3AE-C406-B808AF297A69}"/>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CE57A97-ECBB-61ED-4769-6CA1F6E838BD}"/>
                  </a:ext>
                </a:extLst>
              </p:cNvPr>
              <p:cNvSpPr txBox="1"/>
              <p:nvPr/>
            </p:nvSpPr>
            <p:spPr>
              <a:xfrm>
                <a:off x="8528722" y="5930359"/>
                <a:ext cx="1367234" cy="369332"/>
              </a:xfrm>
              <a:prstGeom prst="rect">
                <a:avLst/>
              </a:prstGeom>
              <a:noFill/>
            </p:spPr>
            <p:txBody>
              <a:bodyPr wrap="none" rtlCol="0">
                <a:spAutoFit/>
              </a:bodyPr>
              <a:lstStyle/>
              <a:p>
                <a:r>
                  <a:rPr lang="en-US" noProof="0" dirty="0"/>
                  <a:t>Rotor Blade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54686-2129-392B-86F2-61AAF54C21A2}"/>
                      </a:ext>
                    </a:extLst>
                  </p:cNvPr>
                  <p:cNvSpPr txBox="1"/>
                  <p:nvPr/>
                </p:nvSpPr>
                <p:spPr>
                  <a:xfrm>
                    <a:off x="8362086" y="3943609"/>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28" name="TextBox 27">
                    <a:extLst>
                      <a:ext uri="{FF2B5EF4-FFF2-40B4-BE49-F238E27FC236}">
                        <a16:creationId xmlns:a16="http://schemas.microsoft.com/office/drawing/2014/main" id="{97854686-2129-392B-86F2-61AAF54C21A2}"/>
                      </a:ext>
                    </a:extLst>
                  </p:cNvPr>
                  <p:cNvSpPr txBox="1">
                    <a:spLocks noRot="1" noChangeAspect="1" noMove="1" noResize="1" noEditPoints="1" noAdjustHandles="1" noChangeArrowheads="1" noChangeShapeType="1" noTextEdit="1"/>
                  </p:cNvSpPr>
                  <p:nvPr/>
                </p:nvSpPr>
                <p:spPr>
                  <a:xfrm>
                    <a:off x="8362086" y="3943609"/>
                    <a:ext cx="1106072" cy="276999"/>
                  </a:xfrm>
                  <a:prstGeom prst="rect">
                    <a:avLst/>
                  </a:prstGeom>
                  <a:blipFill>
                    <a:blip r:embed="rId2"/>
                    <a:stretch>
                      <a:fillRect l="-7735" t="-26087" r="-12707" b="-52174"/>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7224F484-1B97-A14E-7446-E1F3C4E3054B}"/>
                </a:ext>
              </a:extLst>
            </p:cNvPr>
            <p:cNvCxnSpPr>
              <a:cxnSpLocks/>
              <a:stCxn id="32" idx="2"/>
            </p:cNvCxnSpPr>
            <p:nvPr/>
          </p:nvCxnSpPr>
          <p:spPr>
            <a:xfrm flipH="1" flipV="1">
              <a:off x="7092869" y="5054987"/>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7C5772-2B8D-0204-2D2F-90D94A71B892}"/>
                </a:ext>
              </a:extLst>
            </p:cNvPr>
            <p:cNvCxnSpPr/>
            <p:nvPr/>
          </p:nvCxnSpPr>
          <p:spPr>
            <a:xfrm flipH="1">
              <a:off x="7788812" y="4663596"/>
              <a:ext cx="344802" cy="39139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0C9917-54B4-5C21-4972-15934C89635C}"/>
                </a:ext>
              </a:extLst>
            </p:cNvPr>
            <p:cNvCxnSpPr/>
            <p:nvPr/>
          </p:nvCxnSpPr>
          <p:spPr>
            <a:xfrm flipV="1">
              <a:off x="7923357" y="460078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E4A95A-81AE-CAEB-6187-0B343B6623EF}"/>
                </a:ext>
              </a:extLst>
            </p:cNvPr>
            <p:cNvCxnSpPr/>
            <p:nvPr/>
          </p:nvCxnSpPr>
          <p:spPr>
            <a:xfrm flipH="1">
              <a:off x="6585471" y="4600781"/>
              <a:ext cx="136540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12C6C-4A6D-C2DC-5BED-60275CADE223}"/>
                </a:ext>
              </a:extLst>
            </p:cNvPr>
            <p:cNvCxnSpPr/>
            <p:nvPr/>
          </p:nvCxnSpPr>
          <p:spPr>
            <a:xfrm flipV="1">
              <a:off x="7046509" y="5026001"/>
              <a:ext cx="0" cy="2821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1CEA0-1298-3BDD-2A0E-BEA71429F3EF}"/>
                </a:ext>
              </a:extLst>
            </p:cNvPr>
            <p:cNvCxnSpPr>
              <a:cxnSpLocks/>
            </p:cNvCxnSpPr>
            <p:nvPr/>
          </p:nvCxnSpPr>
          <p:spPr>
            <a:xfrm flipV="1">
              <a:off x="8507412" y="4842098"/>
              <a:ext cx="0" cy="80188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2715AF-5DFF-435B-9279-8578AB64292A}"/>
                </a:ext>
              </a:extLst>
            </p:cNvPr>
            <p:cNvCxnSpPr/>
            <p:nvPr/>
          </p:nvCxnSpPr>
          <p:spPr>
            <a:xfrm flipH="1">
              <a:off x="6614662" y="5609124"/>
              <a:ext cx="191005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798958-D6D9-8DEC-EBB2-3B10E11105CB}"/>
                </a:ext>
              </a:extLst>
            </p:cNvPr>
            <p:cNvCxnSpPr/>
            <p:nvPr/>
          </p:nvCxnSpPr>
          <p:spPr>
            <a:xfrm flipH="1">
              <a:off x="6612735" y="5285616"/>
              <a:ext cx="43506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C7DFE0-A884-9976-A3C4-49385C849417}"/>
                    </a:ext>
                  </a:extLst>
                </p:cNvPr>
                <p:cNvSpPr txBox="1"/>
                <p:nvPr/>
              </p:nvSpPr>
              <p:spPr>
                <a:xfrm>
                  <a:off x="7307586" y="4314307"/>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𝑦</m:t>
                        </m:r>
                      </m:oMath>
                    </m:oMathPara>
                  </a14:m>
                  <a:endParaRPr lang="en-US" noProof="0" dirty="0">
                    <a:solidFill>
                      <a:srgbClr val="FF0000"/>
                    </a:solidFill>
                  </a:endParaRPr>
                </a:p>
              </p:txBody>
            </p:sp>
          </mc:Choice>
          <mc:Fallback xmlns="">
            <p:sp>
              <p:nvSpPr>
                <p:cNvPr id="52" name="TextBox 51">
                  <a:extLst>
                    <a:ext uri="{FF2B5EF4-FFF2-40B4-BE49-F238E27FC236}">
                      <a16:creationId xmlns:a16="http://schemas.microsoft.com/office/drawing/2014/main" id="{07C7DFE0-A884-9976-A3C4-49385C849417}"/>
                    </a:ext>
                  </a:extLst>
                </p:cNvPr>
                <p:cNvSpPr txBox="1">
                  <a:spLocks noRot="1" noChangeAspect="1" noMove="1" noResize="1" noEditPoints="1" noAdjustHandles="1" noChangeArrowheads="1" noChangeShapeType="1" noTextEdit="1"/>
                </p:cNvSpPr>
                <p:nvPr/>
              </p:nvSpPr>
              <p:spPr>
                <a:xfrm>
                  <a:off x="7307586" y="4314307"/>
                  <a:ext cx="196336" cy="276999"/>
                </a:xfrm>
                <a:prstGeom prst="rect">
                  <a:avLst/>
                </a:prstGeom>
                <a:blipFill>
                  <a:blip r:embed="rId3"/>
                  <a:stretch>
                    <a:fillRect l="-28125" r="-25000"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BEB8E3-C3FA-5C20-BE56-B92C398262E8}"/>
                    </a:ext>
                  </a:extLst>
                </p:cNvPr>
                <p:cNvSpPr txBox="1"/>
                <p:nvPr/>
              </p:nvSpPr>
              <p:spPr>
                <a:xfrm>
                  <a:off x="6776879" y="5298342"/>
                  <a:ext cx="373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𝑙</m:t>
                        </m:r>
                        <m:r>
                          <a:rPr lang="en-US" b="0" i="1" baseline="-25000" noProof="0" smtClean="0">
                            <a:solidFill>
                              <a:srgbClr val="FF0000"/>
                            </a:solidFill>
                            <a:latin typeface="Cambria Math" panose="02040503050406030204" pitchFamily="18" charset="0"/>
                          </a:rPr>
                          <m:t>0</m:t>
                        </m:r>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3" name="TextBox 52">
                  <a:extLst>
                    <a:ext uri="{FF2B5EF4-FFF2-40B4-BE49-F238E27FC236}">
                      <a16:creationId xmlns:a16="http://schemas.microsoft.com/office/drawing/2014/main" id="{79BEB8E3-C3FA-5C20-BE56-B92C398262E8}"/>
                    </a:ext>
                  </a:extLst>
                </p:cNvPr>
                <p:cNvSpPr txBox="1">
                  <a:spLocks noRot="1" noChangeAspect="1" noMove="1" noResize="1" noEditPoints="1" noAdjustHandles="1" noChangeArrowheads="1" noChangeShapeType="1" noTextEdit="1"/>
                </p:cNvSpPr>
                <p:nvPr/>
              </p:nvSpPr>
              <p:spPr>
                <a:xfrm>
                  <a:off x="6776879" y="5298342"/>
                  <a:ext cx="373820" cy="276999"/>
                </a:xfrm>
                <a:prstGeom prst="rect">
                  <a:avLst/>
                </a:prstGeom>
                <a:blipFill>
                  <a:blip r:embed="rId4"/>
                  <a:stretch>
                    <a:fillRect l="-14516" r="-1129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094ACA5-380F-E7DE-D2B6-7C26ACF1A5C7}"/>
                    </a:ext>
                  </a:extLst>
                </p:cNvPr>
                <p:cNvSpPr txBox="1"/>
                <p:nvPr/>
              </p:nvSpPr>
              <p:spPr>
                <a:xfrm>
                  <a:off x="7519191" y="5586510"/>
                  <a:ext cx="216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noProof="0" smtClean="0">
                            <a:solidFill>
                              <a:srgbClr val="FF0000"/>
                            </a:solidFill>
                            <a:latin typeface="Cambria Math" panose="02040503050406030204" pitchFamily="18" charset="0"/>
                          </a:rPr>
                          <m:t>𝑅</m:t>
                        </m:r>
                      </m:oMath>
                    </m:oMathPara>
                  </a14:m>
                  <a:endParaRPr lang="en-US" noProof="0" dirty="0">
                    <a:solidFill>
                      <a:srgbClr val="FF0000"/>
                    </a:solidFill>
                  </a:endParaRPr>
                </a:p>
              </p:txBody>
            </p:sp>
          </mc:Choice>
          <mc:Fallback xmlns="">
            <p:sp>
              <p:nvSpPr>
                <p:cNvPr id="54" name="TextBox 53">
                  <a:extLst>
                    <a:ext uri="{FF2B5EF4-FFF2-40B4-BE49-F238E27FC236}">
                      <a16:creationId xmlns:a16="http://schemas.microsoft.com/office/drawing/2014/main" id="{2094ACA5-380F-E7DE-D2B6-7C26ACF1A5C7}"/>
                    </a:ext>
                  </a:extLst>
                </p:cNvPr>
                <p:cNvSpPr txBox="1">
                  <a:spLocks noRot="1" noChangeAspect="1" noMove="1" noResize="1" noEditPoints="1" noAdjustHandles="1" noChangeArrowheads="1" noChangeShapeType="1" noTextEdit="1"/>
                </p:cNvSpPr>
                <p:nvPr/>
              </p:nvSpPr>
              <p:spPr>
                <a:xfrm>
                  <a:off x="7519191" y="5586510"/>
                  <a:ext cx="216726" cy="276999"/>
                </a:xfrm>
                <a:prstGeom prst="rect">
                  <a:avLst/>
                </a:prstGeom>
                <a:blipFill>
                  <a:blip r:embed="rId5"/>
                  <a:stretch>
                    <a:fillRect l="-25000" r="-16667"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037849-B22D-06BA-7466-4FAB469E79E5}"/>
                  </a:ext>
                </a:extLst>
              </p:cNvPr>
              <p:cNvSpPr txBox="1"/>
              <p:nvPr/>
            </p:nvSpPr>
            <p:spPr>
              <a:xfrm>
                <a:off x="9023185" y="4224099"/>
                <a:ext cx="2763642" cy="13034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noProof="0" smtClean="0">
                              <a:solidFill>
                                <a:srgbClr val="FF0000"/>
                              </a:solidFill>
                              <a:latin typeface="Cambria Math" panose="02040503050406030204" pitchFamily="18" charset="0"/>
                            </a:rPr>
                          </m:ctrlPr>
                        </m:fPr>
                        <m:num>
                          <m:r>
                            <a:rPr lang="en-US" b="0" i="1" noProof="0" smtClean="0">
                              <a:solidFill>
                                <a:srgbClr val="FF0000"/>
                              </a:solidFill>
                              <a:latin typeface="Cambria Math" panose="02040503050406030204" pitchFamily="18" charset="0"/>
                            </a:rPr>
                            <m:t>𝑦</m:t>
                          </m:r>
                        </m:num>
                        <m:den>
                          <m:r>
                            <a:rPr lang="en-US" b="0" i="1" noProof="0" smtClean="0">
                              <a:solidFill>
                                <a:srgbClr val="FF0000"/>
                              </a:solidFill>
                              <a:latin typeface="Cambria Math" panose="02040503050406030204" pitchFamily="18" charset="0"/>
                            </a:rPr>
                            <m:t>𝑅</m:t>
                          </m:r>
                        </m:den>
                      </m:f>
                      <m:r>
                        <a:rPr lang="en-US" b="0" i="1" noProof="0" smtClean="0">
                          <a:solidFill>
                            <a:srgbClr val="FF0000"/>
                          </a:solidFill>
                          <a:latin typeface="Cambria Math" panose="02040503050406030204" pitchFamily="18" charset="0"/>
                        </a:rPr>
                        <m:t>=</m:t>
                      </m:r>
                      <m:r>
                        <a:rPr lang="en-US" b="0" i="1" noProof="0" smtClean="0">
                          <a:solidFill>
                            <a:srgbClr val="FF0000"/>
                          </a:solidFill>
                          <a:latin typeface="Cambria Math" panose="02040503050406030204" pitchFamily="18" charset="0"/>
                        </a:rPr>
                        <m:t>𝑟</m:t>
                      </m:r>
                    </m:oMath>
                  </m:oMathPara>
                </a14:m>
                <a:endParaRPr lang="en-US" b="0" noProof="0" dirty="0">
                  <a:solidFill>
                    <a:srgbClr val="FF0000"/>
                  </a:solidFill>
                </a:endParaRPr>
              </a:p>
              <a:p>
                <a:endParaRPr lang="en-US" noProof="0" dirty="0">
                  <a:solidFill>
                    <a:srgbClr val="FF0000"/>
                  </a:solidFill>
                </a:endParaRPr>
              </a:p>
              <a:p>
                <a:r>
                  <a:rPr lang="en-US" noProof="0" dirty="0">
                    <a:solidFill>
                      <a:srgbClr val="FF0000"/>
                    </a:solidFill>
                    <a:latin typeface="Cambria Math" panose="02040503050406030204" pitchFamily="18" charset="0"/>
                    <a:ea typeface="Cambria Math" panose="02040503050406030204" pitchFamily="18" charset="0"/>
                  </a:rPr>
                  <a:t>y : position with dimension</a:t>
                </a:r>
              </a:p>
              <a:p>
                <a:r>
                  <a:rPr lang="en-US" noProof="0" dirty="0">
                    <a:solidFill>
                      <a:srgbClr val="FF0000"/>
                    </a:solidFill>
                    <a:latin typeface="Cambria Math" panose="02040503050406030204" pitchFamily="18" charset="0"/>
                    <a:ea typeface="Cambria Math" panose="02040503050406030204" pitchFamily="18" charset="0"/>
                  </a:rPr>
                  <a:t>r: dimensionless position</a:t>
                </a:r>
              </a:p>
            </p:txBody>
          </p:sp>
        </mc:Choice>
        <mc:Fallback xmlns="">
          <p:sp>
            <p:nvSpPr>
              <p:cNvPr id="56" name="TextBox 55">
                <a:extLst>
                  <a:ext uri="{FF2B5EF4-FFF2-40B4-BE49-F238E27FC236}">
                    <a16:creationId xmlns:a16="http://schemas.microsoft.com/office/drawing/2014/main" id="{F4037849-B22D-06BA-7466-4FAB469E79E5}"/>
                  </a:ext>
                </a:extLst>
              </p:cNvPr>
              <p:cNvSpPr txBox="1">
                <a:spLocks noRot="1" noChangeAspect="1" noMove="1" noResize="1" noEditPoints="1" noAdjustHandles="1" noChangeArrowheads="1" noChangeShapeType="1" noTextEdit="1"/>
              </p:cNvSpPr>
              <p:nvPr/>
            </p:nvSpPr>
            <p:spPr>
              <a:xfrm>
                <a:off x="9023185" y="4224099"/>
                <a:ext cx="2763642" cy="1303498"/>
              </a:xfrm>
              <a:prstGeom prst="rect">
                <a:avLst/>
              </a:prstGeom>
              <a:blipFill>
                <a:blip r:embed="rId6"/>
                <a:stretch>
                  <a:fillRect l="-5066" r="-1762" b="-9346"/>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C38FFF-7923-07FE-697D-073414EAAD21}"/>
              </a:ext>
            </a:extLst>
          </p:cNvPr>
          <p:cNvSpPr txBox="1"/>
          <p:nvPr/>
        </p:nvSpPr>
        <p:spPr>
          <a:xfrm>
            <a:off x="1907366" y="3936696"/>
            <a:ext cx="3602268" cy="1569660"/>
          </a:xfrm>
          <a:prstGeom prst="rect">
            <a:avLst/>
          </a:prstGeom>
          <a:noFill/>
        </p:spPr>
        <p:txBody>
          <a:bodyPr wrap="none" rtlCol="0">
            <a:spAutoFit/>
          </a:bodyPr>
          <a:lstStyle/>
          <a:p>
            <a:pPr marL="285750" indent="-285750">
              <a:buFont typeface="Arial" panose="020B0604020202020204" pitchFamily="34" charset="0"/>
              <a:buChar char="•"/>
            </a:pPr>
            <a:r>
              <a:rPr lang="en-US" sz="2400" noProof="0" dirty="0"/>
              <a:t>Angle of Attack </a:t>
            </a:r>
            <a:r>
              <a:rPr lang="en-US" noProof="0" dirty="0"/>
              <a:t>(</a:t>
            </a:r>
            <a:r>
              <a:rPr lang="en-US" i="1" noProof="0" dirty="0"/>
              <a:t>AoA</a:t>
            </a:r>
            <a:r>
              <a:rPr lang="en-US" noProof="0" dirty="0"/>
              <a:t> / α)</a:t>
            </a:r>
          </a:p>
          <a:p>
            <a:pPr marL="285750" indent="-285750">
              <a:buFont typeface="Arial" panose="020B0604020202020204" pitchFamily="34" charset="0"/>
              <a:buChar char="•"/>
            </a:pPr>
            <a:r>
              <a:rPr lang="en-US" sz="2400" noProof="0" dirty="0"/>
              <a:t>Twist Ratio</a:t>
            </a:r>
          </a:p>
          <a:p>
            <a:pPr marL="285750" indent="-285750">
              <a:buFont typeface="Arial" panose="020B0604020202020204" pitchFamily="34" charset="0"/>
              <a:buChar char="•"/>
            </a:pPr>
            <a:r>
              <a:rPr lang="en-US" sz="2400" noProof="0" dirty="0"/>
              <a:t>Taper Ratio</a:t>
            </a:r>
          </a:p>
          <a:p>
            <a:pPr marL="285750" indent="-285750">
              <a:buFont typeface="Arial" panose="020B0604020202020204" pitchFamily="34" charset="0"/>
              <a:buChar char="•"/>
            </a:pPr>
            <a:r>
              <a:rPr lang="en-US" sz="2400" noProof="0" dirty="0"/>
              <a:t>Airfoil Distribution</a:t>
            </a:r>
          </a:p>
        </p:txBody>
      </p:sp>
      <p:sp>
        <p:nvSpPr>
          <p:cNvPr id="58" name="Left Brace 57">
            <a:extLst>
              <a:ext uri="{FF2B5EF4-FFF2-40B4-BE49-F238E27FC236}">
                <a16:creationId xmlns:a16="http://schemas.microsoft.com/office/drawing/2014/main" id="{00ACCDFB-6E83-87DC-306B-22AE30F67D77}"/>
              </a:ext>
            </a:extLst>
          </p:cNvPr>
          <p:cNvSpPr/>
          <p:nvPr/>
        </p:nvSpPr>
        <p:spPr>
          <a:xfrm>
            <a:off x="1525975" y="4060755"/>
            <a:ext cx="323516" cy="12982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pic>
        <p:nvPicPr>
          <p:cNvPr id="62" name="Picture 61">
            <a:extLst>
              <a:ext uri="{FF2B5EF4-FFF2-40B4-BE49-F238E27FC236}">
                <a16:creationId xmlns:a16="http://schemas.microsoft.com/office/drawing/2014/main" id="{40595D6B-1CCF-4243-7BA2-2E1515D70CC3}"/>
              </a:ext>
            </a:extLst>
          </p:cNvPr>
          <p:cNvPicPr>
            <a:picLocks noChangeAspect="1"/>
          </p:cNvPicPr>
          <p:nvPr/>
        </p:nvPicPr>
        <p:blipFill>
          <a:blip r:embed="rId7"/>
          <a:stretch>
            <a:fillRect/>
          </a:stretch>
        </p:blipFill>
        <p:spPr>
          <a:xfrm>
            <a:off x="2714202" y="1535750"/>
            <a:ext cx="4842959" cy="3320016"/>
          </a:xfrm>
          <a:prstGeom prst="rect">
            <a:avLst/>
          </a:prstGeom>
        </p:spPr>
      </p:pic>
    </p:spTree>
    <p:extLst>
      <p:ext uri="{BB962C8B-B14F-4D97-AF65-F5344CB8AC3E}">
        <p14:creationId xmlns:p14="http://schemas.microsoft.com/office/powerpoint/2010/main" val="40660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69E-6009-E20A-143F-0E368F02D2E2}"/>
              </a:ext>
            </a:extLst>
          </p:cNvPr>
          <p:cNvSpPr>
            <a:spLocks noGrp="1"/>
          </p:cNvSpPr>
          <p:nvPr>
            <p:ph type="title"/>
          </p:nvPr>
        </p:nvSpPr>
        <p:spPr/>
        <p:txBody>
          <a:bodyPr/>
          <a:lstStyle/>
          <a:p>
            <a:r>
              <a:rPr lang="tr-TR" noProof="0" dirty="0"/>
              <a:t>HELICOPTER AERODYNAMICS</a:t>
            </a:r>
            <a:endParaRPr lang="en-US" dirty="0"/>
          </a:p>
        </p:txBody>
      </p:sp>
      <p:sp>
        <p:nvSpPr>
          <p:cNvPr id="3" name="Text Placeholder 2">
            <a:extLst>
              <a:ext uri="{FF2B5EF4-FFF2-40B4-BE49-F238E27FC236}">
                <a16:creationId xmlns:a16="http://schemas.microsoft.com/office/drawing/2014/main" id="{42A33D88-38D4-05B7-1201-20C948AA5C1F}"/>
              </a:ext>
            </a:extLst>
          </p:cNvPr>
          <p:cNvSpPr>
            <a:spLocks noGrp="1"/>
          </p:cNvSpPr>
          <p:nvPr>
            <p:ph type="body" sz="quarter" idx="11"/>
          </p:nvPr>
        </p:nvSpPr>
        <p:spPr/>
        <p:txBody>
          <a:bodyPr/>
          <a:lstStyle/>
          <a:p>
            <a:r>
              <a:rPr lang="en-US" dirty="0"/>
              <a:t>Blade Element Theory</a:t>
            </a:r>
          </a:p>
        </p:txBody>
      </p:sp>
      <p:pic>
        <p:nvPicPr>
          <p:cNvPr id="7" name="Picture 6">
            <a:extLst>
              <a:ext uri="{FF2B5EF4-FFF2-40B4-BE49-F238E27FC236}">
                <a16:creationId xmlns:a16="http://schemas.microsoft.com/office/drawing/2014/main" id="{2B7C056B-6ED4-A903-4207-56D125B116B9}"/>
              </a:ext>
            </a:extLst>
          </p:cNvPr>
          <p:cNvPicPr>
            <a:picLocks noChangeAspect="1"/>
          </p:cNvPicPr>
          <p:nvPr/>
        </p:nvPicPr>
        <p:blipFill>
          <a:blip r:embed="rId2"/>
          <a:stretch>
            <a:fillRect/>
          </a:stretch>
        </p:blipFill>
        <p:spPr>
          <a:xfrm>
            <a:off x="3052337" y="1390365"/>
            <a:ext cx="6087325" cy="4077269"/>
          </a:xfrm>
          <a:prstGeom prst="rect">
            <a:avLst/>
          </a:prstGeom>
        </p:spPr>
      </p:pic>
    </p:spTree>
    <p:extLst>
      <p:ext uri="{BB962C8B-B14F-4D97-AF65-F5344CB8AC3E}">
        <p14:creationId xmlns:p14="http://schemas.microsoft.com/office/powerpoint/2010/main" val="31611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4117-9012-3879-FC89-7725812C50FA}"/>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78B9834B-AE72-B491-C1F5-63F9037E018F}"/>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1A1EEEFA-2972-9522-71D6-C1ABBA263E72}"/>
              </a:ext>
            </a:extLst>
          </p:cNvPr>
          <p:cNvSpPr>
            <a:spLocks noGrp="1"/>
          </p:cNvSpPr>
          <p:nvPr>
            <p:ph sz="quarter" idx="10"/>
          </p:nvPr>
        </p:nvSpPr>
        <p:spPr>
          <a:xfrm>
            <a:off x="842454" y="1803401"/>
            <a:ext cx="3818284" cy="708306"/>
          </a:xfrm>
        </p:spPr>
        <p:txBody>
          <a:bodyPr/>
          <a:lstStyle/>
          <a:p>
            <a:r>
              <a:rPr lang="en-US" b="1" noProof="0" dirty="0"/>
              <a:t>Angle of Attack</a:t>
            </a:r>
            <a:r>
              <a:rPr lang="tr-TR" b="1" noProof="0" dirty="0"/>
              <a:t> (</a:t>
            </a:r>
            <a:r>
              <a:rPr lang="en-US" b="1" i="1" dirty="0"/>
              <a:t>α</a:t>
            </a:r>
            <a:r>
              <a:rPr lang="tr-TR" b="1" noProof="0" dirty="0"/>
              <a:t>)</a:t>
            </a:r>
            <a:endParaRPr lang="en-US" b="1" noProof="0" dirty="0"/>
          </a:p>
          <a:p>
            <a:endParaRPr lang="en-US" noProof="0" dirty="0"/>
          </a:p>
          <a:p>
            <a:endParaRPr lang="en-US" noProof="0" dirty="0"/>
          </a:p>
          <a:p>
            <a:endParaRPr lang="en-US" noProof="0" dirty="0"/>
          </a:p>
          <a:p>
            <a:endParaRPr lang="en-US" noProof="0" dirty="0"/>
          </a:p>
          <a:p>
            <a:endParaRPr lang="en-US" noProof="0" dirty="0"/>
          </a:p>
        </p:txBody>
      </p:sp>
      <p:pic>
        <p:nvPicPr>
          <p:cNvPr id="9" name="Picture 8" descr="A diagram of a plane&#10;&#10;AI-generated content may be incorrect.">
            <a:extLst>
              <a:ext uri="{FF2B5EF4-FFF2-40B4-BE49-F238E27FC236}">
                <a16:creationId xmlns:a16="http://schemas.microsoft.com/office/drawing/2014/main" id="{7A8FE0C2-77E7-8677-52EE-5A5AC2826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053" y="2767671"/>
            <a:ext cx="5687028" cy="2584754"/>
          </a:xfrm>
          <a:prstGeom prst="rect">
            <a:avLst/>
          </a:prstGeom>
        </p:spPr>
      </p:pic>
      <p:grpSp>
        <p:nvGrpSpPr>
          <p:cNvPr id="60" name="Group 59">
            <a:extLst>
              <a:ext uri="{FF2B5EF4-FFF2-40B4-BE49-F238E27FC236}">
                <a16:creationId xmlns:a16="http://schemas.microsoft.com/office/drawing/2014/main" id="{C486F5A9-4A4A-E1BD-4CC8-67A6C2D6C265}"/>
              </a:ext>
            </a:extLst>
          </p:cNvPr>
          <p:cNvGrpSpPr/>
          <p:nvPr/>
        </p:nvGrpSpPr>
        <p:grpSpPr>
          <a:xfrm>
            <a:off x="7916516" y="1284952"/>
            <a:ext cx="2856047" cy="5098574"/>
            <a:chOff x="7916516" y="1284952"/>
            <a:chExt cx="2856047" cy="5098574"/>
          </a:xfrm>
        </p:grpSpPr>
        <p:pic>
          <p:nvPicPr>
            <p:cNvPr id="5" name="Picture 4">
              <a:extLst>
                <a:ext uri="{FF2B5EF4-FFF2-40B4-BE49-F238E27FC236}">
                  <a16:creationId xmlns:a16="http://schemas.microsoft.com/office/drawing/2014/main" id="{0E993BE7-B6D8-8625-AF13-34B126AEC6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6516" y="1284952"/>
              <a:ext cx="2856047" cy="5098574"/>
            </a:xfrm>
            <a:prstGeom prst="rect">
              <a:avLst/>
            </a:prstGeom>
          </p:spPr>
        </p:pic>
        <p:grpSp>
          <p:nvGrpSpPr>
            <p:cNvPr id="59" name="Group 58">
              <a:extLst>
                <a:ext uri="{FF2B5EF4-FFF2-40B4-BE49-F238E27FC236}">
                  <a16:creationId xmlns:a16="http://schemas.microsoft.com/office/drawing/2014/main" id="{79DF0315-F986-07B7-48B6-F20F1380A234}"/>
                </a:ext>
              </a:extLst>
            </p:cNvPr>
            <p:cNvGrpSpPr/>
            <p:nvPr/>
          </p:nvGrpSpPr>
          <p:grpSpPr>
            <a:xfrm>
              <a:off x="8054730" y="1743339"/>
              <a:ext cx="2243224" cy="1578734"/>
              <a:chOff x="8054730" y="1743339"/>
              <a:chExt cx="2243224" cy="1578734"/>
            </a:xfrm>
          </p:grpSpPr>
          <p:grpSp>
            <p:nvGrpSpPr>
              <p:cNvPr id="44" name="Group 43">
                <a:extLst>
                  <a:ext uri="{FF2B5EF4-FFF2-40B4-BE49-F238E27FC236}">
                    <a16:creationId xmlns:a16="http://schemas.microsoft.com/office/drawing/2014/main" id="{8386F865-73B6-2B99-03BC-9482D16C1940}"/>
                  </a:ext>
                </a:extLst>
              </p:cNvPr>
              <p:cNvGrpSpPr/>
              <p:nvPr/>
            </p:nvGrpSpPr>
            <p:grpSpPr>
              <a:xfrm>
                <a:off x="8054730" y="2767671"/>
                <a:ext cx="950374" cy="554402"/>
                <a:chOff x="8054730" y="2767671"/>
                <a:chExt cx="950374" cy="554402"/>
              </a:xfrm>
            </p:grpSpPr>
            <p:sp>
              <p:nvSpPr>
                <p:cNvPr id="38" name="Arc 37">
                  <a:extLst>
                    <a:ext uri="{FF2B5EF4-FFF2-40B4-BE49-F238E27FC236}">
                      <a16:creationId xmlns:a16="http://schemas.microsoft.com/office/drawing/2014/main" id="{FB288B1F-4992-7C5D-B609-01E9575A7750}"/>
                    </a:ext>
                  </a:extLst>
                </p:cNvPr>
                <p:cNvSpPr/>
                <p:nvPr/>
              </p:nvSpPr>
              <p:spPr>
                <a:xfrm>
                  <a:off x="8054730" y="2767671"/>
                  <a:ext cx="556835" cy="447361"/>
                </a:xfrm>
                <a:prstGeom prst="arc">
                  <a:avLst>
                    <a:gd name="adj1" fmla="val 15032780"/>
                    <a:gd name="adj2" fmla="val 21479320"/>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2883E304-4983-743B-C385-84880D748ED3}"/>
                    </a:ext>
                  </a:extLst>
                </p:cNvPr>
                <p:cNvSpPr/>
                <p:nvPr/>
              </p:nvSpPr>
              <p:spPr>
                <a:xfrm rot="20355679">
                  <a:off x="8680170" y="2874712"/>
                  <a:ext cx="288685" cy="447361"/>
                </a:xfrm>
                <a:custGeom>
                  <a:avLst/>
                  <a:gdLst>
                    <a:gd name="connsiteX0" fmla="*/ 0 w 300942"/>
                    <a:gd name="connsiteY0" fmla="*/ 0 h 393540"/>
                    <a:gd name="connsiteX1" fmla="*/ 104172 w 300942"/>
                    <a:gd name="connsiteY1" fmla="*/ 266218 h 393540"/>
                    <a:gd name="connsiteX2" fmla="*/ 300942 w 300942"/>
                    <a:gd name="connsiteY2" fmla="*/ 393540 h 393540"/>
                  </a:gdLst>
                  <a:ahLst/>
                  <a:cxnLst>
                    <a:cxn ang="0">
                      <a:pos x="connsiteX0" y="connsiteY0"/>
                    </a:cxn>
                    <a:cxn ang="0">
                      <a:pos x="connsiteX1" y="connsiteY1"/>
                    </a:cxn>
                    <a:cxn ang="0">
                      <a:pos x="connsiteX2" y="connsiteY2"/>
                    </a:cxn>
                  </a:cxnLst>
                  <a:rect l="l" t="t" r="r" b="b"/>
                  <a:pathLst>
                    <a:path w="300942" h="393540">
                      <a:moveTo>
                        <a:pt x="0" y="0"/>
                      </a:moveTo>
                      <a:cubicBezTo>
                        <a:pt x="27007" y="100314"/>
                        <a:pt x="54015" y="200628"/>
                        <a:pt x="104172" y="266218"/>
                      </a:cubicBezTo>
                      <a:cubicBezTo>
                        <a:pt x="154329" y="331808"/>
                        <a:pt x="227635" y="362674"/>
                        <a:pt x="300942" y="3935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c 40">
                  <a:extLst>
                    <a:ext uri="{FF2B5EF4-FFF2-40B4-BE49-F238E27FC236}">
                      <a16:creationId xmlns:a16="http://schemas.microsoft.com/office/drawing/2014/main" id="{B9F2901A-2DA1-DCF4-325C-AA7248B66EAD}"/>
                    </a:ext>
                  </a:extLst>
                </p:cNvPr>
                <p:cNvSpPr/>
                <p:nvPr/>
              </p:nvSpPr>
              <p:spPr>
                <a:xfrm>
                  <a:off x="8181920" y="2967541"/>
                  <a:ext cx="428395" cy="198978"/>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F52EDC0-8995-D9C9-9337-1F8FF1C08400}"/>
                    </a:ext>
                  </a:extLst>
                </p:cNvPr>
                <p:cNvSpPr/>
                <p:nvPr/>
              </p:nvSpPr>
              <p:spPr>
                <a:xfrm>
                  <a:off x="8251709" y="2789499"/>
                  <a:ext cx="128362" cy="185195"/>
                </a:xfrm>
                <a:custGeom>
                  <a:avLst/>
                  <a:gdLst>
                    <a:gd name="connsiteX0" fmla="*/ 128362 w 128362"/>
                    <a:gd name="connsiteY0" fmla="*/ 185195 h 185195"/>
                    <a:gd name="connsiteX1" fmla="*/ 35764 w 128362"/>
                    <a:gd name="connsiteY1" fmla="*/ 115747 h 185195"/>
                    <a:gd name="connsiteX2" fmla="*/ 1040 w 128362"/>
                    <a:gd name="connsiteY2" fmla="*/ 0 h 185195"/>
                  </a:gdLst>
                  <a:ahLst/>
                  <a:cxnLst>
                    <a:cxn ang="0">
                      <a:pos x="connsiteX0" y="connsiteY0"/>
                    </a:cxn>
                    <a:cxn ang="0">
                      <a:pos x="connsiteX1" y="connsiteY1"/>
                    </a:cxn>
                    <a:cxn ang="0">
                      <a:pos x="connsiteX2" y="connsiteY2"/>
                    </a:cxn>
                  </a:cxnLst>
                  <a:rect l="l" t="t" r="r" b="b"/>
                  <a:pathLst>
                    <a:path w="128362" h="185195">
                      <a:moveTo>
                        <a:pt x="128362" y="185195"/>
                      </a:moveTo>
                      <a:cubicBezTo>
                        <a:pt x="92673" y="165904"/>
                        <a:pt x="56984" y="146613"/>
                        <a:pt x="35764" y="115747"/>
                      </a:cubicBezTo>
                      <a:cubicBezTo>
                        <a:pt x="14544" y="84881"/>
                        <a:pt x="-4747" y="23149"/>
                        <a:pt x="104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796BFD3-16AA-CF34-78B0-064687560C02}"/>
                    </a:ext>
                  </a:extLst>
                </p:cNvPr>
                <p:cNvSpPr/>
                <p:nvPr/>
              </p:nvSpPr>
              <p:spPr>
                <a:xfrm>
                  <a:off x="8576841" y="3020992"/>
                  <a:ext cx="428263" cy="231494"/>
                </a:xfrm>
                <a:custGeom>
                  <a:avLst/>
                  <a:gdLst>
                    <a:gd name="connsiteX0" fmla="*/ 0 w 428263"/>
                    <a:gd name="connsiteY0" fmla="*/ 0 h 231494"/>
                    <a:gd name="connsiteX1" fmla="*/ 115746 w 428263"/>
                    <a:gd name="connsiteY1" fmla="*/ 127322 h 231494"/>
                    <a:gd name="connsiteX2" fmla="*/ 196769 w 428263"/>
                    <a:gd name="connsiteY2" fmla="*/ 173621 h 231494"/>
                    <a:gd name="connsiteX3" fmla="*/ 428263 w 428263"/>
                    <a:gd name="connsiteY3" fmla="*/ 231494 h 231494"/>
                  </a:gdLst>
                  <a:ahLst/>
                  <a:cxnLst>
                    <a:cxn ang="0">
                      <a:pos x="connsiteX0" y="connsiteY0"/>
                    </a:cxn>
                    <a:cxn ang="0">
                      <a:pos x="connsiteX1" y="connsiteY1"/>
                    </a:cxn>
                    <a:cxn ang="0">
                      <a:pos x="connsiteX2" y="connsiteY2"/>
                    </a:cxn>
                    <a:cxn ang="0">
                      <a:pos x="connsiteX3" y="connsiteY3"/>
                    </a:cxn>
                  </a:cxnLst>
                  <a:rect l="l" t="t" r="r" b="b"/>
                  <a:pathLst>
                    <a:path w="428263" h="231494">
                      <a:moveTo>
                        <a:pt x="0" y="0"/>
                      </a:moveTo>
                      <a:cubicBezTo>
                        <a:pt x="38582" y="42441"/>
                        <a:pt x="82951" y="98385"/>
                        <a:pt x="115746" y="127322"/>
                      </a:cubicBezTo>
                      <a:cubicBezTo>
                        <a:pt x="148541" y="156259"/>
                        <a:pt x="144683" y="156259"/>
                        <a:pt x="196769" y="173621"/>
                      </a:cubicBezTo>
                      <a:cubicBezTo>
                        <a:pt x="248855" y="190983"/>
                        <a:pt x="338559" y="211238"/>
                        <a:pt x="428263" y="23149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Arc 44">
                <a:extLst>
                  <a:ext uri="{FF2B5EF4-FFF2-40B4-BE49-F238E27FC236}">
                    <a16:creationId xmlns:a16="http://schemas.microsoft.com/office/drawing/2014/main" id="{46EA6958-5932-4E69-0CED-1587EC6CB225}"/>
                  </a:ext>
                </a:extLst>
              </p:cNvPr>
              <p:cNvSpPr/>
              <p:nvPr/>
            </p:nvSpPr>
            <p:spPr>
              <a:xfrm rot="7920443">
                <a:off x="8458272" y="2182277"/>
                <a:ext cx="1215343" cy="70830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7B2A8317-0EE5-910F-2839-82408E02B64D}"/>
                  </a:ext>
                </a:extLst>
              </p:cNvPr>
              <p:cNvCxnSpPr>
                <a:cxnSpLocks/>
                <a:stCxn id="45" idx="0"/>
              </p:cNvCxnSpPr>
              <p:nvPr/>
            </p:nvCxnSpPr>
            <p:spPr>
              <a:xfrm flipV="1">
                <a:off x="9329100" y="1743339"/>
                <a:ext cx="968854" cy="10300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2983A-48C0-A3C2-EB87-651BAE9B6450}"/>
                  </a:ext>
                </a:extLst>
              </p:cNvPr>
              <p:cNvCxnSpPr>
                <a:cxnSpLocks/>
              </p:cNvCxnSpPr>
              <p:nvPr/>
            </p:nvCxnSpPr>
            <p:spPr>
              <a:xfrm flipV="1">
                <a:off x="8449860" y="1743339"/>
                <a:ext cx="1848094" cy="10423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FC8BB8-749E-A351-0771-D49A99DDB063}"/>
                  </a:ext>
                </a:extLst>
              </p:cNvPr>
              <p:cNvCxnSpPr/>
              <p:nvPr/>
            </p:nvCxnSpPr>
            <p:spPr>
              <a:xfrm flipV="1">
                <a:off x="9038710" y="1743339"/>
                <a:ext cx="1259244" cy="1509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0" name="Content Placeholder 3">
            <a:extLst>
              <a:ext uri="{FF2B5EF4-FFF2-40B4-BE49-F238E27FC236}">
                <a16:creationId xmlns:a16="http://schemas.microsoft.com/office/drawing/2014/main" id="{5A0F0BDE-4B90-A4B1-4652-68DC1136DA4B}"/>
              </a:ext>
            </a:extLst>
          </p:cNvPr>
          <p:cNvSpPr txBox="1">
            <a:spLocks/>
          </p:cNvSpPr>
          <p:nvPr/>
        </p:nvSpPr>
        <p:spPr>
          <a:xfrm>
            <a:off x="6701173" y="1803401"/>
            <a:ext cx="3818284" cy="708306"/>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Twist Ratio</a:t>
            </a:r>
          </a:p>
          <a:p>
            <a:endParaRPr lang="en-US" b="1" noProof="0" dirty="0"/>
          </a:p>
          <a:p>
            <a:endParaRPr lang="en-US" b="1" noProof="0" dirty="0"/>
          </a:p>
          <a:p>
            <a:endParaRPr lang="en-US" b="1" noProof="0" dirty="0"/>
          </a:p>
          <a:p>
            <a:endParaRPr lang="en-US" b="1" noProof="0" dirty="0"/>
          </a:p>
          <a:p>
            <a:endParaRPr lang="en-US" b="1" noProof="0" dirty="0"/>
          </a:p>
        </p:txBody>
      </p:sp>
    </p:spTree>
    <p:extLst>
      <p:ext uri="{BB962C8B-B14F-4D97-AF65-F5344CB8AC3E}">
        <p14:creationId xmlns:p14="http://schemas.microsoft.com/office/powerpoint/2010/main" val="184859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8EA-92A3-F716-050D-B8AC82DFB82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07B37ABA-F99C-66E8-ABEE-F2D8F95619FD}"/>
              </a:ext>
            </a:extLst>
          </p:cNvPr>
          <p:cNvSpPr>
            <a:spLocks noGrp="1"/>
          </p:cNvSpPr>
          <p:nvPr>
            <p:ph type="body" sz="quarter" idx="11"/>
          </p:nvPr>
        </p:nvSpPr>
        <p:spPr/>
        <p:txBody>
          <a:bodyPr/>
          <a:lstStyle/>
          <a:p>
            <a:r>
              <a:rPr lang="en-US" noProof="0" dirty="0"/>
              <a:t>Blade Element Theory</a:t>
            </a:r>
          </a:p>
        </p:txBody>
      </p:sp>
      <p:sp>
        <p:nvSpPr>
          <p:cNvPr id="4" name="Content Placeholder 3">
            <a:extLst>
              <a:ext uri="{FF2B5EF4-FFF2-40B4-BE49-F238E27FC236}">
                <a16:creationId xmlns:a16="http://schemas.microsoft.com/office/drawing/2014/main" id="{54EBD1E9-1449-0635-68ED-DE2CB989D8F9}"/>
              </a:ext>
            </a:extLst>
          </p:cNvPr>
          <p:cNvSpPr>
            <a:spLocks noGrp="1"/>
          </p:cNvSpPr>
          <p:nvPr>
            <p:ph sz="quarter" idx="10"/>
          </p:nvPr>
        </p:nvSpPr>
        <p:spPr>
          <a:xfrm>
            <a:off x="838883" y="1393759"/>
            <a:ext cx="2319518" cy="490745"/>
          </a:xfrm>
        </p:spPr>
        <p:txBody>
          <a:bodyPr/>
          <a:lstStyle/>
          <a:p>
            <a:r>
              <a:rPr lang="en-US" b="1" noProof="0" dirty="0"/>
              <a:t>Taper Ratio</a:t>
            </a:r>
          </a:p>
        </p:txBody>
      </p:sp>
      <p:sp>
        <p:nvSpPr>
          <p:cNvPr id="12" name="TextBox 11">
            <a:extLst>
              <a:ext uri="{FF2B5EF4-FFF2-40B4-BE49-F238E27FC236}">
                <a16:creationId xmlns:a16="http://schemas.microsoft.com/office/drawing/2014/main" id="{12AF6A49-709C-F11F-F954-43461A63444C}"/>
              </a:ext>
            </a:extLst>
          </p:cNvPr>
          <p:cNvSpPr txBox="1"/>
          <p:nvPr/>
        </p:nvSpPr>
        <p:spPr>
          <a:xfrm>
            <a:off x="3588151" y="2868038"/>
            <a:ext cx="1681551" cy="369332"/>
          </a:xfrm>
          <a:prstGeom prst="rect">
            <a:avLst/>
          </a:prstGeom>
          <a:noFill/>
        </p:spPr>
        <p:txBody>
          <a:bodyPr wrap="none" rtlCol="0">
            <a:spAutoFit/>
          </a:bodyPr>
          <a:lstStyle/>
          <a:p>
            <a:r>
              <a:rPr lang="en-US" noProof="0" dirty="0"/>
              <a:t>Constant Veter</a:t>
            </a:r>
          </a:p>
        </p:txBody>
      </p:sp>
      <p:grpSp>
        <p:nvGrpSpPr>
          <p:cNvPr id="35" name="Group 34">
            <a:extLst>
              <a:ext uri="{FF2B5EF4-FFF2-40B4-BE49-F238E27FC236}">
                <a16:creationId xmlns:a16="http://schemas.microsoft.com/office/drawing/2014/main" id="{7192F9AA-72D9-6282-3319-04072801E44B}"/>
              </a:ext>
            </a:extLst>
          </p:cNvPr>
          <p:cNvGrpSpPr/>
          <p:nvPr/>
        </p:nvGrpSpPr>
        <p:grpSpPr>
          <a:xfrm>
            <a:off x="794162" y="3657600"/>
            <a:ext cx="3094273" cy="509286"/>
            <a:chOff x="794162" y="3657600"/>
            <a:chExt cx="3094273" cy="509286"/>
          </a:xfrm>
        </p:grpSpPr>
        <p:cxnSp>
          <p:nvCxnSpPr>
            <p:cNvPr id="14" name="Straight Connector 13">
              <a:extLst>
                <a:ext uri="{FF2B5EF4-FFF2-40B4-BE49-F238E27FC236}">
                  <a16:creationId xmlns:a16="http://schemas.microsoft.com/office/drawing/2014/main" id="{2BAD223A-FEC6-6F22-1367-CF5DCCAFA3E7}"/>
                </a:ext>
              </a:extLst>
            </p:cNvPr>
            <p:cNvCxnSpPr>
              <a:cxnSpLocks/>
            </p:cNvCxnSpPr>
            <p:nvPr/>
          </p:nvCxnSpPr>
          <p:spPr>
            <a:xfrm>
              <a:off x="1331089" y="3657600"/>
              <a:ext cx="2152891" cy="12142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7C92A9-EEE8-E3D8-A187-1F58DB473A94}"/>
                </a:ext>
              </a:extLst>
            </p:cNvPr>
            <p:cNvCxnSpPr>
              <a:cxnSpLocks/>
            </p:cNvCxnSpPr>
            <p:nvPr/>
          </p:nvCxnSpPr>
          <p:spPr>
            <a:xfrm flipV="1">
              <a:off x="1331089" y="3970116"/>
              <a:ext cx="2152891" cy="19677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84E98BF-223B-4754-9222-1E288A9A6552}"/>
                </a:ext>
              </a:extLst>
            </p:cNvPr>
            <p:cNvCxnSpPr/>
            <p:nvPr/>
          </p:nvCxnSpPr>
          <p:spPr>
            <a:xfrm>
              <a:off x="1331089" y="3657600"/>
              <a:ext cx="0" cy="5092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1270D5-8A5D-A94A-4B62-D4369E657B85}"/>
                </a:ext>
              </a:extLst>
            </p:cNvPr>
            <p:cNvCxnSpPr>
              <a:cxnSpLocks/>
            </p:cNvCxnSpPr>
            <p:nvPr/>
          </p:nvCxnSpPr>
          <p:spPr>
            <a:xfrm>
              <a:off x="3483980" y="3779022"/>
              <a:ext cx="0" cy="191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7BEEB-9745-CBD6-7A2F-285B81B5D66D}"/>
                </a:ext>
              </a:extLst>
            </p:cNvPr>
            <p:cNvCxnSpPr>
              <a:cxnSpLocks/>
            </p:cNvCxnSpPr>
            <p:nvPr/>
          </p:nvCxnSpPr>
          <p:spPr>
            <a:xfrm>
              <a:off x="1225669" y="372378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9A0CFC-C452-C1DC-E8E2-ECE35D0103F6}"/>
                </a:ext>
              </a:extLst>
            </p:cNvPr>
            <p:cNvSpPr txBox="1"/>
            <p:nvPr/>
          </p:nvSpPr>
          <p:spPr>
            <a:xfrm>
              <a:off x="794162" y="3739907"/>
              <a:ext cx="410690" cy="369332"/>
            </a:xfrm>
            <a:prstGeom prst="rect">
              <a:avLst/>
            </a:prstGeom>
            <a:noFill/>
          </p:spPr>
          <p:txBody>
            <a:bodyPr wrap="none" rtlCol="0">
              <a:spAutoFit/>
            </a:bodyPr>
            <a:lstStyle/>
            <a:p>
              <a:r>
                <a:rPr lang="tr-TR" dirty="0"/>
                <a:t>C</a:t>
              </a:r>
              <a:r>
                <a:rPr lang="tr-TR" baseline="-25000" dirty="0"/>
                <a:t>0</a:t>
              </a:r>
              <a:endParaRPr lang="en-US" baseline="-25000" dirty="0"/>
            </a:p>
          </p:txBody>
        </p:sp>
        <p:cxnSp>
          <p:nvCxnSpPr>
            <p:cNvPr id="30" name="Straight Arrow Connector 29">
              <a:extLst>
                <a:ext uri="{FF2B5EF4-FFF2-40B4-BE49-F238E27FC236}">
                  <a16:creationId xmlns:a16="http://schemas.microsoft.com/office/drawing/2014/main" id="{ADA40832-8AF2-626C-E3F6-E4DEA08A7240}"/>
                </a:ext>
              </a:extLst>
            </p:cNvPr>
            <p:cNvCxnSpPr>
              <a:cxnSpLocks/>
            </p:cNvCxnSpPr>
            <p:nvPr/>
          </p:nvCxnSpPr>
          <p:spPr>
            <a:xfrm>
              <a:off x="3588150" y="3779022"/>
              <a:ext cx="0" cy="2463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7B4EE05-812E-EBA0-15D4-0CF04613ED53}"/>
                </a:ext>
              </a:extLst>
            </p:cNvPr>
            <p:cNvSpPr txBox="1"/>
            <p:nvPr/>
          </p:nvSpPr>
          <p:spPr>
            <a:xfrm>
              <a:off x="3623619" y="3689903"/>
              <a:ext cx="264816" cy="369332"/>
            </a:xfrm>
            <a:prstGeom prst="rect">
              <a:avLst/>
            </a:prstGeom>
            <a:noFill/>
          </p:spPr>
          <p:txBody>
            <a:bodyPr wrap="none" rtlCol="0">
              <a:spAutoFit/>
            </a:bodyPr>
            <a:lstStyle/>
            <a:p>
              <a:r>
                <a:rPr lang="tr-TR" noProof="0" dirty="0"/>
                <a:t>r</a:t>
              </a:r>
              <a:endParaRPr lang="en-US" noProof="0" dirty="0"/>
            </a:p>
          </p:txBody>
        </p:sp>
      </p:grpSp>
      <p:sp>
        <p:nvSpPr>
          <p:cNvPr id="34" name="TextBox 33">
            <a:extLst>
              <a:ext uri="{FF2B5EF4-FFF2-40B4-BE49-F238E27FC236}">
                <a16:creationId xmlns:a16="http://schemas.microsoft.com/office/drawing/2014/main" id="{A697F211-C543-A358-03C4-663EADC4A96D}"/>
              </a:ext>
            </a:extLst>
          </p:cNvPr>
          <p:cNvSpPr txBox="1"/>
          <p:nvPr/>
        </p:nvSpPr>
        <p:spPr>
          <a:xfrm>
            <a:off x="3888435" y="3689903"/>
            <a:ext cx="2948564" cy="369332"/>
          </a:xfrm>
          <a:prstGeom prst="rect">
            <a:avLst/>
          </a:prstGeom>
          <a:noFill/>
        </p:spPr>
        <p:txBody>
          <a:bodyPr wrap="none" rtlCol="0">
            <a:spAutoFit/>
          </a:bodyPr>
          <a:lstStyle/>
          <a:p>
            <a:r>
              <a:rPr lang="en-US" noProof="0" dirty="0"/>
              <a:t>C(r)</a:t>
            </a:r>
            <a:r>
              <a:rPr lang="tr-TR" noProof="0" dirty="0"/>
              <a:t>:</a:t>
            </a:r>
            <a:r>
              <a:rPr lang="en-US" noProof="0" dirty="0"/>
              <a:t> Veter as a function of r</a:t>
            </a:r>
          </a:p>
        </p:txBody>
      </p:sp>
      <p:grpSp>
        <p:nvGrpSpPr>
          <p:cNvPr id="49" name="Group 48">
            <a:extLst>
              <a:ext uri="{FF2B5EF4-FFF2-40B4-BE49-F238E27FC236}">
                <a16:creationId xmlns:a16="http://schemas.microsoft.com/office/drawing/2014/main" id="{38A78B16-511B-D9AC-FB43-94224D4CC2A6}"/>
              </a:ext>
            </a:extLst>
          </p:cNvPr>
          <p:cNvGrpSpPr/>
          <p:nvPr/>
        </p:nvGrpSpPr>
        <p:grpSpPr>
          <a:xfrm>
            <a:off x="806985" y="2382357"/>
            <a:ext cx="2689818" cy="855013"/>
            <a:chOff x="806985" y="2382357"/>
            <a:chExt cx="2689818" cy="855013"/>
          </a:xfrm>
        </p:grpSpPr>
        <p:grpSp>
          <p:nvGrpSpPr>
            <p:cNvPr id="11" name="Group 10">
              <a:extLst>
                <a:ext uri="{FF2B5EF4-FFF2-40B4-BE49-F238E27FC236}">
                  <a16:creationId xmlns:a16="http://schemas.microsoft.com/office/drawing/2014/main" id="{72A400F7-10F5-F976-A118-9EFB28AE005C}"/>
                </a:ext>
              </a:extLst>
            </p:cNvPr>
            <p:cNvGrpSpPr/>
            <p:nvPr/>
          </p:nvGrpSpPr>
          <p:grpSpPr>
            <a:xfrm>
              <a:off x="806985" y="2835797"/>
              <a:ext cx="2676995" cy="401573"/>
              <a:chOff x="806985" y="2835797"/>
              <a:chExt cx="2676995" cy="401573"/>
            </a:xfrm>
          </p:grpSpPr>
          <p:sp>
            <p:nvSpPr>
              <p:cNvPr id="5" name="Rectangle 4">
                <a:extLst>
                  <a:ext uri="{FF2B5EF4-FFF2-40B4-BE49-F238E27FC236}">
                    <a16:creationId xmlns:a16="http://schemas.microsoft.com/office/drawing/2014/main" id="{57449498-3C15-3568-FEF1-7DACB08044C5}"/>
                  </a:ext>
                </a:extLst>
              </p:cNvPr>
              <p:cNvSpPr/>
              <p:nvPr/>
            </p:nvSpPr>
            <p:spPr>
              <a:xfrm>
                <a:off x="1331089" y="2835797"/>
                <a:ext cx="2152891" cy="4015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0A47AE7-7C49-B325-B5DE-220B826D7A67}"/>
                  </a:ext>
                </a:extLst>
              </p:cNvPr>
              <p:cNvCxnSpPr>
                <a:cxnSpLocks/>
              </p:cNvCxnSpPr>
              <p:nvPr/>
            </p:nvCxnSpPr>
            <p:spPr>
              <a:xfrm>
                <a:off x="1226917" y="2835797"/>
                <a:ext cx="0" cy="4015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9035A92-58BC-7A4D-A4D7-117A7B00E422}"/>
                  </a:ext>
                </a:extLst>
              </p:cNvPr>
              <p:cNvSpPr txBox="1"/>
              <p:nvPr/>
            </p:nvSpPr>
            <p:spPr>
              <a:xfrm>
                <a:off x="806985" y="2851917"/>
                <a:ext cx="327334" cy="369332"/>
              </a:xfrm>
              <a:prstGeom prst="rect">
                <a:avLst/>
              </a:prstGeom>
              <a:noFill/>
            </p:spPr>
            <p:txBody>
              <a:bodyPr wrap="none" rtlCol="0">
                <a:spAutoFit/>
              </a:bodyPr>
              <a:lstStyle/>
              <a:p>
                <a:r>
                  <a:rPr lang="tr-TR" dirty="0"/>
                  <a:t>C</a:t>
                </a:r>
                <a:endParaRPr lang="en-US" dirty="0"/>
              </a:p>
            </p:txBody>
          </p:sp>
        </p:grpSp>
        <p:grpSp>
          <p:nvGrpSpPr>
            <p:cNvPr id="48" name="Group 47">
              <a:extLst>
                <a:ext uri="{FF2B5EF4-FFF2-40B4-BE49-F238E27FC236}">
                  <a16:creationId xmlns:a16="http://schemas.microsoft.com/office/drawing/2014/main" id="{78859B66-9392-AA6A-82EB-6CFDC372895E}"/>
                </a:ext>
              </a:extLst>
            </p:cNvPr>
            <p:cNvGrpSpPr/>
            <p:nvPr/>
          </p:nvGrpSpPr>
          <p:grpSpPr>
            <a:xfrm>
              <a:off x="1331089" y="2382357"/>
              <a:ext cx="2165714" cy="369332"/>
              <a:chOff x="1331089" y="2279519"/>
              <a:chExt cx="2165714" cy="369332"/>
            </a:xfrm>
          </p:grpSpPr>
          <p:cxnSp>
            <p:nvCxnSpPr>
              <p:cNvPr id="46" name="Straight Arrow Connector 45">
                <a:extLst>
                  <a:ext uri="{FF2B5EF4-FFF2-40B4-BE49-F238E27FC236}">
                    <a16:creationId xmlns:a16="http://schemas.microsoft.com/office/drawing/2014/main" id="{3F641B3A-5A76-6A18-864B-AAC895BCFD5F}"/>
                  </a:ext>
                </a:extLst>
              </p:cNvPr>
              <p:cNvCxnSpPr/>
              <p:nvPr/>
            </p:nvCxnSpPr>
            <p:spPr>
              <a:xfrm>
                <a:off x="1331089" y="2592729"/>
                <a:ext cx="216571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458AAA-A902-39AC-6835-31EA9AB7B460}"/>
                  </a:ext>
                </a:extLst>
              </p:cNvPr>
              <p:cNvSpPr txBox="1"/>
              <p:nvPr/>
            </p:nvSpPr>
            <p:spPr>
              <a:xfrm>
                <a:off x="2246272" y="2279519"/>
                <a:ext cx="322524" cy="369332"/>
              </a:xfrm>
              <a:prstGeom prst="rect">
                <a:avLst/>
              </a:prstGeom>
              <a:noFill/>
            </p:spPr>
            <p:txBody>
              <a:bodyPr wrap="none" rtlCol="0">
                <a:spAutoFit/>
              </a:bodyPr>
              <a:lstStyle/>
              <a:p>
                <a:r>
                  <a:rPr lang="tr-TR" dirty="0"/>
                  <a:t>R</a:t>
                </a:r>
                <a:endParaRPr lang="en-US" dirty="0"/>
              </a:p>
            </p:txBody>
          </p:sp>
        </p:grpSp>
      </p:grpSp>
      <p:grpSp>
        <p:nvGrpSpPr>
          <p:cNvPr id="60" name="Group 59">
            <a:extLst>
              <a:ext uri="{FF2B5EF4-FFF2-40B4-BE49-F238E27FC236}">
                <a16:creationId xmlns:a16="http://schemas.microsoft.com/office/drawing/2014/main" id="{07A4AF40-EF88-C833-5E8D-364D8E987B19}"/>
              </a:ext>
            </a:extLst>
          </p:cNvPr>
          <p:cNvGrpSpPr/>
          <p:nvPr/>
        </p:nvGrpSpPr>
        <p:grpSpPr>
          <a:xfrm>
            <a:off x="806985" y="4522247"/>
            <a:ext cx="3074906" cy="578525"/>
            <a:chOff x="806985" y="4522247"/>
            <a:chExt cx="3074906" cy="578525"/>
          </a:xfrm>
        </p:grpSpPr>
        <p:grpSp>
          <p:nvGrpSpPr>
            <p:cNvPr id="36" name="Group 35">
              <a:extLst>
                <a:ext uri="{FF2B5EF4-FFF2-40B4-BE49-F238E27FC236}">
                  <a16:creationId xmlns:a16="http://schemas.microsoft.com/office/drawing/2014/main" id="{E28F73D0-B34C-4236-9799-9FFBE7039CE6}"/>
                </a:ext>
              </a:extLst>
            </p:cNvPr>
            <p:cNvGrpSpPr/>
            <p:nvPr/>
          </p:nvGrpSpPr>
          <p:grpSpPr>
            <a:xfrm>
              <a:off x="806985" y="4522247"/>
              <a:ext cx="2689818" cy="509286"/>
              <a:chOff x="794162" y="3657600"/>
              <a:chExt cx="2689818" cy="509286"/>
            </a:xfrm>
          </p:grpSpPr>
          <p:cxnSp>
            <p:nvCxnSpPr>
              <p:cNvPr id="37" name="Straight Connector 36">
                <a:extLst>
                  <a:ext uri="{FF2B5EF4-FFF2-40B4-BE49-F238E27FC236}">
                    <a16:creationId xmlns:a16="http://schemas.microsoft.com/office/drawing/2014/main" id="{92832987-49FB-E932-1E76-13EB6532F759}"/>
                  </a:ext>
                </a:extLst>
              </p:cNvPr>
              <p:cNvCxnSpPr>
                <a:cxnSpLocks/>
              </p:cNvCxnSpPr>
              <p:nvPr/>
            </p:nvCxnSpPr>
            <p:spPr>
              <a:xfrm>
                <a:off x="1331089" y="3657600"/>
                <a:ext cx="215289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9D4047-5368-26AC-8221-3477F264555C}"/>
                  </a:ext>
                </a:extLst>
              </p:cNvPr>
              <p:cNvCxnSpPr>
                <a:cxnSpLocks/>
              </p:cNvCxnSpPr>
              <p:nvPr/>
            </p:nvCxnSpPr>
            <p:spPr>
              <a:xfrm flipV="1">
                <a:off x="1331089" y="4045464"/>
                <a:ext cx="2047471" cy="12142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7A991D7-B125-F947-D6BA-58C6074EE0F0}"/>
                  </a:ext>
                </a:extLst>
              </p:cNvPr>
              <p:cNvCxnSpPr/>
              <p:nvPr/>
            </p:nvCxnSpPr>
            <p:spPr>
              <a:xfrm>
                <a:off x="1331089" y="3657600"/>
                <a:ext cx="0" cy="50928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3A100B-8199-7DA8-4305-6C4234A9C88E}"/>
                  </a:ext>
                </a:extLst>
              </p:cNvPr>
              <p:cNvCxnSpPr>
                <a:cxnSpLocks/>
              </p:cNvCxnSpPr>
              <p:nvPr/>
            </p:nvCxnSpPr>
            <p:spPr>
              <a:xfrm>
                <a:off x="1225669" y="3723787"/>
                <a:ext cx="0" cy="40157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9212E25-1E43-AE8E-FB90-25389B351CCE}"/>
                  </a:ext>
                </a:extLst>
              </p:cNvPr>
              <p:cNvSpPr txBox="1"/>
              <p:nvPr/>
            </p:nvSpPr>
            <p:spPr>
              <a:xfrm>
                <a:off x="794162" y="3739907"/>
                <a:ext cx="410690" cy="369332"/>
              </a:xfrm>
              <a:prstGeom prst="rect">
                <a:avLst/>
              </a:prstGeom>
              <a:noFill/>
              <a:ln>
                <a:noFill/>
              </a:ln>
            </p:spPr>
            <p:txBody>
              <a:bodyPr wrap="none" rtlCol="0">
                <a:spAutoFit/>
              </a:bodyPr>
              <a:lstStyle/>
              <a:p>
                <a:r>
                  <a:rPr lang="tr-TR" dirty="0"/>
                  <a:t>C</a:t>
                </a:r>
                <a:r>
                  <a:rPr lang="tr-TR" baseline="-25000" dirty="0"/>
                  <a:t>0</a:t>
                </a:r>
                <a:endParaRPr lang="en-US" baseline="-25000" dirty="0"/>
              </a:p>
            </p:txBody>
          </p:sp>
        </p:grpSp>
        <p:cxnSp>
          <p:nvCxnSpPr>
            <p:cNvPr id="51" name="Straight Connector 50">
              <a:extLst>
                <a:ext uri="{FF2B5EF4-FFF2-40B4-BE49-F238E27FC236}">
                  <a16:creationId xmlns:a16="http://schemas.microsoft.com/office/drawing/2014/main" id="{33FB4849-EAAD-BEFB-3171-D5DE714F7BA0}"/>
                </a:ext>
              </a:extLst>
            </p:cNvPr>
            <p:cNvCxnSpPr>
              <a:cxnSpLocks/>
            </p:cNvCxnSpPr>
            <p:nvPr/>
          </p:nvCxnSpPr>
          <p:spPr>
            <a:xfrm>
              <a:off x="3490259" y="4639273"/>
              <a:ext cx="391632" cy="299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001288-D73D-8084-7A94-DF6E1A5332A4}"/>
                </a:ext>
              </a:extLst>
            </p:cNvPr>
            <p:cNvCxnSpPr/>
            <p:nvPr/>
          </p:nvCxnSpPr>
          <p:spPr>
            <a:xfrm>
              <a:off x="3391383" y="4909678"/>
              <a:ext cx="259224" cy="19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A2F78B-0FFF-0528-968D-6C2B29A8FE06}"/>
                </a:ext>
              </a:extLst>
            </p:cNvPr>
            <p:cNvCxnSpPr>
              <a:cxnSpLocks/>
            </p:cNvCxnSpPr>
            <p:nvPr/>
          </p:nvCxnSpPr>
          <p:spPr>
            <a:xfrm flipV="1">
              <a:off x="3650607" y="4939166"/>
              <a:ext cx="231284" cy="16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E6F389E-52D7-DF48-27A2-7EFB3CE94983}"/>
              </a:ext>
            </a:extLst>
          </p:cNvPr>
          <p:cNvCxnSpPr/>
          <p:nvPr/>
        </p:nvCxnSpPr>
        <p:spPr>
          <a:xfrm>
            <a:off x="1343912" y="4776890"/>
            <a:ext cx="214006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923C4B-F170-A0CC-7735-53E7F97CFAC0}"/>
              </a:ext>
            </a:extLst>
          </p:cNvPr>
          <p:cNvCxnSpPr/>
          <p:nvPr/>
        </p:nvCxnSpPr>
        <p:spPr>
          <a:xfrm>
            <a:off x="3496802" y="4789219"/>
            <a:ext cx="272047" cy="2307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B11D324-0A91-0F1F-894A-E5527C42360E}"/>
              </a:ext>
            </a:extLst>
          </p:cNvPr>
          <p:cNvCxnSpPr>
            <a:cxnSpLocks/>
          </p:cNvCxnSpPr>
          <p:nvPr/>
        </p:nvCxnSpPr>
        <p:spPr>
          <a:xfrm flipV="1">
            <a:off x="3702939" y="5065987"/>
            <a:ext cx="126620" cy="1150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F105E14-6034-75FC-245E-C641A9EB31FB}"/>
              </a:ext>
            </a:extLst>
          </p:cNvPr>
          <p:cNvSpPr txBox="1"/>
          <p:nvPr/>
        </p:nvSpPr>
        <p:spPr>
          <a:xfrm>
            <a:off x="3750440" y="4996409"/>
            <a:ext cx="243978" cy="369332"/>
          </a:xfrm>
          <a:prstGeom prst="rect">
            <a:avLst/>
          </a:prstGeom>
          <a:noFill/>
        </p:spPr>
        <p:txBody>
          <a:bodyPr wrap="none" rtlCol="0">
            <a:spAutoFit/>
          </a:bodyPr>
          <a:lstStyle/>
          <a:p>
            <a:r>
              <a:rPr lang="tr-TR" i="1" noProof="0" dirty="0"/>
              <a:t>l</a:t>
            </a:r>
            <a:endParaRPr lang="en-US" i="1" noProof="0" dirty="0"/>
          </a:p>
        </p:txBody>
      </p:sp>
      <p:cxnSp>
        <p:nvCxnSpPr>
          <p:cNvPr id="70" name="Straight Arrow Connector 69">
            <a:extLst>
              <a:ext uri="{FF2B5EF4-FFF2-40B4-BE49-F238E27FC236}">
                <a16:creationId xmlns:a16="http://schemas.microsoft.com/office/drawing/2014/main" id="{05408A15-90C6-F831-7E51-1D518EB77A6D}"/>
              </a:ext>
            </a:extLst>
          </p:cNvPr>
          <p:cNvCxnSpPr>
            <a:cxnSpLocks/>
          </p:cNvCxnSpPr>
          <p:nvPr/>
        </p:nvCxnSpPr>
        <p:spPr>
          <a:xfrm flipV="1">
            <a:off x="1331089" y="5250719"/>
            <a:ext cx="2319518" cy="29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8800A6-5115-EB0B-76E1-B9AA86DA5EBE}"/>
              </a:ext>
            </a:extLst>
          </p:cNvPr>
          <p:cNvSpPr txBox="1"/>
          <p:nvPr/>
        </p:nvSpPr>
        <p:spPr>
          <a:xfrm>
            <a:off x="2396482" y="5228708"/>
            <a:ext cx="322524" cy="369332"/>
          </a:xfrm>
          <a:prstGeom prst="rect">
            <a:avLst/>
          </a:prstGeom>
          <a:noFill/>
        </p:spPr>
        <p:txBody>
          <a:bodyPr wrap="none" rtlCol="0">
            <a:spAutoFit/>
          </a:bodyPr>
          <a:lstStyle/>
          <a:p>
            <a:r>
              <a:rPr lang="tr-TR" dirty="0"/>
              <a:t>R</a:t>
            </a:r>
            <a:endParaRPr lang="en-US" dirty="0"/>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E30D1B8-0450-C90B-6590-F5A60B8B9CCA}"/>
                  </a:ext>
                </a:extLst>
              </p:cNvPr>
              <p:cNvSpPr txBox="1"/>
              <p:nvPr/>
            </p:nvSpPr>
            <p:spPr>
              <a:xfrm>
                <a:off x="4077616" y="4639273"/>
                <a:ext cx="3269549" cy="11649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𝐶</m:t>
                          </m:r>
                        </m:e>
                        <m:sub>
                          <m:r>
                            <a:rPr lang="en-US" b="0" i="1" noProof="0" smtClean="0">
                              <a:latin typeface="Cambria Math" panose="02040503050406030204" pitchFamily="18" charset="0"/>
                            </a:rPr>
                            <m:t>𝑚𝑒𝑎𝑛</m:t>
                          </m:r>
                        </m:sub>
                      </m:sSub>
                      <m:r>
                        <a:rPr lang="en-US" b="0" i="1" noProof="0" smtClean="0">
                          <a:latin typeface="Cambria Math" panose="02040503050406030204" pitchFamily="18" charset="0"/>
                        </a:rPr>
                        <m:t>= </m:t>
                      </m:r>
                      <m:f>
                        <m:fPr>
                          <m:ctrlPr>
                            <a:rPr lang="en-US" b="0" i="1" noProof="0" smtClean="0">
                              <a:latin typeface="Cambria Math" panose="02040503050406030204" pitchFamily="18" charset="0"/>
                            </a:rPr>
                          </m:ctrlPr>
                        </m:fPr>
                        <m:num>
                          <m:r>
                            <a:rPr lang="tr-TR" b="0" i="1" noProof="0" smtClean="0">
                              <a:latin typeface="Cambria Math" panose="02040503050406030204" pitchFamily="18" charset="0"/>
                              <a:ea typeface="Cambria Math" panose="02040503050406030204" pitchFamily="18" charset="0"/>
                            </a:rPr>
                            <m:t>𝑆</m:t>
                          </m:r>
                        </m:num>
                        <m:den>
                          <m:r>
                            <a:rPr lang="en-US" b="0" i="1" noProof="0" smtClean="0">
                              <a:latin typeface="Cambria Math" panose="02040503050406030204" pitchFamily="18" charset="0"/>
                            </a:rPr>
                            <m:t>𝑅</m:t>
                          </m:r>
                        </m:den>
                      </m:f>
                    </m:oMath>
                  </m:oMathPara>
                </a14:m>
                <a:endParaRPr lang="en-US" noProof="0" dirty="0"/>
              </a:p>
              <a:p>
                <a:pPr/>
                <a14:m>
                  <m:oMathPara xmlns:m="http://schemas.openxmlformats.org/officeDocument/2006/math">
                    <m:oMathParaPr>
                      <m:jc m:val="centerGroup"/>
                    </m:oMathParaPr>
                    <m:oMath xmlns:m="http://schemas.openxmlformats.org/officeDocument/2006/math">
                      <m:r>
                        <a:rPr lang="tr-TR" b="0" i="1" noProof="0" smtClean="0">
                          <a:latin typeface="Cambria Math" panose="02040503050406030204" pitchFamily="18" charset="0"/>
                          <a:ea typeface="Cambria Math" panose="02040503050406030204" pitchFamily="18" charset="0"/>
                        </a:rPr>
                        <m:t>𝑆</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𝑅𝑒𝑓𝑒𝑟𝑒𝑛𝑐𝑒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𝑃𝑙𝑎𝑛𝑓𝑜𝑟𝑚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𝐴𝑟𝑒𝑎</m:t>
                      </m:r>
                    </m:oMath>
                  </m:oMathPara>
                </a14:m>
                <a:endParaRPr lang="en-US" b="0" noProof="0" dirty="0">
                  <a:ea typeface="Cambria Math" panose="02040503050406030204" pitchFamily="18" charset="0"/>
                </a:endParaRPr>
              </a:p>
              <a:p>
                <a14:m>
                  <m:oMath xmlns:m="http://schemas.openxmlformats.org/officeDocument/2006/math">
                    <m:sSub>
                      <m:sSubPr>
                        <m:ctrlPr>
                          <a:rPr lang="en-US" i="1" noProof="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𝐶</m:t>
                        </m:r>
                      </m:e>
                      <m:sub>
                        <m:r>
                          <a:rPr lang="en-US" i="1" noProof="0" smtClean="0">
                            <a:latin typeface="Cambria Math" panose="02040503050406030204" pitchFamily="18" charset="0"/>
                            <a:ea typeface="Cambria Math" panose="02040503050406030204" pitchFamily="18" charset="0"/>
                          </a:rPr>
                          <m:t>𝑚𝑒𝑎𝑛</m:t>
                        </m:r>
                      </m:sub>
                    </m:sSub>
                    <m:r>
                      <a:rPr lang="en-US" i="1" noProof="0" smtClean="0">
                        <a:latin typeface="Cambria Math" panose="02040503050406030204" pitchFamily="18" charset="0"/>
                        <a:ea typeface="Cambria Math" panose="02040503050406030204" pitchFamily="18" charset="0"/>
                      </a:rPr>
                      <m:t>𝑖𝑠</m:t>
                    </m:r>
                  </m:oMath>
                </a14:m>
                <a:r>
                  <a:rPr lang="en-US" i="1" noProof="0" dirty="0">
                    <a:latin typeface="Cambria Math" panose="02040503050406030204" pitchFamily="18" charset="0"/>
                    <a:ea typeface="Cambria Math" panose="02040503050406030204" pitchFamily="18" charset="0"/>
                  </a:rPr>
                  <a:t> the mean veter</a:t>
                </a:r>
              </a:p>
            </p:txBody>
          </p:sp>
        </mc:Choice>
        <mc:Fallback xmlns="">
          <p:sp>
            <p:nvSpPr>
              <p:cNvPr id="75" name="TextBox 74">
                <a:extLst>
                  <a:ext uri="{FF2B5EF4-FFF2-40B4-BE49-F238E27FC236}">
                    <a16:creationId xmlns:a16="http://schemas.microsoft.com/office/drawing/2014/main" id="{8E30D1B8-0450-C90B-6590-F5A60B8B9CCA}"/>
                  </a:ext>
                </a:extLst>
              </p:cNvPr>
              <p:cNvSpPr txBox="1">
                <a:spLocks noRot="1" noChangeAspect="1" noMove="1" noResize="1" noEditPoints="1" noAdjustHandles="1" noChangeArrowheads="1" noChangeShapeType="1" noTextEdit="1"/>
              </p:cNvSpPr>
              <p:nvPr/>
            </p:nvSpPr>
            <p:spPr>
              <a:xfrm>
                <a:off x="4077616" y="4639273"/>
                <a:ext cx="3269549" cy="1164934"/>
              </a:xfrm>
              <a:prstGeom prst="rect">
                <a:avLst/>
              </a:prstGeom>
              <a:blipFill>
                <a:blip r:embed="rId2"/>
                <a:stretch>
                  <a:fillRect b="-733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25142269-6BD0-82CB-1FF8-C91F0CC0EED4}"/>
              </a:ext>
            </a:extLst>
          </p:cNvPr>
          <p:cNvSpPr txBox="1"/>
          <p:nvPr/>
        </p:nvSpPr>
        <p:spPr>
          <a:xfrm>
            <a:off x="1539638" y="4460131"/>
            <a:ext cx="851708" cy="369332"/>
          </a:xfrm>
          <a:prstGeom prst="rect">
            <a:avLst/>
          </a:prstGeom>
          <a:noFill/>
        </p:spPr>
        <p:txBody>
          <a:bodyPr wrap="none" rtlCol="0">
            <a:spAutoFit/>
          </a:bodyPr>
          <a:lstStyle/>
          <a:p>
            <a:r>
              <a:rPr lang="en-US" noProof="0" dirty="0"/>
              <a:t>S: area</a:t>
            </a:r>
          </a:p>
        </p:txBody>
      </p:sp>
      <p:sp>
        <p:nvSpPr>
          <p:cNvPr id="77" name="Content Placeholder 3">
            <a:extLst>
              <a:ext uri="{FF2B5EF4-FFF2-40B4-BE49-F238E27FC236}">
                <a16:creationId xmlns:a16="http://schemas.microsoft.com/office/drawing/2014/main" id="{AFB7AAC8-1752-98FD-2DE6-D4E2E7E6670C}"/>
              </a:ext>
            </a:extLst>
          </p:cNvPr>
          <p:cNvSpPr txBox="1">
            <a:spLocks/>
          </p:cNvSpPr>
          <p:nvPr/>
        </p:nvSpPr>
        <p:spPr>
          <a:xfrm>
            <a:off x="7402206" y="1366394"/>
            <a:ext cx="3140851" cy="4907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noProof="0" dirty="0"/>
              <a:t>Airfoil Distribution</a:t>
            </a:r>
          </a:p>
        </p:txBody>
      </p:sp>
      <p:sp>
        <p:nvSpPr>
          <p:cNvPr id="78" name="Oval 77">
            <a:extLst>
              <a:ext uri="{FF2B5EF4-FFF2-40B4-BE49-F238E27FC236}">
                <a16:creationId xmlns:a16="http://schemas.microsoft.com/office/drawing/2014/main" id="{49B74D2B-3BF3-A952-FEA3-F83B82129ED7}"/>
              </a:ext>
            </a:extLst>
          </p:cNvPr>
          <p:cNvSpPr/>
          <p:nvPr/>
        </p:nvSpPr>
        <p:spPr>
          <a:xfrm>
            <a:off x="8058150" y="2543175"/>
            <a:ext cx="1681548" cy="162370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Oval 78">
            <a:extLst>
              <a:ext uri="{FF2B5EF4-FFF2-40B4-BE49-F238E27FC236}">
                <a16:creationId xmlns:a16="http://schemas.microsoft.com/office/drawing/2014/main" id="{10007906-010D-0F2C-291A-3C175BE5B2FD}"/>
              </a:ext>
            </a:extLst>
          </p:cNvPr>
          <p:cNvSpPr/>
          <p:nvPr/>
        </p:nvSpPr>
        <p:spPr>
          <a:xfrm>
            <a:off x="8776345" y="3208403"/>
            <a:ext cx="245157" cy="258305"/>
          </a:xfrm>
          <a:prstGeom prst="ellipse">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238A3D6-53BB-811C-332B-381ED352F8DF}"/>
              </a:ext>
            </a:extLst>
          </p:cNvPr>
          <p:cNvSpPr/>
          <p:nvPr/>
        </p:nvSpPr>
        <p:spPr>
          <a:xfrm>
            <a:off x="9617118" y="3208402"/>
            <a:ext cx="245157" cy="258305"/>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C2E68174-F99B-B25F-EE17-39CBFBADC266}"/>
              </a:ext>
            </a:extLst>
          </p:cNvPr>
          <p:cNvCxnSpPr>
            <a:stCxn id="78" idx="3"/>
            <a:endCxn id="78" idx="7"/>
          </p:cNvCxnSpPr>
          <p:nvPr/>
        </p:nvCxnSpPr>
        <p:spPr>
          <a:xfrm flipV="1">
            <a:off x="8304407" y="2780961"/>
            <a:ext cx="1189034" cy="1148135"/>
          </a:xfrm>
          <a:prstGeom prst="line">
            <a:avLst/>
          </a:prstGeom>
          <a:ln w="762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889300C-04DB-3FBC-5DFD-1E0FE51D1152}"/>
              </a:ext>
            </a:extLst>
          </p:cNvPr>
          <p:cNvCxnSpPr/>
          <p:nvPr/>
        </p:nvCxnSpPr>
        <p:spPr>
          <a:xfrm flipV="1">
            <a:off x="7705725" y="3337554"/>
            <a:ext cx="2343150" cy="17474"/>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A3003529-EF6D-3AE2-29E0-6904A1104E4C}"/>
              </a:ext>
            </a:extLst>
          </p:cNvPr>
          <p:cNvCxnSpPr/>
          <p:nvPr/>
        </p:nvCxnSpPr>
        <p:spPr>
          <a:xfrm>
            <a:off x="8898923" y="2294145"/>
            <a:ext cx="21623" cy="2165986"/>
          </a:xfrm>
          <a:prstGeom prst="line">
            <a:avLst/>
          </a:prstGeom>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66BECAE0-ACF4-9F9B-60B7-854196B9D98D}"/>
              </a:ext>
            </a:extLst>
          </p:cNvPr>
          <p:cNvSpPr txBox="1"/>
          <p:nvPr/>
        </p:nvSpPr>
        <p:spPr>
          <a:xfrm>
            <a:off x="9739696" y="3420168"/>
            <a:ext cx="803361" cy="523220"/>
          </a:xfrm>
          <a:prstGeom prst="rect">
            <a:avLst/>
          </a:prstGeom>
          <a:noFill/>
        </p:spPr>
        <p:txBody>
          <a:bodyPr wrap="none" rtlCol="0">
            <a:spAutoFit/>
          </a:bodyPr>
          <a:lstStyle/>
          <a:p>
            <a:r>
              <a:rPr lang="en-US" sz="1400" noProof="0" dirty="0">
                <a:solidFill>
                  <a:srgbClr val="FF0000"/>
                </a:solidFill>
              </a:rPr>
              <a:t>High</a:t>
            </a:r>
          </a:p>
          <a:p>
            <a:r>
              <a:rPr lang="en-US" sz="1400" noProof="0" dirty="0">
                <a:solidFill>
                  <a:srgbClr val="FF0000"/>
                </a:solidFill>
              </a:rPr>
              <a:t>Velocity</a:t>
            </a:r>
          </a:p>
        </p:txBody>
      </p:sp>
      <p:cxnSp>
        <p:nvCxnSpPr>
          <p:cNvPr id="90" name="Straight Arrow Connector 89">
            <a:extLst>
              <a:ext uri="{FF2B5EF4-FFF2-40B4-BE49-F238E27FC236}">
                <a16:creationId xmlns:a16="http://schemas.microsoft.com/office/drawing/2014/main" id="{34D40A9B-3D05-B6D4-CC52-118CA0DE3CC5}"/>
              </a:ext>
            </a:extLst>
          </p:cNvPr>
          <p:cNvCxnSpPr>
            <a:stCxn id="78" idx="7"/>
          </p:cNvCxnSpPr>
          <p:nvPr/>
        </p:nvCxnSpPr>
        <p:spPr>
          <a:xfrm>
            <a:off x="9493441" y="2780961"/>
            <a:ext cx="0" cy="574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092D40D-FD20-5B78-4AD7-431467E6B26C}"/>
              </a:ext>
            </a:extLst>
          </p:cNvPr>
          <p:cNvCxnSpPr>
            <a:cxnSpLocks/>
          </p:cNvCxnSpPr>
          <p:nvPr/>
        </p:nvCxnSpPr>
        <p:spPr>
          <a:xfrm>
            <a:off x="9312466" y="2969386"/>
            <a:ext cx="0" cy="38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DACE535-FE72-A204-DF8A-1A4FC68F90FF}"/>
              </a:ext>
            </a:extLst>
          </p:cNvPr>
          <p:cNvCxnSpPr>
            <a:cxnSpLocks/>
          </p:cNvCxnSpPr>
          <p:nvPr/>
        </p:nvCxnSpPr>
        <p:spPr>
          <a:xfrm>
            <a:off x="9141016" y="3140097"/>
            <a:ext cx="0" cy="2149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5" name="Arrow: Up 94">
            <a:extLst>
              <a:ext uri="{FF2B5EF4-FFF2-40B4-BE49-F238E27FC236}">
                <a16:creationId xmlns:a16="http://schemas.microsoft.com/office/drawing/2014/main" id="{C5011670-E501-B8C4-D40E-4473B6264DB9}"/>
              </a:ext>
            </a:extLst>
          </p:cNvPr>
          <p:cNvSpPr/>
          <p:nvPr/>
        </p:nvSpPr>
        <p:spPr>
          <a:xfrm>
            <a:off x="8819876" y="2247605"/>
            <a:ext cx="144202" cy="183890"/>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AFBE05-B8B2-AB05-ABBB-285F0E3079AB}"/>
                  </a:ext>
                </a:extLst>
              </p:cNvPr>
              <p:cNvSpPr txBox="1"/>
              <p:nvPr/>
            </p:nvSpPr>
            <p:spPr>
              <a:xfrm>
                <a:off x="10665635" y="3036583"/>
                <a:ext cx="1243930" cy="62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solidFill>
                                <a:srgbClr val="FF0000"/>
                              </a:solidFill>
                              <a:latin typeface="Cambria Math" panose="02040503050406030204" pitchFamily="18" charset="0"/>
                            </a:rPr>
                          </m:ctrlPr>
                        </m:naryPr>
                        <m:sub>
                          <m:r>
                            <m:rPr>
                              <m:brk m:alnAt="23"/>
                            </m:rP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=0</m:t>
                          </m:r>
                        </m:sub>
                        <m:sup>
                          <m:r>
                            <a:rPr lang="tr-TR" b="0" i="1" smtClean="0">
                              <a:solidFill>
                                <a:srgbClr val="FF0000"/>
                              </a:solidFill>
                              <a:latin typeface="Cambria Math" panose="02040503050406030204" pitchFamily="18" charset="0"/>
                            </a:rPr>
                            <m:t>𝑟</m:t>
                          </m:r>
                          <m:r>
                            <a:rPr lang="tr-TR" b="0" i="1" smtClean="0">
                              <a:solidFill>
                                <a:srgbClr val="FF0000"/>
                              </a:solidFill>
                              <a:latin typeface="Cambria Math" panose="02040503050406030204" pitchFamily="18" charset="0"/>
                            </a:rPr>
                            <m:t>=1</m:t>
                          </m:r>
                        </m:sup>
                        <m:e>
                          <m:d>
                            <m:dPr>
                              <m:ctrlPr>
                                <a:rPr lang="tr-TR" b="0" i="1" smtClean="0">
                                  <a:solidFill>
                                    <a:srgbClr val="FF0000"/>
                                  </a:solidFill>
                                  <a:latin typeface="Cambria Math" panose="02040503050406030204" pitchFamily="18" charset="0"/>
                                </a:rPr>
                              </m:ctrlPr>
                            </m:dPr>
                            <m:e>
                              <m:r>
                                <a:rPr lang="tr-TR" b="0" i="1" smtClean="0">
                                  <a:solidFill>
                                    <a:srgbClr val="FF0000"/>
                                  </a:solidFill>
                                  <a:latin typeface="Cambria Math" panose="02040503050406030204" pitchFamily="18" charset="0"/>
                                </a:rPr>
                                <m:t>  </m:t>
                              </m:r>
                            </m:e>
                          </m:d>
                          <m:r>
                            <a:rPr lang="tr-TR" b="0" i="1" smtClean="0">
                              <a:solidFill>
                                <a:srgbClr val="FF0000"/>
                              </a:solidFill>
                              <a:latin typeface="Cambria Math" panose="02040503050406030204" pitchFamily="18" charset="0"/>
                            </a:rPr>
                            <m:t>= ?</m:t>
                          </m:r>
                        </m:e>
                      </m:nary>
                    </m:oMath>
                  </m:oMathPara>
                </a14:m>
                <a:endParaRPr lang="en-US" dirty="0">
                  <a:solidFill>
                    <a:srgbClr val="FF0000"/>
                  </a:solidFill>
                </a:endParaRPr>
              </a:p>
            </p:txBody>
          </p:sp>
        </mc:Choice>
        <mc:Fallback xmlns="">
          <p:sp>
            <p:nvSpPr>
              <p:cNvPr id="96" name="TextBox 95">
                <a:extLst>
                  <a:ext uri="{FF2B5EF4-FFF2-40B4-BE49-F238E27FC236}">
                    <a16:creationId xmlns:a16="http://schemas.microsoft.com/office/drawing/2014/main" id="{B0AFBE05-B8B2-AB05-ABBB-285F0E3079AB}"/>
                  </a:ext>
                </a:extLst>
              </p:cNvPr>
              <p:cNvSpPr txBox="1">
                <a:spLocks noRot="1" noChangeAspect="1" noMove="1" noResize="1" noEditPoints="1" noAdjustHandles="1" noChangeArrowheads="1" noChangeShapeType="1" noTextEdit="1"/>
              </p:cNvSpPr>
              <p:nvPr/>
            </p:nvSpPr>
            <p:spPr>
              <a:xfrm>
                <a:off x="10665635" y="3036583"/>
                <a:ext cx="1243930" cy="622222"/>
              </a:xfrm>
              <a:prstGeom prst="rect">
                <a:avLst/>
              </a:prstGeom>
              <a:blipFill>
                <a:blip r:embed="rId3"/>
                <a:stretch>
                  <a:fillRect/>
                </a:stretch>
              </a:blipFill>
            </p:spPr>
            <p:txBody>
              <a:bodyPr/>
              <a:lstStyle/>
              <a:p>
                <a:r>
                  <a:rPr lang="en-US">
                    <a:noFill/>
                  </a:rPr>
                  <a:t> </a:t>
                </a:r>
              </a:p>
            </p:txBody>
          </p:sp>
        </mc:Fallback>
      </mc:AlternateContent>
      <p:cxnSp>
        <p:nvCxnSpPr>
          <p:cNvPr id="98" name="Connector: Curved 97">
            <a:extLst>
              <a:ext uri="{FF2B5EF4-FFF2-40B4-BE49-F238E27FC236}">
                <a16:creationId xmlns:a16="http://schemas.microsoft.com/office/drawing/2014/main" id="{97BA9261-7B6E-0A69-2750-1DA09E77C616}"/>
              </a:ext>
            </a:extLst>
          </p:cNvPr>
          <p:cNvCxnSpPr/>
          <p:nvPr/>
        </p:nvCxnSpPr>
        <p:spPr>
          <a:xfrm rot="16200000" flipH="1">
            <a:off x="8451002" y="3813760"/>
            <a:ext cx="1227930" cy="310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36DC9AFA-8A00-D8ED-8562-A9E4428796E5}"/>
              </a:ext>
            </a:extLst>
          </p:cNvPr>
          <p:cNvCxnSpPr>
            <a:cxnSpLocks/>
          </p:cNvCxnSpPr>
          <p:nvPr/>
        </p:nvCxnSpPr>
        <p:spPr>
          <a:xfrm rot="16200000" flipH="1">
            <a:off x="9306791" y="3764107"/>
            <a:ext cx="1232653" cy="366844"/>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BC615FC-496D-7F0E-9592-E213B833F5D0}"/>
              </a:ext>
            </a:extLst>
          </p:cNvPr>
          <p:cNvSpPr txBox="1"/>
          <p:nvPr/>
        </p:nvSpPr>
        <p:spPr>
          <a:xfrm>
            <a:off x="7889007" y="4586470"/>
            <a:ext cx="1728111" cy="1477328"/>
          </a:xfrm>
          <a:prstGeom prst="rect">
            <a:avLst/>
          </a:prstGeom>
          <a:noFill/>
        </p:spPr>
        <p:txBody>
          <a:bodyPr wrap="square" rtlCol="0">
            <a:spAutoFit/>
          </a:bodyPr>
          <a:lstStyle/>
          <a:p>
            <a:r>
              <a:rPr lang="en-US" noProof="0" dirty="0">
                <a:solidFill>
                  <a:srgbClr val="0070C0"/>
                </a:solidFill>
              </a:rPr>
              <a:t>The root of the </a:t>
            </a:r>
            <a:r>
              <a:rPr lang="en-US" noProof="0" dirty="0" err="1">
                <a:solidFill>
                  <a:srgbClr val="0070C0"/>
                </a:solidFill>
              </a:rPr>
              <a:t>veter</a:t>
            </a:r>
            <a:r>
              <a:rPr lang="en-US" noProof="0">
                <a:solidFill>
                  <a:srgbClr val="0070C0"/>
                </a:solidFill>
              </a:rPr>
              <a:t> is thick, </a:t>
            </a:r>
          </a:p>
          <a:p>
            <a:r>
              <a:rPr lang="en-US" noProof="0" dirty="0">
                <a:solidFill>
                  <a:srgbClr val="0070C0"/>
                </a:solidFill>
              </a:rPr>
              <a:t>so, it can produce better lift.</a:t>
            </a:r>
          </a:p>
        </p:txBody>
      </p:sp>
      <p:sp>
        <p:nvSpPr>
          <p:cNvPr id="104" name="TextBox 103">
            <a:extLst>
              <a:ext uri="{FF2B5EF4-FFF2-40B4-BE49-F238E27FC236}">
                <a16:creationId xmlns:a16="http://schemas.microsoft.com/office/drawing/2014/main" id="{4CDE53A0-C254-B19E-79DD-56E43AE81463}"/>
              </a:ext>
            </a:extLst>
          </p:cNvPr>
          <p:cNvSpPr txBox="1"/>
          <p:nvPr/>
        </p:nvSpPr>
        <p:spPr>
          <a:xfrm>
            <a:off x="9801579" y="4597362"/>
            <a:ext cx="1728111" cy="1477328"/>
          </a:xfrm>
          <a:prstGeom prst="rect">
            <a:avLst/>
          </a:prstGeom>
          <a:noFill/>
        </p:spPr>
        <p:txBody>
          <a:bodyPr wrap="square" rtlCol="0">
            <a:spAutoFit/>
          </a:bodyPr>
          <a:lstStyle/>
          <a:p>
            <a:r>
              <a:rPr lang="en-US" noProof="0" dirty="0">
                <a:solidFill>
                  <a:srgbClr val="FF0000"/>
                </a:solidFill>
              </a:rPr>
              <a:t>The tip of the Veter is </a:t>
            </a:r>
            <a:r>
              <a:rPr lang="en-US" b="1" noProof="0" dirty="0">
                <a:solidFill>
                  <a:srgbClr val="FF0000"/>
                </a:solidFill>
              </a:rPr>
              <a:t>thick</a:t>
            </a:r>
            <a:r>
              <a:rPr lang="en-US" noProof="0" dirty="0">
                <a:solidFill>
                  <a:srgbClr val="FF0000"/>
                </a:solidFill>
              </a:rPr>
              <a:t> </a:t>
            </a:r>
            <a:r>
              <a:rPr lang="en-US" b="1" noProof="0" dirty="0">
                <a:solidFill>
                  <a:srgbClr val="FF0000"/>
                </a:solidFill>
              </a:rPr>
              <a:t>to reduce vortex formation</a:t>
            </a:r>
            <a:r>
              <a:rPr lang="en-US" noProof="0" dirty="0">
                <a:solidFill>
                  <a:srgbClr val="FF0000"/>
                </a:solidFill>
              </a:rPr>
              <a:t>.</a:t>
            </a:r>
          </a:p>
        </p:txBody>
      </p:sp>
      <p:sp>
        <p:nvSpPr>
          <p:cNvPr id="88" name="TextBox 87">
            <a:extLst>
              <a:ext uri="{FF2B5EF4-FFF2-40B4-BE49-F238E27FC236}">
                <a16:creationId xmlns:a16="http://schemas.microsoft.com/office/drawing/2014/main" id="{22DCE69A-867B-42C5-9667-37DD0ED8CFFF}"/>
              </a:ext>
            </a:extLst>
          </p:cNvPr>
          <p:cNvSpPr txBox="1"/>
          <p:nvPr/>
        </p:nvSpPr>
        <p:spPr>
          <a:xfrm>
            <a:off x="8117185" y="2807982"/>
            <a:ext cx="803361" cy="523220"/>
          </a:xfrm>
          <a:prstGeom prst="rect">
            <a:avLst/>
          </a:prstGeom>
          <a:noFill/>
        </p:spPr>
        <p:txBody>
          <a:bodyPr wrap="none" rtlCol="0">
            <a:spAutoFit/>
          </a:bodyPr>
          <a:lstStyle/>
          <a:p>
            <a:r>
              <a:rPr lang="en-US" sz="1400" noProof="0" dirty="0">
                <a:solidFill>
                  <a:srgbClr val="002060"/>
                </a:solidFill>
              </a:rPr>
              <a:t>Low</a:t>
            </a:r>
          </a:p>
          <a:p>
            <a:r>
              <a:rPr lang="en-US" sz="1400" noProof="0" dirty="0">
                <a:solidFill>
                  <a:srgbClr val="002060"/>
                </a:solidFill>
              </a:rPr>
              <a:t>Velocity</a:t>
            </a:r>
          </a:p>
        </p:txBody>
      </p:sp>
      <p:sp>
        <p:nvSpPr>
          <p:cNvPr id="106" name="TextBox 105">
            <a:extLst>
              <a:ext uri="{FF2B5EF4-FFF2-40B4-BE49-F238E27FC236}">
                <a16:creationId xmlns:a16="http://schemas.microsoft.com/office/drawing/2014/main" id="{F0C7D9A1-9569-CDEF-D580-3AA6D65B19E3}"/>
              </a:ext>
            </a:extLst>
          </p:cNvPr>
          <p:cNvSpPr txBox="1"/>
          <p:nvPr/>
        </p:nvSpPr>
        <p:spPr>
          <a:xfrm>
            <a:off x="7526085" y="2225307"/>
            <a:ext cx="1006814" cy="307777"/>
          </a:xfrm>
          <a:prstGeom prst="rect">
            <a:avLst/>
          </a:prstGeom>
          <a:noFill/>
        </p:spPr>
        <p:txBody>
          <a:bodyPr wrap="none" rtlCol="0">
            <a:spAutoFit/>
          </a:bodyPr>
          <a:lstStyle/>
          <a:p>
            <a:r>
              <a:rPr lang="tr-TR" sz="1400" noProof="0" dirty="0"/>
              <a:t>Rotor Disk</a:t>
            </a:r>
            <a:endParaRPr lang="en-US" sz="1400" noProof="0" dirty="0"/>
          </a:p>
        </p:txBody>
      </p:sp>
    </p:spTree>
    <p:extLst>
      <p:ext uri="{BB962C8B-B14F-4D97-AF65-F5344CB8AC3E}">
        <p14:creationId xmlns:p14="http://schemas.microsoft.com/office/powerpoint/2010/main" val="255806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97EA-5E36-290B-CF64-7C71B1BFCBEF}"/>
              </a:ext>
            </a:extLst>
          </p:cNvPr>
          <p:cNvSpPr>
            <a:spLocks noGrp="1"/>
          </p:cNvSpPr>
          <p:nvPr>
            <p:ph type="title"/>
          </p:nvPr>
        </p:nvSpPr>
        <p:spPr/>
        <p:txBody>
          <a:bodyPr/>
          <a:lstStyle/>
          <a:p>
            <a:r>
              <a:rPr lang="tr-TR" noProof="0" dirty="0"/>
              <a:t>HELICOPTER AERODYNAMICS</a:t>
            </a:r>
            <a:endParaRPr lang="en-US" noProof="0" dirty="0"/>
          </a:p>
        </p:txBody>
      </p:sp>
      <p:sp>
        <p:nvSpPr>
          <p:cNvPr id="3" name="Text Placeholder 2">
            <a:extLst>
              <a:ext uri="{FF2B5EF4-FFF2-40B4-BE49-F238E27FC236}">
                <a16:creationId xmlns:a16="http://schemas.microsoft.com/office/drawing/2014/main" id="{327A17A5-933C-62AE-BC32-A579BEBF5B20}"/>
              </a:ext>
            </a:extLst>
          </p:cNvPr>
          <p:cNvSpPr>
            <a:spLocks noGrp="1"/>
          </p:cNvSpPr>
          <p:nvPr>
            <p:ph type="body" sz="quarter" idx="11"/>
          </p:nvPr>
        </p:nvSpPr>
        <p:spPr/>
        <p:txBody>
          <a:bodyPr/>
          <a:lstStyle/>
          <a:p>
            <a:r>
              <a:rPr lang="en-US" noProof="0" dirty="0"/>
              <a:t>Blade Element Moment Theory</a:t>
            </a:r>
          </a:p>
        </p:txBody>
      </p:sp>
      <p:sp>
        <p:nvSpPr>
          <p:cNvPr id="4" name="Content Placeholder 3">
            <a:extLst>
              <a:ext uri="{FF2B5EF4-FFF2-40B4-BE49-F238E27FC236}">
                <a16:creationId xmlns:a16="http://schemas.microsoft.com/office/drawing/2014/main" id="{F0310CE1-4730-35DA-D79A-E3EC2D5D2422}"/>
              </a:ext>
            </a:extLst>
          </p:cNvPr>
          <p:cNvSpPr>
            <a:spLocks noGrp="1"/>
          </p:cNvSpPr>
          <p:nvPr>
            <p:ph sz="quarter" idx="10"/>
          </p:nvPr>
        </p:nvSpPr>
        <p:spPr/>
        <p:txBody>
          <a:bodyPr/>
          <a:lstStyle/>
          <a:p>
            <a:r>
              <a:rPr lang="en-US" noProof="0" dirty="0"/>
              <a:t>The Blade Element Moment Theory is used for </a:t>
            </a:r>
            <a:r>
              <a:rPr lang="en-US" b="1" noProof="0" dirty="0"/>
              <a:t>Performance Analysis</a:t>
            </a:r>
            <a:r>
              <a:rPr lang="en-US" noProof="0" dirty="0"/>
              <a:t>:</a:t>
            </a:r>
          </a:p>
          <a:p>
            <a:endParaRPr lang="en-US" noProof="0" dirty="0"/>
          </a:p>
          <a:p>
            <a:pPr marL="0" indent="0">
              <a:buNone/>
            </a:pPr>
            <a:r>
              <a:rPr lang="en-US" b="1" noProof="0" dirty="0"/>
              <a:t>The Blade Element Momentum Theory </a:t>
            </a:r>
            <a:r>
              <a:rPr lang="en-US" noProof="0" dirty="0"/>
              <a:t>operates by utilizing </a:t>
            </a:r>
            <a:r>
              <a:rPr lang="en-US" b="1" noProof="0" dirty="0"/>
              <a:t>the outputs of the Blade Element Theory</a:t>
            </a:r>
            <a:r>
              <a:rPr lang="en-US" noProof="0" dirty="0"/>
              <a:t>. Subsequently, it proceeded to </a:t>
            </a:r>
            <a:r>
              <a:rPr lang="en-US" b="1" noProof="0" dirty="0"/>
              <a:t>Performance Analysis</a:t>
            </a:r>
            <a:r>
              <a:rPr lang="en-US" noProof="0" dirty="0"/>
              <a:t>.</a:t>
            </a:r>
          </a:p>
          <a:p>
            <a:endParaRPr lang="en-US" noProof="0" dirty="0"/>
          </a:p>
        </p:txBody>
      </p:sp>
    </p:spTree>
    <p:extLst>
      <p:ext uri="{BB962C8B-B14F-4D97-AF65-F5344CB8AC3E}">
        <p14:creationId xmlns:p14="http://schemas.microsoft.com/office/powerpoint/2010/main" val="410350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noProof="0" dirty="0">
                <a:latin typeface="Segoe UI" panose="020B0502040204020203" pitchFamily="34" charset="0"/>
                <a:cs typeface="Segoe UI" panose="020B0502040204020203" pitchFamily="34" charset="0"/>
              </a:rPr>
              <a:t>FLIGHTS</a:t>
            </a:r>
            <a:endParaRPr lang="en-US" noProof="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6901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5" grpId="1"/>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42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69520" y="1219200"/>
                <a:ext cx="10507095" cy="5219699"/>
              </a:xfrm>
              <a:prstGeom prst="rect">
                <a:avLst/>
              </a:prstGeom>
            </p:spPr>
            <p:txBody>
              <a:bodyPr/>
              <a:lstStyle/>
              <a:p>
                <a:pPr marL="514350" indent="-514350" algn="just">
                  <a:buFont typeface="+mj-lt"/>
                  <a:buAutoNum type="arabicPeriod"/>
                </a:pPr>
                <a:r>
                  <a:rPr lang="en-US" sz="2000" b="1" dirty="0"/>
                  <a:t>Induced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𝒊</m:t>
                        </m:r>
                      </m:sub>
                    </m:sSub>
                  </m:oMath>
                </a14:m>
                <a:r>
                  <a:rPr lang="en-US" sz="2000" b="1" dirty="0"/>
                  <a:t>) Consumption: </a:t>
                </a:r>
                <a:r>
                  <a:rPr lang="en-US" sz="2000" dirty="0"/>
                  <a:t>Induced Power is the power exerted to create Thrust. Induced Power is always higher in Hover mode. In Forward Flight, Induced Power Consumption increases with the speed increase. Also, if the speed increases too much, the Induced Power Consumption will increase again.</a:t>
                </a: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tr-TR" sz="2000" dirty="0"/>
              </a:p>
              <a:p>
                <a:pPr marL="514350" indent="-514350" algn="just">
                  <a:buFont typeface="+mj-lt"/>
                  <a:buAutoNum type="arabicPeriod"/>
                </a:pPr>
                <a:endParaRPr lang="en-US" sz="2000" dirty="0"/>
              </a:p>
              <a:p>
                <a:pPr marL="514350" indent="-514350" algn="just">
                  <a:buFont typeface="+mj-lt"/>
                  <a:buAutoNum type="arabicPeriod"/>
                </a:pPr>
                <a:r>
                  <a:rPr lang="en-US" sz="2000" b="1" dirty="0"/>
                  <a:t>Profile Power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1" i="1" smtClean="0">
                            <a:latin typeface="Cambria Math" panose="02040503050406030204" pitchFamily="18" charset="0"/>
                          </a:rPr>
                          <m:t>𝒐</m:t>
                        </m:r>
                      </m:sub>
                    </m:sSub>
                  </m:oMath>
                </a14:m>
                <a:r>
                  <a:rPr lang="en-US" sz="2000" b="1" dirty="0"/>
                  <a:t>) Consumption:</a:t>
                </a:r>
                <a:r>
                  <a:rPr lang="en-US" sz="2000" dirty="0"/>
                  <a:t> Profile Power Consumption is to be able to rotate the rotor blades in the air.</a:t>
                </a:r>
                <a:r>
                  <a:rPr lang="tr-TR" sz="2000" dirty="0"/>
                  <a:t> </a:t>
                </a:r>
              </a:p>
              <a:p>
                <a:pPr marL="0" indent="0" algn="ctr">
                  <a:buNone/>
                </a:pPr>
                <a14:m>
                  <m:oMath xmlns:m="http://schemas.openxmlformats.org/officeDocument/2006/math">
                    <m:r>
                      <a:rPr lang="en-US" sz="2000" b="0" i="1" smtClean="0">
                        <a:latin typeface="Cambria Math" panose="02040503050406030204" pitchFamily="18" charset="0"/>
                      </a:rPr>
                      <m:t>𝑉𝑒𝑙𝑜𝑐𝑖𝑡𝑦</m:t>
                    </m:r>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𝑥</m:t>
                        </m:r>
                      </m:num>
                      <m:den>
                        <m:r>
                          <a:rPr lang="en-US" sz="2000" i="1" smtClean="0">
                            <a:latin typeface="Cambria Math" panose="02040503050406030204" pitchFamily="18" charset="0"/>
                          </a:rPr>
                          <m:t>𝑑</m:t>
                        </m:r>
                        <m:r>
                          <a:rPr lang="en-US" sz="2000" b="0" i="1" smtClean="0">
                            <a:latin typeface="Cambria Math" panose="02040503050406030204" pitchFamily="18" charset="0"/>
                          </a:rPr>
                          <m:t>𝑡</m:t>
                        </m:r>
                      </m:den>
                    </m:f>
                    <m:r>
                      <a:rPr lang="en-US" sz="2000" b="0" i="1" smtClean="0">
                        <a:latin typeface="Cambria Math" panose="02040503050406030204" pitchFamily="18" charset="0"/>
                      </a:rPr>
                      <m:t> </m:t>
                    </m:r>
                  </m:oMath>
                </a14:m>
                <a:r>
                  <a:rPr lang="en-US" sz="2000" dirty="0"/>
                  <a:t>		</a:t>
                </a:r>
                <a14:m>
                  <m:oMath xmlns:m="http://schemas.openxmlformats.org/officeDocument/2006/math">
                    <m:r>
                      <a:rPr lang="en-US" sz="2000" b="0" i="1" smtClean="0">
                        <a:latin typeface="Cambria Math" panose="02040503050406030204" pitchFamily="18" charset="0"/>
                      </a:rPr>
                      <m:t>𝑃𝑜𝑤𝑒𝑟</m:t>
                    </m:r>
                    <m:r>
                      <a:rPr lang="en-US" sz="2000" b="0" i="1" smtClean="0">
                        <a:latin typeface="Cambria Math" panose="02040503050406030204" pitchFamily="18" charset="0"/>
                      </a:rPr>
                      <m:t>= </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𝑊𝑜𝑟𝑘</m:t>
                            </m:r>
                          </m:num>
                          <m:den>
                            <m:r>
                              <a:rPr lang="en-US" sz="2000" b="0" i="1" smtClean="0">
                                <a:latin typeface="Cambria Math" panose="02040503050406030204" pitchFamily="18" charset="0"/>
                              </a:rPr>
                              <m:t>𝑇𝑖𝑚𝑒</m:t>
                            </m:r>
                          </m:den>
                        </m:f>
                        <m:r>
                          <m:rPr>
                            <m:brk m:alnAt="63"/>
                          </m:rPr>
                          <a:rPr lang="en-US" sz="2000" b="0" i="1" smtClean="0">
                            <a:latin typeface="Cambria Math" panose="02040503050406030204" pitchFamily="18" charset="0"/>
                          </a:rPr>
                          <m:t> </m:t>
                        </m:r>
                        <m:r>
                          <a:rPr lang="en-US" sz="2000" b="0" i="1" smtClean="0">
                            <a:latin typeface="Cambria Math" panose="02040503050406030204" pitchFamily="18" charset="0"/>
                          </a:rPr>
                          <m:t>=</m:t>
                        </m:r>
                      </m:e>
                    </m:box>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𝐷𝑖𝑠𝑝𝑙𝑎𝑐𝑒𝑚𝑒𝑛𝑡</m:t>
                        </m:r>
                      </m:num>
                      <m:den>
                        <m:r>
                          <a:rPr lang="en-US" sz="2000" b="0" i="1" smtClean="0">
                            <a:latin typeface="Cambria Math" panose="02040503050406030204" pitchFamily="18" charset="0"/>
                          </a:rPr>
                          <m:t>𝑇𝑖𝑚𝑒</m:t>
                        </m:r>
                      </m:den>
                    </m:f>
                    <m:r>
                      <a:rPr lang="en-US" sz="2000" b="0" i="1" smtClean="0">
                        <a:latin typeface="Cambria Math" panose="02040503050406030204" pitchFamily="18" charset="0"/>
                      </a:rPr>
                      <m:t>=</m:t>
                    </m:r>
                    <m:r>
                      <a:rPr lang="en-US" sz="2000" b="0" i="1" smtClean="0">
                        <a:latin typeface="Cambria Math" panose="02040503050406030204" pitchFamily="18" charset="0"/>
                      </a:rPr>
                      <m:t>𝐹𝑜𝑟𝑐𝑒</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𝑉𝑒𝑙𝑜𝑐𝑖𝑡𝑦</m:t>
                    </m:r>
                  </m:oMath>
                </a14:m>
                <a:endParaRPr lang="en-US" sz="2000" b="0" dirty="0"/>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a:t>
                </a:r>
                <a14:m>
                  <m:oMath xmlns:m="http://schemas.openxmlformats.org/officeDocument/2006/math">
                    <m:r>
                      <a:rPr lang="en-US" sz="2000" i="1" smtClean="0">
                        <a:latin typeface="Cambria Math" panose="02040503050406030204" pitchFamily="18" charset="0"/>
                      </a:rPr>
                      <m:t>(</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a:latin typeface="Cambria Math" panose="02040503050406030204" pitchFamily="18" charset="0"/>
                      </a:rPr>
                      <m:t>𝑃𝑜𝑤𝑒𝑟</m:t>
                    </m:r>
                    <m:r>
                      <a:rPr lang="en-US" sz="2000" i="1">
                        <a:latin typeface="Cambria Math" panose="02040503050406030204" pitchFamily="18" charset="0"/>
                      </a:rPr>
                      <m:t> = </m:t>
                    </m:r>
                    <m:r>
                      <a:rPr lang="en-US" sz="2000" i="1">
                        <a:latin typeface="Cambria Math" panose="02040503050406030204" pitchFamily="18" charset="0"/>
                      </a:rPr>
                      <m:t>𝑇h𝑟𝑢𝑠𝑡</m:t>
                    </m:r>
                    <m:r>
                      <a:rPr lang="en-US" sz="2000" i="1">
                        <a:latin typeface="Cambria Math" panose="02040503050406030204" pitchFamily="18" charset="0"/>
                      </a:rPr>
                      <m:t> </m:t>
                    </m:r>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𝐼𝑛𝑑𝑢𝑐𝑒𝑑</m:t>
                    </m:r>
                    <m:r>
                      <a:rPr lang="en-US" sz="2000" i="1" smtClean="0">
                        <a:latin typeface="Cambria Math" panose="02040503050406030204" pitchFamily="18" charset="0"/>
                      </a:rPr>
                      <m:t> </m:t>
                    </m:r>
                    <m:r>
                      <a:rPr lang="en-US" sz="2000" i="1" smtClean="0">
                        <a:latin typeface="Cambria Math" panose="02040503050406030204" pitchFamily="18" charset="0"/>
                      </a:rPr>
                      <m:t>𝑉𝑒𝑙𝑜𝑐𝑖𝑡𝑦</m:t>
                    </m:r>
                    <m:r>
                      <a:rPr lang="en-US" sz="2000" i="1" smtClean="0">
                        <a:latin typeface="Cambria Math" panose="02040503050406030204" pitchFamily="18" charset="0"/>
                      </a:rPr>
                      <m:t>)</m:t>
                    </m:r>
                  </m:oMath>
                </a14:m>
                <a:endParaRPr lang="en-US" sz="2000" dirty="0"/>
              </a:p>
              <a:p>
                <a:pPr marL="0" indent="0" algn="ctr">
                  <a:buNone/>
                </a:pPr>
                <a:endParaRPr lang="en-US" sz="2000" dirty="0"/>
              </a:p>
            </p:txBody>
          </p:sp>
        </mc:Choice>
        <mc:Fallback xmlns="">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69520" y="1219200"/>
                <a:ext cx="10507095" cy="5219699"/>
              </a:xfrm>
              <a:prstGeom prst="rect">
                <a:avLst/>
              </a:prstGeom>
              <a:blipFill>
                <a:blip r:embed="rId3"/>
                <a:stretch>
                  <a:fillRect l="-754" t="-1869" r="-580"/>
                </a:stretch>
              </a:blipFill>
            </p:spPr>
            <p:txBody>
              <a:bodyPr/>
              <a:lstStyle/>
              <a:p>
                <a:r>
                  <a:rPr lang="en-US">
                    <a:noFill/>
                  </a:rPr>
                  <a:t> </a:t>
                </a:r>
              </a:p>
            </p:txBody>
          </p:sp>
        </mc:Fallback>
      </mc:AlternateContent>
      <p:grpSp>
        <p:nvGrpSpPr>
          <p:cNvPr id="53" name="Grup 52">
            <a:extLst>
              <a:ext uri="{FF2B5EF4-FFF2-40B4-BE49-F238E27FC236}">
                <a16:creationId xmlns:a16="http://schemas.microsoft.com/office/drawing/2014/main" id="{B601E59A-88F8-E0C6-36CB-8E28C63F0A68}"/>
              </a:ext>
            </a:extLst>
          </p:cNvPr>
          <p:cNvGrpSpPr/>
          <p:nvPr/>
        </p:nvGrpSpPr>
        <p:grpSpPr>
          <a:xfrm>
            <a:off x="1727729" y="2517324"/>
            <a:ext cx="2837839" cy="1561397"/>
            <a:chOff x="4610099" y="2512351"/>
            <a:chExt cx="2837839" cy="1561397"/>
          </a:xfrm>
        </p:grpSpPr>
        <p:cxnSp>
          <p:nvCxnSpPr>
            <p:cNvPr id="6" name="Düz Ok Bağlayıcısı 5">
              <a:extLst>
                <a:ext uri="{FF2B5EF4-FFF2-40B4-BE49-F238E27FC236}">
                  <a16:creationId xmlns:a16="http://schemas.microsoft.com/office/drawing/2014/main" id="{CF5482C6-133A-092E-7A24-741525BCE758}"/>
                </a:ext>
              </a:extLst>
            </p:cNvPr>
            <p:cNvCxnSpPr>
              <a:cxnSpLocks/>
            </p:cNvCxnSpPr>
            <p:nvPr/>
          </p:nvCxnSpPr>
          <p:spPr>
            <a:xfrm flipV="1">
              <a:off x="5029200" y="2619375"/>
              <a:ext cx="0" cy="120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240EB5EB-20F2-F8EF-D75F-B358649D3720}"/>
                </a:ext>
              </a:extLst>
            </p:cNvPr>
            <p:cNvCxnSpPr/>
            <p:nvPr/>
          </p:nvCxnSpPr>
          <p:spPr>
            <a:xfrm>
              <a:off x="5029200" y="3829050"/>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erbest Form: Şekil 10">
              <a:extLst>
                <a:ext uri="{FF2B5EF4-FFF2-40B4-BE49-F238E27FC236}">
                  <a16:creationId xmlns:a16="http://schemas.microsoft.com/office/drawing/2014/main" id="{AA27910B-8C03-3029-B521-5197B225D69E}"/>
                </a:ext>
              </a:extLst>
            </p:cNvPr>
            <p:cNvSpPr/>
            <p:nvPr/>
          </p:nvSpPr>
          <p:spPr>
            <a:xfrm>
              <a:off x="5019675" y="3037638"/>
              <a:ext cx="2038350" cy="353290"/>
            </a:xfrm>
            <a:custGeom>
              <a:avLst/>
              <a:gdLst>
                <a:gd name="connsiteX0" fmla="*/ 0 w 2038350"/>
                <a:gd name="connsiteY0" fmla="*/ 200862 h 353290"/>
                <a:gd name="connsiteX1" fmla="*/ 257175 w 2038350"/>
                <a:gd name="connsiteY1" fmla="*/ 67512 h 353290"/>
                <a:gd name="connsiteX2" fmla="*/ 847725 w 2038350"/>
                <a:gd name="connsiteY2" fmla="*/ 353262 h 353290"/>
                <a:gd name="connsiteX3" fmla="*/ 1438275 w 2038350"/>
                <a:gd name="connsiteY3" fmla="*/ 48462 h 353290"/>
                <a:gd name="connsiteX4" fmla="*/ 2038350 w 2038350"/>
                <a:gd name="connsiteY4" fmla="*/ 837 h 353290"/>
                <a:gd name="connsiteX5" fmla="*/ 2038350 w 2038350"/>
                <a:gd name="connsiteY5" fmla="*/ 837 h 35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50" h="353290">
                  <a:moveTo>
                    <a:pt x="0" y="200862"/>
                  </a:moveTo>
                  <a:cubicBezTo>
                    <a:pt x="57944" y="121487"/>
                    <a:pt x="115888" y="42112"/>
                    <a:pt x="257175" y="67512"/>
                  </a:cubicBezTo>
                  <a:cubicBezTo>
                    <a:pt x="398462" y="92912"/>
                    <a:pt x="650875" y="356437"/>
                    <a:pt x="847725" y="353262"/>
                  </a:cubicBezTo>
                  <a:cubicBezTo>
                    <a:pt x="1044575" y="350087"/>
                    <a:pt x="1239838" y="107199"/>
                    <a:pt x="1438275" y="48462"/>
                  </a:cubicBezTo>
                  <a:cubicBezTo>
                    <a:pt x="1636713" y="-10276"/>
                    <a:pt x="2038350" y="837"/>
                    <a:pt x="2038350" y="837"/>
                  </a:cubicBezTo>
                  <a:lnTo>
                    <a:pt x="2038350" y="837"/>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F26FF930-75F4-684F-1273-A15A7FE251C2}"/>
                    </a:ext>
                  </a:extLst>
                </p:cNvPr>
                <p:cNvSpPr txBox="1"/>
                <p:nvPr/>
              </p:nvSpPr>
              <p:spPr>
                <a:xfrm>
                  <a:off x="4610099" y="2512351"/>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oMath>
                    </m:oMathPara>
                  </a14:m>
                  <a:endParaRPr lang="en-US" dirty="0"/>
                </a:p>
              </p:txBody>
            </p:sp>
          </mc:Choice>
          <mc:Fallback xmlns="">
            <p:sp>
              <p:nvSpPr>
                <p:cNvPr id="12" name="Metin kutusu 11">
                  <a:extLst>
                    <a:ext uri="{FF2B5EF4-FFF2-40B4-BE49-F238E27FC236}">
                      <a16:creationId xmlns:a16="http://schemas.microsoft.com/office/drawing/2014/main" id="{F26FF930-75F4-684F-1273-A15A7FE251C2}"/>
                    </a:ext>
                  </a:extLst>
                </p:cNvPr>
                <p:cNvSpPr txBox="1">
                  <a:spLocks noRot="1" noChangeAspect="1" noMove="1" noResize="1" noEditPoints="1" noAdjustHandles="1" noChangeArrowheads="1" noChangeShapeType="1" noTextEdit="1"/>
                </p:cNvSpPr>
                <p:nvPr/>
              </p:nvSpPr>
              <p:spPr>
                <a:xfrm>
                  <a:off x="4610099" y="2512351"/>
                  <a:ext cx="439672" cy="369332"/>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6D2392E9-7596-2471-F9FE-62DD8D50E7AF}"/>
                    </a:ext>
                  </a:extLst>
                </p:cNvPr>
                <p:cNvSpPr txBox="1"/>
                <p:nvPr/>
              </p:nvSpPr>
              <p:spPr>
                <a:xfrm>
                  <a:off x="6999610" y="3704416"/>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en-US" dirty="0"/>
                </a:p>
              </p:txBody>
            </p:sp>
          </mc:Choice>
          <mc:Fallback xmlns="">
            <p:sp>
              <p:nvSpPr>
                <p:cNvPr id="13" name="Metin kutusu 12">
                  <a:extLst>
                    <a:ext uri="{FF2B5EF4-FFF2-40B4-BE49-F238E27FC236}">
                      <a16:creationId xmlns:a16="http://schemas.microsoft.com/office/drawing/2014/main" id="{6D2392E9-7596-2471-F9FE-62DD8D50E7AF}"/>
                    </a:ext>
                  </a:extLst>
                </p:cNvPr>
                <p:cNvSpPr txBox="1">
                  <a:spLocks noRot="1" noChangeAspect="1" noMove="1" noResize="1" noEditPoints="1" noAdjustHandles="1" noChangeArrowheads="1" noChangeShapeType="1" noTextEdit="1"/>
                </p:cNvSpPr>
                <p:nvPr/>
              </p:nvSpPr>
              <p:spPr>
                <a:xfrm>
                  <a:off x="6999610" y="3704416"/>
                  <a:ext cx="448328" cy="369332"/>
                </a:xfrm>
                <a:prstGeom prst="rect">
                  <a:avLst/>
                </a:prstGeom>
                <a:blipFill>
                  <a:blip r:embed="rId5"/>
                  <a:stretch>
                    <a:fillRect b="-3279"/>
                  </a:stretch>
                </a:blipFill>
              </p:spPr>
              <p:txBody>
                <a:bodyPr/>
                <a:lstStyle/>
                <a:p>
                  <a:r>
                    <a:rPr lang="en-US">
                      <a:noFill/>
                    </a:rPr>
                    <a:t> </a:t>
                  </a:r>
                </a:p>
              </p:txBody>
            </p:sp>
          </mc:Fallback>
        </mc:AlternateContent>
      </p:grpSp>
      <p:grpSp>
        <p:nvGrpSpPr>
          <p:cNvPr id="52" name="Grup 51">
            <a:extLst>
              <a:ext uri="{FF2B5EF4-FFF2-40B4-BE49-F238E27FC236}">
                <a16:creationId xmlns:a16="http://schemas.microsoft.com/office/drawing/2014/main" id="{D045802F-731B-6BAA-46A2-B18538F40DDF}"/>
              </a:ext>
            </a:extLst>
          </p:cNvPr>
          <p:cNvGrpSpPr/>
          <p:nvPr/>
        </p:nvGrpSpPr>
        <p:grpSpPr>
          <a:xfrm>
            <a:off x="7323375" y="2167055"/>
            <a:ext cx="3617514" cy="1911666"/>
            <a:chOff x="8065048" y="2128165"/>
            <a:chExt cx="3617514" cy="1911666"/>
          </a:xfrm>
        </p:grpSpPr>
        <p:sp>
          <p:nvSpPr>
            <p:cNvPr id="2" name="Serbest Form: Şekil 1">
              <a:extLst>
                <a:ext uri="{FF2B5EF4-FFF2-40B4-BE49-F238E27FC236}">
                  <a16:creationId xmlns:a16="http://schemas.microsoft.com/office/drawing/2014/main" id="{3DFD1C43-66CD-7F2C-DCE1-18D1A07C1773}"/>
                </a:ext>
              </a:extLst>
            </p:cNvPr>
            <p:cNvSpPr/>
            <p:nvPr/>
          </p:nvSpPr>
          <p:spPr>
            <a:xfrm>
              <a:off x="8860162" y="264331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rbest Form: Şekil 2">
              <a:extLst>
                <a:ext uri="{FF2B5EF4-FFF2-40B4-BE49-F238E27FC236}">
                  <a16:creationId xmlns:a16="http://schemas.microsoft.com/office/drawing/2014/main" id="{C98A8D61-4044-0245-318D-B98AFBBCAE72}"/>
                </a:ext>
              </a:extLst>
            </p:cNvPr>
            <p:cNvSpPr/>
            <p:nvPr/>
          </p:nvSpPr>
          <p:spPr>
            <a:xfrm>
              <a:off x="8833635" y="2783575"/>
              <a:ext cx="1194281" cy="467625"/>
            </a:xfrm>
            <a:custGeom>
              <a:avLst/>
              <a:gdLst>
                <a:gd name="connsiteX0" fmla="*/ 40248 w 1188328"/>
                <a:gd name="connsiteY0" fmla="*/ 0 h 477520"/>
                <a:gd name="connsiteX1" fmla="*/ 30088 w 1188328"/>
                <a:gd name="connsiteY1" fmla="*/ 203200 h 477520"/>
                <a:gd name="connsiteX2" fmla="*/ 375528 w 1188328"/>
                <a:gd name="connsiteY2" fmla="*/ 132080 h 477520"/>
                <a:gd name="connsiteX3" fmla="*/ 1188328 w 1188328"/>
                <a:gd name="connsiteY3" fmla="*/ 477520 h 477520"/>
              </a:gdLst>
              <a:ahLst/>
              <a:cxnLst>
                <a:cxn ang="0">
                  <a:pos x="connsiteX0" y="connsiteY0"/>
                </a:cxn>
                <a:cxn ang="0">
                  <a:pos x="connsiteX1" y="connsiteY1"/>
                </a:cxn>
                <a:cxn ang="0">
                  <a:pos x="connsiteX2" y="connsiteY2"/>
                </a:cxn>
                <a:cxn ang="0">
                  <a:pos x="connsiteX3" y="connsiteY3"/>
                </a:cxn>
              </a:cxnLst>
              <a:rect l="l" t="t" r="r" b="b"/>
              <a:pathLst>
                <a:path w="1188328" h="477520">
                  <a:moveTo>
                    <a:pt x="40248" y="0"/>
                  </a:moveTo>
                  <a:cubicBezTo>
                    <a:pt x="7228" y="90593"/>
                    <a:pt x="-25792" y="181187"/>
                    <a:pt x="30088" y="203200"/>
                  </a:cubicBezTo>
                  <a:cubicBezTo>
                    <a:pt x="85968" y="225213"/>
                    <a:pt x="182488" y="86360"/>
                    <a:pt x="375528" y="132080"/>
                  </a:cubicBezTo>
                  <a:cubicBezTo>
                    <a:pt x="568568" y="177800"/>
                    <a:pt x="1044395" y="408093"/>
                    <a:pt x="1188328" y="4775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rbest Form: Şekil 6">
              <a:extLst>
                <a:ext uri="{FF2B5EF4-FFF2-40B4-BE49-F238E27FC236}">
                  <a16:creationId xmlns:a16="http://schemas.microsoft.com/office/drawing/2014/main" id="{39335D75-2BBF-6B4A-D54D-DBF4622CE60E}"/>
                </a:ext>
              </a:extLst>
            </p:cNvPr>
            <p:cNvSpPr/>
            <p:nvPr/>
          </p:nvSpPr>
          <p:spPr>
            <a:xfrm>
              <a:off x="9567504" y="2233418"/>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Bağlayıcı 9">
              <a:extLst>
                <a:ext uri="{FF2B5EF4-FFF2-40B4-BE49-F238E27FC236}">
                  <a16:creationId xmlns:a16="http://schemas.microsoft.com/office/drawing/2014/main" id="{169D7CE6-10D6-29B2-9F34-DF759C3436B9}"/>
                </a:ext>
              </a:extLst>
            </p:cNvPr>
            <p:cNvCxnSpPr>
              <a:cxnSpLocks/>
            </p:cNvCxnSpPr>
            <p:nvPr/>
          </p:nvCxnSpPr>
          <p:spPr>
            <a:xfrm flipV="1">
              <a:off x="10027916" y="2832689"/>
              <a:ext cx="707342" cy="40989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C1EC9EEC-2C0E-E962-D90D-79BEE48ED59C}"/>
                </a:ext>
              </a:extLst>
            </p:cNvPr>
            <p:cNvCxnSpPr>
              <a:cxnSpLocks/>
            </p:cNvCxnSpPr>
            <p:nvPr/>
          </p:nvCxnSpPr>
          <p:spPr>
            <a:xfrm flipV="1">
              <a:off x="8864560" y="2322886"/>
              <a:ext cx="763269" cy="451164"/>
            </a:xfrm>
            <a:prstGeom prst="line">
              <a:avLst/>
            </a:prstGeom>
            <a:ln w="38100"/>
          </p:spPr>
          <p:style>
            <a:lnRef idx="1">
              <a:schemeClr val="dk1"/>
            </a:lnRef>
            <a:fillRef idx="0">
              <a:schemeClr val="dk1"/>
            </a:fillRef>
            <a:effectRef idx="0">
              <a:schemeClr val="dk1"/>
            </a:effectRef>
            <a:fontRef idx="minor">
              <a:schemeClr val="tx1"/>
            </a:fontRef>
          </p:style>
        </p:cxnSp>
        <p:sp>
          <p:nvSpPr>
            <p:cNvPr id="17" name="Serbest Form: Şekil 16">
              <a:extLst>
                <a:ext uri="{FF2B5EF4-FFF2-40B4-BE49-F238E27FC236}">
                  <a16:creationId xmlns:a16="http://schemas.microsoft.com/office/drawing/2014/main" id="{41397E6C-A738-793F-24EE-A99B60DF86E6}"/>
                </a:ext>
              </a:extLst>
            </p:cNvPr>
            <p:cNvSpPr/>
            <p:nvPr/>
          </p:nvSpPr>
          <p:spPr>
            <a:xfrm>
              <a:off x="9332274" y="2373295"/>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erbest Form: Şekil 17">
              <a:extLst>
                <a:ext uri="{FF2B5EF4-FFF2-40B4-BE49-F238E27FC236}">
                  <a16:creationId xmlns:a16="http://schemas.microsoft.com/office/drawing/2014/main" id="{874AC04F-A988-BEF2-519A-B8CFF1006B62}"/>
                </a:ext>
              </a:extLst>
            </p:cNvPr>
            <p:cNvSpPr/>
            <p:nvPr/>
          </p:nvSpPr>
          <p:spPr>
            <a:xfrm>
              <a:off x="9134078" y="2497497"/>
              <a:ext cx="1167758" cy="607885"/>
            </a:xfrm>
            <a:custGeom>
              <a:avLst/>
              <a:gdLst>
                <a:gd name="connsiteX0" fmla="*/ 0 w 1127760"/>
                <a:gd name="connsiteY0" fmla="*/ 140525 h 607885"/>
                <a:gd name="connsiteX1" fmla="*/ 497840 w 1127760"/>
                <a:gd name="connsiteY1" fmla="*/ 28765 h 607885"/>
                <a:gd name="connsiteX2" fmla="*/ 1127760 w 1127760"/>
                <a:gd name="connsiteY2" fmla="*/ 607885 h 607885"/>
              </a:gdLst>
              <a:ahLst/>
              <a:cxnLst>
                <a:cxn ang="0">
                  <a:pos x="connsiteX0" y="connsiteY0"/>
                </a:cxn>
                <a:cxn ang="0">
                  <a:pos x="connsiteX1" y="connsiteY1"/>
                </a:cxn>
                <a:cxn ang="0">
                  <a:pos x="connsiteX2" y="connsiteY2"/>
                </a:cxn>
              </a:cxnLst>
              <a:rect l="l" t="t" r="r" b="b"/>
              <a:pathLst>
                <a:path w="1127760" h="607885">
                  <a:moveTo>
                    <a:pt x="0" y="140525"/>
                  </a:moveTo>
                  <a:cubicBezTo>
                    <a:pt x="154940" y="45698"/>
                    <a:pt x="309880" y="-49128"/>
                    <a:pt x="497840" y="28765"/>
                  </a:cubicBezTo>
                  <a:cubicBezTo>
                    <a:pt x="685800" y="106658"/>
                    <a:pt x="1010920" y="501205"/>
                    <a:pt x="1127760" y="607885"/>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Düz Bağlayıcı 21">
              <a:extLst>
                <a:ext uri="{FF2B5EF4-FFF2-40B4-BE49-F238E27FC236}">
                  <a16:creationId xmlns:a16="http://schemas.microsoft.com/office/drawing/2014/main" id="{53794AEE-77AC-8ABB-4560-BA840B46403E}"/>
                </a:ext>
              </a:extLst>
            </p:cNvPr>
            <p:cNvCxnSpPr/>
            <p:nvPr/>
          </p:nvCxnSpPr>
          <p:spPr>
            <a:xfrm flipV="1">
              <a:off x="10232095" y="2898122"/>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47D53C46-0CBA-AC7D-64DE-83A534F3F379}"/>
                </a:ext>
              </a:extLst>
            </p:cNvPr>
            <p:cNvCxnSpPr/>
            <p:nvPr/>
          </p:nvCxnSpPr>
          <p:spPr>
            <a:xfrm flipV="1">
              <a:off x="10094241" y="2799763"/>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4C0D985E-B842-F765-03D3-400ED3A9144C}"/>
                </a:ext>
              </a:extLst>
            </p:cNvPr>
            <p:cNvCxnSpPr/>
            <p:nvPr/>
          </p:nvCxnSpPr>
          <p:spPr>
            <a:xfrm flipV="1">
              <a:off x="10000564" y="2677951"/>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F8DCB696-6A40-8063-1330-DC5E5740BBA1}"/>
                </a:ext>
              </a:extLst>
            </p:cNvPr>
            <p:cNvCxnSpPr/>
            <p:nvPr/>
          </p:nvCxnSpPr>
          <p:spPr>
            <a:xfrm flipV="1">
              <a:off x="9897019" y="2586584"/>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2B26F9E0-D5C9-6B3F-A8F7-D2C50CEF3D52}"/>
                </a:ext>
              </a:extLst>
            </p:cNvPr>
            <p:cNvCxnSpPr/>
            <p:nvPr/>
          </p:nvCxnSpPr>
          <p:spPr>
            <a:xfrm flipV="1">
              <a:off x="9763839" y="2487590"/>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C190C6C2-9236-58AD-74D2-DCE5407AFEB4}"/>
                </a:ext>
              </a:extLst>
            </p:cNvPr>
            <p:cNvCxnSpPr/>
            <p:nvPr/>
          </p:nvCxnSpPr>
          <p:spPr>
            <a:xfrm flipV="1">
              <a:off x="9630659" y="238859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84D2A30C-C1E7-F742-0574-B6D1348D244B}"/>
                </a:ext>
              </a:extLst>
            </p:cNvPr>
            <p:cNvCxnSpPr/>
            <p:nvPr/>
          </p:nvCxnSpPr>
          <p:spPr>
            <a:xfrm flipV="1">
              <a:off x="9469525" y="2380946"/>
              <a:ext cx="187353" cy="10890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Düz Bağlayıcı 29">
              <a:extLst>
                <a:ext uri="{FF2B5EF4-FFF2-40B4-BE49-F238E27FC236}">
                  <a16:creationId xmlns:a16="http://schemas.microsoft.com/office/drawing/2014/main" id="{84056F6A-9926-74DF-97A5-714480204954}"/>
                </a:ext>
              </a:extLst>
            </p:cNvPr>
            <p:cNvCxnSpPr>
              <a:cxnSpLocks/>
            </p:cNvCxnSpPr>
            <p:nvPr/>
          </p:nvCxnSpPr>
          <p:spPr>
            <a:xfrm flipH="1">
              <a:off x="8330749" y="2783575"/>
              <a:ext cx="803329" cy="42348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Düz Bağlayıcı 31">
              <a:extLst>
                <a:ext uri="{FF2B5EF4-FFF2-40B4-BE49-F238E27FC236}">
                  <a16:creationId xmlns:a16="http://schemas.microsoft.com/office/drawing/2014/main" id="{DBC26446-0A95-165E-D92B-CB0E2E358765}"/>
                </a:ext>
              </a:extLst>
            </p:cNvPr>
            <p:cNvCxnSpPr>
              <a:cxnSpLocks/>
            </p:cNvCxnSpPr>
            <p:nvPr/>
          </p:nvCxnSpPr>
          <p:spPr>
            <a:xfrm>
              <a:off x="8557260" y="2732401"/>
              <a:ext cx="0" cy="1229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Düz Bağlayıcı 34">
              <a:extLst>
                <a:ext uri="{FF2B5EF4-FFF2-40B4-BE49-F238E27FC236}">
                  <a16:creationId xmlns:a16="http://schemas.microsoft.com/office/drawing/2014/main" id="{C2582819-DC59-B670-BEEA-89D239FDCFEB}"/>
                </a:ext>
              </a:extLst>
            </p:cNvPr>
            <p:cNvCxnSpPr>
              <a:cxnSpLocks/>
            </p:cNvCxnSpPr>
            <p:nvPr/>
          </p:nvCxnSpPr>
          <p:spPr>
            <a:xfrm>
              <a:off x="8143875" y="2981180"/>
              <a:ext cx="830206" cy="179055"/>
            </a:xfrm>
            <a:prstGeom prst="line">
              <a:avLst/>
            </a:prstGeom>
            <a:ln w="38100"/>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A999E1BB-ADFB-44FE-3C21-9BBE9743C527}"/>
                </a:ext>
              </a:extLst>
            </p:cNvPr>
            <p:cNvSpPr/>
            <p:nvPr/>
          </p:nvSpPr>
          <p:spPr>
            <a:xfrm rot="544165">
              <a:off x="8065048" y="3370732"/>
              <a:ext cx="945984" cy="295837"/>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CD135EDA-472E-593B-8304-AFA65E9E594B}"/>
                </a:ext>
              </a:extLst>
            </p:cNvPr>
            <p:cNvCxnSpPr>
              <a:cxnSpLocks/>
            </p:cNvCxnSpPr>
            <p:nvPr/>
          </p:nvCxnSpPr>
          <p:spPr>
            <a:xfrm>
              <a:off x="8974081" y="3152771"/>
              <a:ext cx="16242" cy="475754"/>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D8BC4FDE-F078-106E-0CF2-C058576981B6}"/>
                    </a:ext>
                  </a:extLst>
                </p:cNvPr>
                <p:cNvSpPr txBox="1"/>
                <p:nvPr/>
              </p:nvSpPr>
              <p:spPr>
                <a:xfrm>
                  <a:off x="10027916" y="3518650"/>
                  <a:ext cx="1004186"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𝐷</m:t>
                          </m:r>
                        </m:sub>
                      </m:sSub>
                    </m:oMath>
                  </a14:m>
                  <a:r>
                    <a:rPr lang="tr-TR"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𝑜</m:t>
                          </m:r>
                        </m:sub>
                      </m:sSub>
                    </m:oMath>
                  </a14:m>
                  <a:r>
                    <a:rPr lang="tr-TR" dirty="0">
                      <a:sym typeface="Wingdings" panose="05000000000000000000" pitchFamily="2" charset="2"/>
                    </a:rPr>
                    <a:t> </a:t>
                  </a:r>
                  <a:endParaRPr lang="en-US" dirty="0"/>
                </a:p>
              </p:txBody>
            </p:sp>
          </mc:Choice>
          <mc:Fallback xmlns="">
            <p:sp>
              <p:nvSpPr>
                <p:cNvPr id="46" name="Metin kutusu 45">
                  <a:extLst>
                    <a:ext uri="{FF2B5EF4-FFF2-40B4-BE49-F238E27FC236}">
                      <a16:creationId xmlns:a16="http://schemas.microsoft.com/office/drawing/2014/main" id="{D8BC4FDE-F078-106E-0CF2-C058576981B6}"/>
                    </a:ext>
                  </a:extLst>
                </p:cNvPr>
                <p:cNvSpPr txBox="1">
                  <a:spLocks noRot="1" noChangeAspect="1" noMove="1" noResize="1" noEditPoints="1" noAdjustHandles="1" noChangeArrowheads="1" noChangeShapeType="1" noTextEdit="1"/>
                </p:cNvSpPr>
                <p:nvPr/>
              </p:nvSpPr>
              <p:spPr>
                <a:xfrm>
                  <a:off x="10027916" y="3518650"/>
                  <a:ext cx="1004186" cy="369332"/>
                </a:xfrm>
                <a:prstGeom prst="rect">
                  <a:avLst/>
                </a:prstGeom>
                <a:blipFill>
                  <a:blip r:embed="rId6"/>
                  <a:stretch>
                    <a:fillRect t="-10000" b="-26667"/>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3F65D2FF-2862-D15E-9CDB-CB5724184E44}"/>
                </a:ext>
              </a:extLst>
            </p:cNvPr>
            <p:cNvCxnSpPr/>
            <p:nvPr/>
          </p:nvCxnSpPr>
          <p:spPr>
            <a:xfrm>
              <a:off x="10419448" y="3037637"/>
              <a:ext cx="429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Metin kutusu 48">
                  <a:extLst>
                    <a:ext uri="{FF2B5EF4-FFF2-40B4-BE49-F238E27FC236}">
                      <a16:creationId xmlns:a16="http://schemas.microsoft.com/office/drawing/2014/main" id="{3E3BCE12-E5E4-31D9-8B8A-C3D47BF2F415}"/>
                    </a:ext>
                  </a:extLst>
                </p:cNvPr>
                <p:cNvSpPr txBox="1"/>
                <p:nvPr/>
              </p:nvSpPr>
              <p:spPr>
                <a:xfrm>
                  <a:off x="10344977" y="2832689"/>
                  <a:ext cx="1274131"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m:t>
                        </m:r>
                      </m:oMath>
                    </m:oMathPara>
                  </a14:m>
                  <a:endParaRPr lang="tr-TR" sz="1600" i="1" dirty="0"/>
                </a:p>
                <a:p>
                  <a:r>
                    <a:rPr lang="tr-TR" sz="1600" i="1" dirty="0"/>
                    <a:t>(Drag Force)</a:t>
                  </a:r>
                  <a:endParaRPr lang="en-US" sz="1600" i="1" dirty="0"/>
                </a:p>
              </p:txBody>
            </p:sp>
          </mc:Choice>
          <mc:Fallback xmlns="">
            <p:sp>
              <p:nvSpPr>
                <p:cNvPr id="49" name="Metin kutusu 48">
                  <a:extLst>
                    <a:ext uri="{FF2B5EF4-FFF2-40B4-BE49-F238E27FC236}">
                      <a16:creationId xmlns:a16="http://schemas.microsoft.com/office/drawing/2014/main" id="{3E3BCE12-E5E4-31D9-8B8A-C3D47BF2F415}"/>
                    </a:ext>
                  </a:extLst>
                </p:cNvPr>
                <p:cNvSpPr txBox="1">
                  <a:spLocks noRot="1" noChangeAspect="1" noMove="1" noResize="1" noEditPoints="1" noAdjustHandles="1" noChangeArrowheads="1" noChangeShapeType="1" noTextEdit="1"/>
                </p:cNvSpPr>
                <p:nvPr/>
              </p:nvSpPr>
              <p:spPr>
                <a:xfrm>
                  <a:off x="10344977" y="2832689"/>
                  <a:ext cx="1274131" cy="615553"/>
                </a:xfrm>
                <a:prstGeom prst="rect">
                  <a:avLst/>
                </a:prstGeom>
                <a:blipFill>
                  <a:blip r:embed="rId7"/>
                  <a:stretch>
                    <a:fillRect l="-2392" r="-1435" b="-10891"/>
                  </a:stretch>
                </a:blipFill>
              </p:spPr>
              <p:txBody>
                <a:bodyPr/>
                <a:lstStyle/>
                <a:p>
                  <a:r>
                    <a:rPr lang="en-US">
                      <a:noFill/>
                    </a:rPr>
                    <a:t> </a:t>
                  </a:r>
                </a:p>
              </p:txBody>
            </p:sp>
          </mc:Fallback>
        </mc:AlternateContent>
        <p:sp>
          <p:nvSpPr>
            <p:cNvPr id="50" name="Metin kutusu 49">
              <a:extLst>
                <a:ext uri="{FF2B5EF4-FFF2-40B4-BE49-F238E27FC236}">
                  <a16:creationId xmlns:a16="http://schemas.microsoft.com/office/drawing/2014/main" id="{7629BC92-7A08-043B-2AED-1BF687080903}"/>
                </a:ext>
              </a:extLst>
            </p:cNvPr>
            <p:cNvSpPr txBox="1"/>
            <p:nvPr/>
          </p:nvSpPr>
          <p:spPr>
            <a:xfrm>
              <a:off x="8554913" y="3670499"/>
              <a:ext cx="1378904" cy="369332"/>
            </a:xfrm>
            <a:prstGeom prst="rect">
              <a:avLst/>
            </a:prstGeom>
            <a:noFill/>
          </p:spPr>
          <p:txBody>
            <a:bodyPr wrap="none" rtlCol="0">
              <a:spAutoFit/>
            </a:bodyPr>
            <a:lstStyle/>
            <a:p>
              <a:r>
                <a:rPr lang="en-US" dirty="0"/>
                <a:t>Swash Plate</a:t>
              </a:r>
            </a:p>
          </p:txBody>
        </p:sp>
        <p:sp>
          <p:nvSpPr>
            <p:cNvPr id="51" name="Metin kutusu 50">
              <a:extLst>
                <a:ext uri="{FF2B5EF4-FFF2-40B4-BE49-F238E27FC236}">
                  <a16:creationId xmlns:a16="http://schemas.microsoft.com/office/drawing/2014/main" id="{C1B947A4-520A-D38C-F787-F35307349785}"/>
                </a:ext>
              </a:extLst>
            </p:cNvPr>
            <p:cNvSpPr txBox="1"/>
            <p:nvPr/>
          </p:nvSpPr>
          <p:spPr>
            <a:xfrm>
              <a:off x="10315328" y="2128165"/>
              <a:ext cx="1367234" cy="369332"/>
            </a:xfrm>
            <a:prstGeom prst="rect">
              <a:avLst/>
            </a:prstGeom>
            <a:noFill/>
          </p:spPr>
          <p:txBody>
            <a:bodyPr wrap="none" rtlCol="0">
              <a:spAutoFit/>
            </a:bodyPr>
            <a:lstStyle/>
            <a:p>
              <a:r>
                <a:rPr lang="en-US" dirty="0"/>
                <a:t>Rotor Blade</a:t>
              </a:r>
            </a:p>
          </p:txBody>
        </p:sp>
      </p:grpSp>
      <p:sp>
        <p:nvSpPr>
          <p:cNvPr id="58" name="Title 1">
            <a:extLst>
              <a:ext uri="{FF2B5EF4-FFF2-40B4-BE49-F238E27FC236}">
                <a16:creationId xmlns:a16="http://schemas.microsoft.com/office/drawing/2014/main" id="{92A1057B-6DD7-1383-7589-7B96081608A8}"/>
              </a:ext>
            </a:extLst>
          </p:cNvPr>
          <p:cNvSpPr>
            <a:spLocks noGrp="1"/>
          </p:cNvSpPr>
          <p:nvPr>
            <p:ph type="title"/>
          </p:nvPr>
        </p:nvSpPr>
        <p:spPr>
          <a:xfrm>
            <a:off x="833436" y="-89388"/>
            <a:ext cx="11358564" cy="646331"/>
          </a:xfrm>
        </p:spPr>
        <p:txBody>
          <a:bodyPr/>
          <a:lstStyle/>
          <a:p>
            <a:r>
              <a:rPr lang="tr-TR" noProof="0" dirty="0"/>
              <a:t>POWER CONSUMPTIONS</a:t>
            </a:r>
            <a:endParaRPr lang="en-US" noProof="0" dirty="0"/>
          </a:p>
        </p:txBody>
      </p:sp>
      <p:sp>
        <p:nvSpPr>
          <p:cNvPr id="59" name="Text Placeholder 2">
            <a:extLst>
              <a:ext uri="{FF2B5EF4-FFF2-40B4-BE49-F238E27FC236}">
                <a16:creationId xmlns:a16="http://schemas.microsoft.com/office/drawing/2014/main" id="{25621956-8822-8572-66BC-7B212546A432}"/>
              </a:ext>
            </a:extLst>
          </p:cNvPr>
          <p:cNvSpPr txBox="1">
            <a:spLocks/>
          </p:cNvSpPr>
          <p:nvPr/>
        </p:nvSpPr>
        <p:spPr>
          <a:xfrm>
            <a:off x="833436" y="584906"/>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8298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132899-F278-7E21-BC0B-0DA8F4EB16B2}"/>
              </a:ext>
            </a:extLst>
          </p:cNvPr>
          <p:cNvSpPr>
            <a:spLocks noGrp="1"/>
          </p:cNvSpPr>
          <p:nvPr>
            <p:ph type="body" sz="quarter" idx="11"/>
          </p:nvPr>
        </p:nvSpPr>
        <p:spPr/>
        <p:txBody>
          <a:bodyPr/>
          <a:lstStyle/>
          <a:p>
            <a:r>
              <a:rPr lang="tr-TR" dirty="0"/>
              <a:t> </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EB3EAB5C-AFE9-01B1-D19B-7D03FB9FF6B5}"/>
                  </a:ext>
                </a:extLst>
              </p:cNvPr>
              <p:cNvSpPr>
                <a:spLocks noGrp="1"/>
              </p:cNvSpPr>
              <p:nvPr>
                <p:ph sz="quarter" idx="10"/>
              </p:nvPr>
            </p:nvSpPr>
            <p:spPr>
              <a:xfrm>
                <a:off x="4814717" y="1164116"/>
                <a:ext cx="6850824" cy="5250019"/>
              </a:xfrm>
            </p:spPr>
            <p:txBody>
              <a:bodyPr/>
              <a:lstStyle/>
              <a:p>
                <a:r>
                  <a:rPr lang="en-US" b="1" i="1" dirty="0">
                    <a:latin typeface="Cambria Math" panose="02040503050406030204" pitchFamily="18" charset="0"/>
                  </a:rPr>
                  <a:t>“Induced power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cube of the induced velocity.”</a:t>
                </a:r>
              </a:p>
              <a:p>
                <a:pPr marL="0" indent="0">
                  <a:buNone/>
                </a:pP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𝟑</m:t>
                        </m:r>
                      </m:sup>
                    </m:sSup>
                  </m:oMath>
                </a14:m>
                <a:r>
                  <a:rPr lang="en-US" b="1" dirty="0"/>
                  <a:t> </a:t>
                </a:r>
              </a:p>
              <a:p>
                <a:pPr marL="0" indent="0">
                  <a:buNone/>
                </a:pPr>
                <a:r>
                  <a:rPr lang="en-US" b="1" dirty="0"/>
                  <a:t>                  </a:t>
                </a:r>
                <a:r>
                  <a:rPr lang="en-US" dirty="0"/>
                  <a:t>Long Rotor Blades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i="1" smtClean="0">
                            <a:latin typeface="Cambria Math" panose="02040503050406030204" pitchFamily="18" charset="0"/>
                          </a:rPr>
                          <m:t>𝑖</m:t>
                        </m:r>
                      </m:sub>
                    </m:sSub>
                  </m:oMath>
                </a14:m>
                <a:r>
                  <a:rPr lang="en-US" dirty="0"/>
                  <a:t> </a:t>
                </a:r>
                <a:r>
                  <a:rPr lang="en-US" dirty="0">
                    <a:sym typeface="Wingdings" panose="05000000000000000000" pitchFamily="2" charset="2"/>
                  </a:rPr>
                  <a:t> </a:t>
                </a:r>
                <a:r>
                  <a:rPr lang="en-US" dirty="0"/>
                  <a:t>Low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oMath>
                </a14:m>
                <a:endParaRPr lang="en-US" dirty="0"/>
              </a:p>
              <a:p>
                <a:pPr marL="0" indent="0">
                  <a:buNone/>
                </a:pPr>
                <a:r>
                  <a:rPr lang="en-US" sz="1600" dirty="0"/>
                  <a:t>	     	</a:t>
                </a:r>
                <a:r>
                  <a:rPr lang="en-US" sz="1600" dirty="0">
                    <a:sym typeface="Wingdings" panose="05000000000000000000" pitchFamily="2" charset="2"/>
                  </a:rPr>
                  <a:t></a:t>
                </a:r>
                <a:r>
                  <a:rPr lang="en-US" sz="1600" dirty="0"/>
                  <a:t> Excess Weight</a:t>
                </a:r>
              </a:p>
              <a:p>
                <a:pPr marL="0" indent="0">
                  <a:buNone/>
                </a:pPr>
                <a:r>
                  <a:rPr lang="en-US" sz="1600" dirty="0"/>
                  <a:t>	    	</a:t>
                </a:r>
                <a:r>
                  <a:rPr lang="en-US" sz="1600" dirty="0">
                    <a:sym typeface="Wingdings" panose="05000000000000000000" pitchFamily="2" charset="2"/>
                  </a:rPr>
                  <a:t></a:t>
                </a:r>
                <a:r>
                  <a:rPr lang="en-US" sz="1600" dirty="0"/>
                  <a:t> Storage Problem </a:t>
                </a:r>
              </a:p>
              <a:p>
                <a:pPr marL="0" indent="0">
                  <a:buNone/>
                </a:pPr>
                <a:r>
                  <a:rPr lang="en-US" sz="1600" dirty="0"/>
                  <a:t>	     	</a:t>
                </a:r>
                <a:r>
                  <a:rPr lang="en-US" sz="1600" dirty="0">
                    <a:sym typeface="Wingdings" panose="05000000000000000000" pitchFamily="2" charset="2"/>
                  </a:rPr>
                  <a:t></a:t>
                </a:r>
                <a:r>
                  <a:rPr lang="en-US" sz="1600" dirty="0"/>
                  <a:t> Change of velocity fields (shock waves, stall, i.e.)</a:t>
                </a:r>
              </a:p>
              <a:p>
                <a:r>
                  <a:rPr lang="en-US" b="1" i="1" dirty="0">
                    <a:latin typeface="Cambria Math" panose="02040503050406030204" pitchFamily="18" charset="0"/>
                  </a:rPr>
                  <a:t>“Thrust </a:t>
                </a:r>
                <a:r>
                  <a:rPr lang="en-US" b="1" i="1" dirty="0">
                    <a:solidFill>
                      <a:schemeClr val="accent1"/>
                    </a:solidFill>
                    <a:latin typeface="Cambria Math" panose="02040503050406030204" pitchFamily="18" charset="0"/>
                  </a:rPr>
                  <a:t>is proportional to </a:t>
                </a:r>
                <a:r>
                  <a:rPr lang="en-US" b="1" i="1" dirty="0">
                    <a:latin typeface="Cambria Math" panose="02040503050406030204" pitchFamily="18" charset="0"/>
                  </a:rPr>
                  <a:t>the square of the induced velocity.”</a:t>
                </a:r>
              </a:p>
              <a:p>
                <a:pPr marL="0" indent="0">
                  <a:buNone/>
                </a:pPr>
                <a:r>
                  <a:rPr lang="en-US" b="1"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 </m:t>
                    </m:r>
                    <m:r>
                      <a:rPr lang="en-US" b="1" i="1" smtClean="0">
                        <a:solidFill>
                          <a:schemeClr val="accent1"/>
                        </a:solidFill>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sSup>
                      <m:sSupPr>
                        <m:ctrlPr>
                          <a:rPr lang="en-US" b="1" i="1" smtClean="0">
                            <a:latin typeface="Cambria Math" panose="02040503050406030204" pitchFamily="18" charset="0"/>
                            <a:ea typeface="Cambria Math" panose="02040503050406030204" pitchFamily="18" charset="0"/>
                          </a:rPr>
                        </m:ctrlPr>
                      </m:sSup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𝟐</m:t>
                        </m:r>
                      </m:sup>
                    </m:sSup>
                  </m:oMath>
                </a14:m>
                <a:r>
                  <a:rPr lang="en-US" b="1" dirty="0"/>
                  <a:t> </a:t>
                </a:r>
                <a:endParaRPr lang="en-US" dirty="0"/>
              </a:p>
              <a:p>
                <a:pPr marL="0" indent="0" algn="just">
                  <a:buNone/>
                </a:pPr>
                <a:r>
                  <a:rPr lang="en-US" dirty="0"/>
                  <a:t>If we make helicopter rotor blades too long, the induced velocity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oMath>
                </a14:m>
                <a:r>
                  <a:rPr lang="en-US" dirty="0"/>
                  <a:t>) will be low. Since the thrust (</a:t>
                </a:r>
                <a14:m>
                  <m:oMath xmlns:m="http://schemas.openxmlformats.org/officeDocument/2006/math">
                    <m:r>
                      <a:rPr lang="en-US" i="1" smtClean="0">
                        <a:latin typeface="Cambria Math" panose="02040503050406030204" pitchFamily="18" charset="0"/>
                      </a:rPr>
                      <m:t>𝑇</m:t>
                    </m:r>
                  </m:oMath>
                </a14:m>
                <a:r>
                  <a:rPr lang="en-US" dirty="0"/>
                  <a:t>) will be the same for the same aircraft, the induced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will also be lower.</a:t>
                </a:r>
              </a:p>
            </p:txBody>
          </p:sp>
        </mc:Choice>
        <mc:Fallback xmlns="">
          <p:sp>
            <p:nvSpPr>
              <p:cNvPr id="4" name="İçerik Yer Tutucusu 3">
                <a:extLst>
                  <a:ext uri="{FF2B5EF4-FFF2-40B4-BE49-F238E27FC236}">
                    <a16:creationId xmlns:a16="http://schemas.microsoft.com/office/drawing/2014/main" id="{EB3EAB5C-AFE9-01B1-D19B-7D03FB9FF6B5}"/>
                  </a:ext>
                </a:extLst>
              </p:cNvPr>
              <p:cNvSpPr>
                <a:spLocks noGrp="1" noRot="1" noChangeAspect="1" noMove="1" noResize="1" noEditPoints="1" noAdjustHandles="1" noChangeArrowheads="1" noChangeShapeType="1" noTextEdit="1"/>
              </p:cNvSpPr>
              <p:nvPr>
                <p:ph sz="quarter" idx="10"/>
              </p:nvPr>
            </p:nvSpPr>
            <p:spPr>
              <a:xfrm>
                <a:off x="4814717" y="1164116"/>
                <a:ext cx="6850824" cy="5250019"/>
              </a:xfrm>
              <a:blipFill>
                <a:blip r:embed="rId2"/>
                <a:stretch>
                  <a:fillRect b="-813"/>
                </a:stretch>
              </a:blipFill>
            </p:spPr>
            <p:txBody>
              <a:bodyPr/>
              <a:lstStyle/>
              <a:p>
                <a:r>
                  <a:rPr lang="en-US">
                    <a:noFill/>
                  </a:rPr>
                  <a:t> </a:t>
                </a:r>
              </a:p>
            </p:txBody>
          </p:sp>
        </mc:Fallback>
      </mc:AlternateContent>
      <p:cxnSp>
        <p:nvCxnSpPr>
          <p:cNvPr id="109" name="Düz Bağlayıcı 108">
            <a:extLst>
              <a:ext uri="{FF2B5EF4-FFF2-40B4-BE49-F238E27FC236}">
                <a16:creationId xmlns:a16="http://schemas.microsoft.com/office/drawing/2014/main" id="{DB74822A-F1E3-7F96-C49B-412B688C2CD1}"/>
              </a:ext>
            </a:extLst>
          </p:cNvPr>
          <p:cNvCxnSpPr>
            <a:cxnSpLocks/>
          </p:cNvCxnSpPr>
          <p:nvPr/>
        </p:nvCxnSpPr>
        <p:spPr>
          <a:xfrm flipH="1" flipV="1">
            <a:off x="3228009" y="3288295"/>
            <a:ext cx="313905" cy="15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up 63">
            <a:extLst>
              <a:ext uri="{FF2B5EF4-FFF2-40B4-BE49-F238E27FC236}">
                <a16:creationId xmlns:a16="http://schemas.microsoft.com/office/drawing/2014/main" id="{C57AF241-E5C4-D647-22D0-B9FBD71019EA}"/>
              </a:ext>
            </a:extLst>
          </p:cNvPr>
          <p:cNvGrpSpPr/>
          <p:nvPr/>
        </p:nvGrpSpPr>
        <p:grpSpPr>
          <a:xfrm>
            <a:off x="-20398" y="1064380"/>
            <a:ext cx="4899573" cy="4739263"/>
            <a:chOff x="-20398" y="1064380"/>
            <a:chExt cx="4899573" cy="4739263"/>
          </a:xfrm>
        </p:grpSpPr>
        <p:grpSp>
          <p:nvGrpSpPr>
            <p:cNvPr id="117" name="Grup 116">
              <a:extLst>
                <a:ext uri="{FF2B5EF4-FFF2-40B4-BE49-F238E27FC236}">
                  <a16:creationId xmlns:a16="http://schemas.microsoft.com/office/drawing/2014/main" id="{4BC61AFE-9BAA-C156-C335-BE1EF78F2765}"/>
                </a:ext>
              </a:extLst>
            </p:cNvPr>
            <p:cNvGrpSpPr/>
            <p:nvPr/>
          </p:nvGrpSpPr>
          <p:grpSpPr>
            <a:xfrm>
              <a:off x="-20398" y="1064380"/>
              <a:ext cx="4899573" cy="4739263"/>
              <a:chOff x="959346" y="1160652"/>
              <a:chExt cx="4899573" cy="4739263"/>
            </a:xfrm>
          </p:grpSpPr>
          <p:grpSp>
            <p:nvGrpSpPr>
              <p:cNvPr id="5" name="Group 166">
                <a:extLst>
                  <a:ext uri="{FF2B5EF4-FFF2-40B4-BE49-F238E27FC236}">
                    <a16:creationId xmlns:a16="http://schemas.microsoft.com/office/drawing/2014/main" id="{A198F2C0-105E-79D2-6BE7-EB7FE383BE4B}"/>
                  </a:ext>
                </a:extLst>
              </p:cNvPr>
              <p:cNvGrpSpPr/>
              <p:nvPr/>
            </p:nvGrpSpPr>
            <p:grpSpPr>
              <a:xfrm>
                <a:off x="959346" y="1160652"/>
                <a:ext cx="4502226" cy="4739263"/>
                <a:chOff x="1111237" y="1662169"/>
                <a:chExt cx="4502226" cy="4739263"/>
              </a:xfrm>
            </p:grpSpPr>
            <p:sp>
              <p:nvSpPr>
                <p:cNvPr id="6" name="Oval 5">
                  <a:extLst>
                    <a:ext uri="{FF2B5EF4-FFF2-40B4-BE49-F238E27FC236}">
                      <a16:creationId xmlns:a16="http://schemas.microsoft.com/office/drawing/2014/main" id="{710C560D-67BE-E577-4BDC-E5AAEAEB544C}"/>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7" name="TextBox 123">
                      <a:extLst>
                        <a:ext uri="{FF2B5EF4-FFF2-40B4-BE49-F238E27FC236}">
                          <a16:creationId xmlns:a16="http://schemas.microsoft.com/office/drawing/2014/main" id="{C3C00429-5A9D-19B8-161B-8A4CC5C4FF3C}"/>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24">
                      <a:extLst>
                        <a:ext uri="{FF2B5EF4-FFF2-40B4-BE49-F238E27FC236}">
                          <a16:creationId xmlns:a16="http://schemas.microsoft.com/office/drawing/2014/main" id="{8502E434-2472-FFF3-9C33-65D99A6AA794}"/>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9" name="Group 10">
                  <a:extLst>
                    <a:ext uri="{FF2B5EF4-FFF2-40B4-BE49-F238E27FC236}">
                      <a16:creationId xmlns:a16="http://schemas.microsoft.com/office/drawing/2014/main" id="{6B8AE27A-6DED-306A-76D4-30D021EDD807}"/>
                    </a:ext>
                  </a:extLst>
                </p:cNvPr>
                <p:cNvGrpSpPr/>
                <p:nvPr/>
              </p:nvGrpSpPr>
              <p:grpSpPr>
                <a:xfrm>
                  <a:off x="2120492" y="1662169"/>
                  <a:ext cx="3492971" cy="4280074"/>
                  <a:chOff x="1197605" y="1801065"/>
                  <a:chExt cx="3492971" cy="4280074"/>
                </a:xfrm>
              </p:grpSpPr>
              <p:grpSp>
                <p:nvGrpSpPr>
                  <p:cNvPr id="48" name="Group 160">
                    <a:extLst>
                      <a:ext uri="{FF2B5EF4-FFF2-40B4-BE49-F238E27FC236}">
                        <a16:creationId xmlns:a16="http://schemas.microsoft.com/office/drawing/2014/main" id="{2B571E69-C1C8-5A29-1710-F60FAEF99773}"/>
                      </a:ext>
                    </a:extLst>
                  </p:cNvPr>
                  <p:cNvGrpSpPr/>
                  <p:nvPr/>
                </p:nvGrpSpPr>
                <p:grpSpPr>
                  <a:xfrm>
                    <a:off x="1197605" y="1801065"/>
                    <a:ext cx="3492971" cy="3919585"/>
                    <a:chOff x="1197605" y="1801065"/>
                    <a:chExt cx="3492971" cy="3919585"/>
                  </a:xfrm>
                </p:grpSpPr>
                <mc:AlternateContent xmlns:mc="http://schemas.openxmlformats.org/markup-compatibility/2006" xmlns:a14="http://schemas.microsoft.com/office/drawing/2010/main">
                  <mc:Choice Requires="a14">
                    <p:sp>
                      <p:nvSpPr>
                        <p:cNvPr id="50" name="TextBox 155">
                          <a:extLst>
                            <a:ext uri="{FF2B5EF4-FFF2-40B4-BE49-F238E27FC236}">
                              <a16:creationId xmlns:a16="http://schemas.microsoft.com/office/drawing/2014/main" id="{04448255-71A9-3A29-2080-4CA2F1A25679}"/>
                            </a:ext>
                          </a:extLst>
                        </p:cNvPr>
                        <p:cNvSpPr txBox="1"/>
                        <p:nvPr/>
                      </p:nvSpPr>
                      <p:spPr>
                        <a:xfrm>
                          <a:off x="2486977" y="1801065"/>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rgbClr val="FF0000"/>
                                        </a:solidFill>
                                        <a:latin typeface="Cambria Math" panose="02040503050406030204" pitchFamily="18" charset="0"/>
                                      </a:rPr>
                                    </m:ctrlPr>
                                  </m:accPr>
                                  <m:e>
                                    <m:r>
                                      <a:rPr lang="tr-TR" b="0" i="1" noProof="0" dirty="0" smtClean="0">
                                        <a:solidFill>
                                          <a:srgbClr val="FF0000"/>
                                        </a:solidFill>
                                        <a:latin typeface="Cambria Math" panose="02040503050406030204" pitchFamily="18" charset="0"/>
                                      </a:rPr>
                                      <m:t>𝑀</m:t>
                                    </m:r>
                                  </m:e>
                                </m:acc>
                                <m:r>
                                  <a:rPr lang="tr-TR" b="0" i="1" noProof="0" dirty="0" smtClean="0">
                                    <a:solidFill>
                                      <a:srgbClr val="FF0000"/>
                                    </a:solidFill>
                                    <a:latin typeface="Cambria Math" panose="02040503050406030204" pitchFamily="18" charset="0"/>
                                  </a:rPr>
                                  <m:t>= </m:t>
                                </m:r>
                                <m:f>
                                  <m:fPr>
                                    <m:ctrlPr>
                                      <a:rPr lang="tr-TR" b="0" i="1" noProof="0" dirty="0" smtClean="0">
                                        <a:solidFill>
                                          <a:srgbClr val="FF0000"/>
                                        </a:solidFill>
                                        <a:latin typeface="Cambria Math" panose="02040503050406030204" pitchFamily="18" charset="0"/>
                                      </a:rPr>
                                    </m:ctrlPr>
                                  </m:fPr>
                                  <m:num>
                                    <m:r>
                                      <a:rPr lang="tr-TR" b="0" i="1" noProof="0" dirty="0" smtClean="0">
                                        <a:solidFill>
                                          <a:srgbClr val="FF0000"/>
                                        </a:solidFill>
                                        <a:latin typeface="Cambria Math" panose="02040503050406030204" pitchFamily="18" charset="0"/>
                                      </a:rPr>
                                      <m:t>𝑑𝑀</m:t>
                                    </m:r>
                                  </m:num>
                                  <m:den>
                                    <m:r>
                                      <a:rPr lang="tr-TR" b="0" i="1" noProof="0" dirty="0" smtClean="0">
                                        <a:solidFill>
                                          <a:srgbClr val="FF0000"/>
                                        </a:solidFill>
                                        <a:latin typeface="Cambria Math" panose="02040503050406030204" pitchFamily="18" charset="0"/>
                                      </a:rPr>
                                      <m:t>𝑑𝑡</m:t>
                                    </m:r>
                                  </m:den>
                                </m:f>
                                <m:r>
                                  <a:rPr lang="tr-TR" b="0" i="1" noProof="0" dirty="0" smtClean="0">
                                    <a:solidFill>
                                      <a:srgbClr val="FF0000"/>
                                    </a:solidFill>
                                    <a:latin typeface="Cambria Math" panose="02040503050406030204" pitchFamily="18" charset="0"/>
                                  </a:rPr>
                                  <m:t> </m:t>
                                </m:r>
                              </m:oMath>
                            </m:oMathPara>
                          </a14:m>
                          <a:endParaRPr lang="en-US" noProof="0" dirty="0"/>
                        </a:p>
                      </p:txBody>
                    </p:sp>
                  </mc:Choice>
                  <mc:Fallback xmlns="">
                    <p:sp>
                      <p:nvSpPr>
                        <p:cNvPr id="50" name="TextBox 155">
                          <a:extLst>
                            <a:ext uri="{FF2B5EF4-FFF2-40B4-BE49-F238E27FC236}">
                              <a16:creationId xmlns:a16="http://schemas.microsoft.com/office/drawing/2014/main" id="{04448255-71A9-3A29-2080-4CA2F1A25679}"/>
                            </a:ext>
                          </a:extLst>
                        </p:cNvPr>
                        <p:cNvSpPr txBox="1">
                          <a:spLocks noRot="1" noChangeAspect="1" noMove="1" noResize="1" noEditPoints="1" noAdjustHandles="1" noChangeArrowheads="1" noChangeShapeType="1" noTextEdit="1"/>
                        </p:cNvSpPr>
                        <p:nvPr/>
                      </p:nvSpPr>
                      <p:spPr>
                        <a:xfrm>
                          <a:off x="2486977" y="1801065"/>
                          <a:ext cx="1189813" cy="618246"/>
                        </a:xfrm>
                        <a:prstGeom prst="rect">
                          <a:avLst/>
                        </a:prstGeom>
                        <a:blipFill>
                          <a:blip r:embed="rId6"/>
                          <a:stretch>
                            <a:fillRect/>
                          </a:stretch>
                        </a:blipFill>
                      </p:spPr>
                      <p:txBody>
                        <a:bodyPr/>
                        <a:lstStyle/>
                        <a:p>
                          <a:r>
                            <a:rPr lang="en-US">
                              <a:noFill/>
                            </a:rPr>
                            <a:t> </a:t>
                          </a:r>
                        </a:p>
                      </p:txBody>
                    </p:sp>
                  </mc:Fallback>
                </mc:AlternateContent>
                <p:grpSp>
                  <p:nvGrpSpPr>
                    <p:cNvPr id="51" name="Group 159">
                      <a:extLst>
                        <a:ext uri="{FF2B5EF4-FFF2-40B4-BE49-F238E27FC236}">
                          <a16:creationId xmlns:a16="http://schemas.microsoft.com/office/drawing/2014/main" id="{FD4DEF99-7F52-F07E-8BBF-E65F61477FBD}"/>
                        </a:ext>
                      </a:extLst>
                    </p:cNvPr>
                    <p:cNvGrpSpPr/>
                    <p:nvPr/>
                  </p:nvGrpSpPr>
                  <p:grpSpPr>
                    <a:xfrm>
                      <a:off x="1197605" y="2480621"/>
                      <a:ext cx="3492971" cy="3240029"/>
                      <a:chOff x="1197605" y="2480621"/>
                      <a:chExt cx="3492971" cy="3240029"/>
                    </a:xfrm>
                  </p:grpSpPr>
                  <p:grpSp>
                    <p:nvGrpSpPr>
                      <p:cNvPr id="52" name="Group 151">
                        <a:extLst>
                          <a:ext uri="{FF2B5EF4-FFF2-40B4-BE49-F238E27FC236}">
                            <a16:creationId xmlns:a16="http://schemas.microsoft.com/office/drawing/2014/main" id="{D7A2514D-5A66-CD30-29C7-859999D6A0ED}"/>
                          </a:ext>
                        </a:extLst>
                      </p:cNvPr>
                      <p:cNvGrpSpPr/>
                      <p:nvPr/>
                    </p:nvGrpSpPr>
                    <p:grpSpPr>
                      <a:xfrm>
                        <a:off x="1197605" y="2480621"/>
                        <a:ext cx="3492971" cy="3240029"/>
                        <a:chOff x="1197605" y="2480621"/>
                        <a:chExt cx="3492971" cy="3240029"/>
                      </a:xfrm>
                    </p:grpSpPr>
                    <p:grpSp>
                      <p:nvGrpSpPr>
                        <p:cNvPr id="76" name="Group 83">
                          <a:extLst>
                            <a:ext uri="{FF2B5EF4-FFF2-40B4-BE49-F238E27FC236}">
                              <a16:creationId xmlns:a16="http://schemas.microsoft.com/office/drawing/2014/main" id="{1180FFC3-645B-F194-2589-C25CF1B2AD43}"/>
                            </a:ext>
                          </a:extLst>
                        </p:cNvPr>
                        <p:cNvGrpSpPr/>
                        <p:nvPr/>
                      </p:nvGrpSpPr>
                      <p:grpSpPr>
                        <a:xfrm>
                          <a:off x="1197605" y="2480621"/>
                          <a:ext cx="3492971" cy="3085174"/>
                          <a:chOff x="1207182" y="2422006"/>
                          <a:chExt cx="3492971" cy="3085174"/>
                        </a:xfrm>
                      </p:grpSpPr>
                      <p:cxnSp>
                        <p:nvCxnSpPr>
                          <p:cNvPr id="77" name="Straight Connector 63">
                            <a:extLst>
                              <a:ext uri="{FF2B5EF4-FFF2-40B4-BE49-F238E27FC236}">
                                <a16:creationId xmlns:a16="http://schemas.microsoft.com/office/drawing/2014/main" id="{68A4B6F9-EF85-9C39-79E2-2E0A5D4D9F23}"/>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4" name="Group 61">
                            <a:extLst>
                              <a:ext uri="{FF2B5EF4-FFF2-40B4-BE49-F238E27FC236}">
                                <a16:creationId xmlns:a16="http://schemas.microsoft.com/office/drawing/2014/main" id="{53240E37-039E-6874-4A55-B691B9809653}"/>
                              </a:ext>
                            </a:extLst>
                          </p:cNvPr>
                          <p:cNvGrpSpPr/>
                          <p:nvPr/>
                        </p:nvGrpSpPr>
                        <p:grpSpPr>
                          <a:xfrm>
                            <a:off x="1207182" y="2422006"/>
                            <a:ext cx="3492971" cy="3085174"/>
                            <a:chOff x="1207182" y="2422006"/>
                            <a:chExt cx="3492971" cy="3085174"/>
                          </a:xfrm>
                        </p:grpSpPr>
                        <p:sp>
                          <p:nvSpPr>
                            <p:cNvPr id="90" name="Rectangle 45">
                              <a:extLst>
                                <a:ext uri="{FF2B5EF4-FFF2-40B4-BE49-F238E27FC236}">
                                  <a16:creationId xmlns:a16="http://schemas.microsoft.com/office/drawing/2014/main" id="{52108AAC-C4FB-C8D7-FC2A-6D46077090B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91" name="Group 29">
                              <a:extLst>
                                <a:ext uri="{FF2B5EF4-FFF2-40B4-BE49-F238E27FC236}">
                                  <a16:creationId xmlns:a16="http://schemas.microsoft.com/office/drawing/2014/main" id="{3AABF697-4B63-28D2-98D6-9643F29015FC}"/>
                                </a:ext>
                              </a:extLst>
                            </p:cNvPr>
                            <p:cNvGrpSpPr/>
                            <p:nvPr/>
                          </p:nvGrpSpPr>
                          <p:grpSpPr>
                            <a:xfrm>
                              <a:off x="1998518" y="2962738"/>
                              <a:ext cx="2701635" cy="2228772"/>
                              <a:chOff x="1600200" y="2176973"/>
                              <a:chExt cx="2701635" cy="2228772"/>
                            </a:xfrm>
                          </p:grpSpPr>
                          <p:grpSp>
                            <p:nvGrpSpPr>
                              <p:cNvPr id="95" name="Group 31">
                                <a:extLst>
                                  <a:ext uri="{FF2B5EF4-FFF2-40B4-BE49-F238E27FC236}">
                                    <a16:creationId xmlns:a16="http://schemas.microsoft.com/office/drawing/2014/main" id="{4AD170DE-65D1-D29A-12C4-0EF3911250B8}"/>
                                  </a:ext>
                                </a:extLst>
                              </p:cNvPr>
                              <p:cNvGrpSpPr/>
                              <p:nvPr/>
                            </p:nvGrpSpPr>
                            <p:grpSpPr>
                              <a:xfrm>
                                <a:off x="1607989" y="2630950"/>
                                <a:ext cx="2693846" cy="1596100"/>
                                <a:chOff x="1659944" y="2206973"/>
                                <a:chExt cx="2693846" cy="1596100"/>
                              </a:xfrm>
                            </p:grpSpPr>
                            <p:sp>
                              <p:nvSpPr>
                                <p:cNvPr id="101" name="Rectangle: Rounded Corners 38">
                                  <a:extLst>
                                    <a:ext uri="{FF2B5EF4-FFF2-40B4-BE49-F238E27FC236}">
                                      <a16:creationId xmlns:a16="http://schemas.microsoft.com/office/drawing/2014/main" id="{6CE53366-99AC-AC45-D6A3-CF453049FE36}"/>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2" name="Oval 101">
                                  <a:extLst>
                                    <a:ext uri="{FF2B5EF4-FFF2-40B4-BE49-F238E27FC236}">
                                      <a16:creationId xmlns:a16="http://schemas.microsoft.com/office/drawing/2014/main" id="{A42EE4CC-5253-C07F-711F-CCFA14E2E39D}"/>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103" name="Oval 102">
                                  <a:extLst>
                                    <a:ext uri="{FF2B5EF4-FFF2-40B4-BE49-F238E27FC236}">
                                      <a16:creationId xmlns:a16="http://schemas.microsoft.com/office/drawing/2014/main" id="{8596D3FE-F872-64F8-3B28-40B527D1F4A1}"/>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04" name="Straight Connector 42">
                                  <a:extLst>
                                    <a:ext uri="{FF2B5EF4-FFF2-40B4-BE49-F238E27FC236}">
                                      <a16:creationId xmlns:a16="http://schemas.microsoft.com/office/drawing/2014/main" id="{71399C5C-FE68-B0DB-D958-F03D24252FD3}"/>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Arrow: Down 43">
                                  <a:extLst>
                                    <a:ext uri="{FF2B5EF4-FFF2-40B4-BE49-F238E27FC236}">
                                      <a16:creationId xmlns:a16="http://schemas.microsoft.com/office/drawing/2014/main" id="{8E179506-AFCE-FBC8-B779-97BEEB5BD3AC}"/>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6" name="TextBox 33">
                                <a:extLst>
                                  <a:ext uri="{FF2B5EF4-FFF2-40B4-BE49-F238E27FC236}">
                                    <a16:creationId xmlns:a16="http://schemas.microsoft.com/office/drawing/2014/main" id="{FAEA7EFE-5997-144B-48C3-2EFD955E06EB}"/>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97" name="Oval 96">
                                <a:extLst>
                                  <a:ext uri="{FF2B5EF4-FFF2-40B4-BE49-F238E27FC236}">
                                    <a16:creationId xmlns:a16="http://schemas.microsoft.com/office/drawing/2014/main" id="{CE2A1CF6-25A3-9B7C-D852-B125BE363DE1}"/>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8" name="Straight Connector 35">
                                <a:extLst>
                                  <a:ext uri="{FF2B5EF4-FFF2-40B4-BE49-F238E27FC236}">
                                    <a16:creationId xmlns:a16="http://schemas.microsoft.com/office/drawing/2014/main" id="{E2493F12-A61B-0761-7321-8EE6B2F0AB89}"/>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36">
                                <a:extLst>
                                  <a:ext uri="{FF2B5EF4-FFF2-40B4-BE49-F238E27FC236}">
                                    <a16:creationId xmlns:a16="http://schemas.microsoft.com/office/drawing/2014/main" id="{903E68C8-DA14-D858-52C1-2323F2E86A78}"/>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37">
                                <a:extLst>
                                  <a:ext uri="{FF2B5EF4-FFF2-40B4-BE49-F238E27FC236}">
                                    <a16:creationId xmlns:a16="http://schemas.microsoft.com/office/drawing/2014/main" id="{86435FFE-1CED-11C6-81FD-71EC616A6C56}"/>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92" name="Freeform: Shape 50">
                              <a:extLst>
                                <a:ext uri="{FF2B5EF4-FFF2-40B4-BE49-F238E27FC236}">
                                  <a16:creationId xmlns:a16="http://schemas.microsoft.com/office/drawing/2014/main" id="{77DC2F44-EB56-127D-9452-A7B259297791}"/>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Freeform: Shape 53">
                              <a:extLst>
                                <a:ext uri="{FF2B5EF4-FFF2-40B4-BE49-F238E27FC236}">
                                  <a16:creationId xmlns:a16="http://schemas.microsoft.com/office/drawing/2014/main" id="{DDCE5FD8-1F6C-5B5C-9D20-29558DFEB692}"/>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Freeform: Shape 59">
                              <a:extLst>
                                <a:ext uri="{FF2B5EF4-FFF2-40B4-BE49-F238E27FC236}">
                                  <a16:creationId xmlns:a16="http://schemas.microsoft.com/office/drawing/2014/main" id="{FDD79ED3-B959-0A0A-BD1F-B9FCF492DEF5}"/>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5" name="TextBox 127">
                              <a:extLst>
                                <a:ext uri="{FF2B5EF4-FFF2-40B4-BE49-F238E27FC236}">
                                  <a16:creationId xmlns:a16="http://schemas.microsoft.com/office/drawing/2014/main" id="{9B9BC678-DC2D-FA4D-3ACA-F3BA2B49945D}"/>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8">
                              <a:extLst>
                                <a:ext uri="{FF2B5EF4-FFF2-40B4-BE49-F238E27FC236}">
                                  <a16:creationId xmlns:a16="http://schemas.microsoft.com/office/drawing/2014/main" id="{A26BD83F-F03C-E193-238F-E82567D4C673}"/>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29">
                              <a:extLst>
                                <a:ext uri="{FF2B5EF4-FFF2-40B4-BE49-F238E27FC236}">
                                  <a16:creationId xmlns:a16="http://schemas.microsoft.com/office/drawing/2014/main" id="{631E143C-B8EE-67A6-26A2-C172038301EB}"/>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3" name="Straight Connector 126">
                        <a:extLst>
                          <a:ext uri="{FF2B5EF4-FFF2-40B4-BE49-F238E27FC236}">
                            <a16:creationId xmlns:a16="http://schemas.microsoft.com/office/drawing/2014/main" id="{BFC9E09A-FF6A-30E0-B07E-E4D290C2F17B}"/>
                          </a:ext>
                        </a:extLst>
                      </p:cNvPr>
                      <p:cNvCxnSpPr>
                        <a:cxnSpLocks/>
                        <a:stCxn id="94"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7D205D84-EADF-AD02-74B1-8439A843F198}"/>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0" name="TextBox 18">
                  <a:extLst>
                    <a:ext uri="{FF2B5EF4-FFF2-40B4-BE49-F238E27FC236}">
                      <a16:creationId xmlns:a16="http://schemas.microsoft.com/office/drawing/2014/main" id="{D80D3EFC-4D1E-0117-355B-3E40394E76B6}"/>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B05835E4-D045-29B2-DE8D-A168313A321A}"/>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sp>
              <p:nvSpPr>
                <p:cNvPr id="13" name="Arrow: Down 28">
                  <a:extLst>
                    <a:ext uri="{FF2B5EF4-FFF2-40B4-BE49-F238E27FC236}">
                      <a16:creationId xmlns:a16="http://schemas.microsoft.com/office/drawing/2014/main" id="{2CF74A9A-42F6-274A-94E6-B820DBAA852C}"/>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4" name="TextBox 30">
                      <a:extLst>
                        <a:ext uri="{FF2B5EF4-FFF2-40B4-BE49-F238E27FC236}">
                          <a16:creationId xmlns:a16="http://schemas.microsoft.com/office/drawing/2014/main" id="{9A0FC7F1-0A46-8AAF-380B-978605D540AD}"/>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49">
                  <a:extLst>
                    <a:ext uri="{FF2B5EF4-FFF2-40B4-BE49-F238E27FC236}">
                      <a16:creationId xmlns:a16="http://schemas.microsoft.com/office/drawing/2014/main" id="{CEEED20E-B749-4E76-F20B-810636AFA1C4}"/>
                    </a:ext>
                  </a:extLst>
                </p:cNvPr>
                <p:cNvCxnSpPr>
                  <a:cxnSpLocks/>
                  <a:stCxn id="94" idx="2"/>
                  <a:endCxn id="20" idx="0"/>
                </p:cNvCxnSpPr>
                <p:nvPr/>
              </p:nvCxnSpPr>
              <p:spPr>
                <a:xfrm flipH="1">
                  <a:off x="2096780" y="5426899"/>
                  <a:ext cx="631365" cy="605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B47FC6D1-B5CA-B797-A5F0-8E8A7037DEDE}"/>
                    </a:ext>
                  </a:extLst>
                </p:cNvPr>
                <p:cNvCxnSpPr>
                  <a:cxnSpLocks/>
                  <a:endCxn id="111" idx="0"/>
                </p:cNvCxnSpPr>
                <p:nvPr/>
              </p:nvCxnSpPr>
              <p:spPr>
                <a:xfrm>
                  <a:off x="3922348" y="4672574"/>
                  <a:ext cx="1147564" cy="1359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74">
                      <a:extLst>
                        <a:ext uri="{FF2B5EF4-FFF2-40B4-BE49-F238E27FC236}">
                          <a16:creationId xmlns:a16="http://schemas.microsoft.com/office/drawing/2014/main" id="{8466F697-7BF4-2715-5E56-4CD87D14C1C1}"/>
                        </a:ext>
                      </a:extLst>
                    </p:cNvPr>
                    <p:cNvSpPr txBox="1"/>
                    <p:nvPr/>
                  </p:nvSpPr>
                  <p:spPr>
                    <a:xfrm>
                      <a:off x="1111237" y="6032100"/>
                      <a:ext cx="1971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𝐹𝑎𝑟</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𝑤𝑎𝑘𝑒</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𝑣𝑒𝑙𝑜𝑐𝑖𝑡𝑦</m:t>
                            </m:r>
                          </m:oMath>
                        </m:oMathPara>
                      </a14:m>
                      <a:endParaRPr lang="en-US" noProof="0" dirty="0">
                        <a:solidFill>
                          <a:srgbClr val="0070C0"/>
                        </a:solidFill>
                      </a:endParaRPr>
                    </a:p>
                  </p:txBody>
                </p:sp>
              </mc:Choice>
              <mc:Fallback xmlns="">
                <p:sp>
                  <p:nvSpPr>
                    <p:cNvPr id="20" name="TextBox 74">
                      <a:extLst>
                        <a:ext uri="{FF2B5EF4-FFF2-40B4-BE49-F238E27FC236}">
                          <a16:creationId xmlns:a16="http://schemas.microsoft.com/office/drawing/2014/main" id="{8466F697-7BF4-2715-5E56-4CD87D14C1C1}"/>
                        </a:ext>
                      </a:extLst>
                    </p:cNvPr>
                    <p:cNvSpPr txBox="1">
                      <a:spLocks noRot="1" noChangeAspect="1" noMove="1" noResize="1" noEditPoints="1" noAdjustHandles="1" noChangeArrowheads="1" noChangeShapeType="1" noTextEdit="1"/>
                    </p:cNvSpPr>
                    <p:nvPr/>
                  </p:nvSpPr>
                  <p:spPr>
                    <a:xfrm>
                      <a:off x="1111237" y="6032100"/>
                      <a:ext cx="1971086" cy="369332"/>
                    </a:xfrm>
                    <a:prstGeom prst="rect">
                      <a:avLst/>
                    </a:prstGeom>
                    <a:blipFill>
                      <a:blip r:embed="rId13"/>
                      <a:stretch>
                        <a:fillRect r="-4334" b="-16393"/>
                      </a:stretch>
                    </a:blipFill>
                  </p:spPr>
                  <p:txBody>
                    <a:bodyPr/>
                    <a:lstStyle/>
                    <a:p>
                      <a:r>
                        <a:rPr lang="en-US">
                          <a:noFill/>
                        </a:rPr>
                        <a:t> </a:t>
                      </a:r>
                    </a:p>
                  </p:txBody>
                </p:sp>
              </mc:Fallback>
            </mc:AlternateContent>
            <p:cxnSp>
              <p:nvCxnSpPr>
                <p:cNvPr id="21" name="Straight Arrow Connector 78">
                  <a:extLst>
                    <a:ext uri="{FF2B5EF4-FFF2-40B4-BE49-F238E27FC236}">
                      <a16:creationId xmlns:a16="http://schemas.microsoft.com/office/drawing/2014/main" id="{2D2EEBA7-3CF5-7D37-8932-1A6BCB2E7377}"/>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0">
                  <a:extLst>
                    <a:ext uri="{FF2B5EF4-FFF2-40B4-BE49-F238E27FC236}">
                      <a16:creationId xmlns:a16="http://schemas.microsoft.com/office/drawing/2014/main" id="{A7273F66-62E4-1DC5-B5B8-837E30626A08}"/>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5">
                  <a:extLst>
                    <a:ext uri="{FF2B5EF4-FFF2-40B4-BE49-F238E27FC236}">
                      <a16:creationId xmlns:a16="http://schemas.microsoft.com/office/drawing/2014/main" id="{DF938991-2B3E-AE1B-B679-A3E176FC513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7">
                  <a:extLst>
                    <a:ext uri="{FF2B5EF4-FFF2-40B4-BE49-F238E27FC236}">
                      <a16:creationId xmlns:a16="http://schemas.microsoft.com/office/drawing/2014/main" id="{1A9D31E9-72F5-D11A-73E6-C55E8E9068B6}"/>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9">
                  <a:extLst>
                    <a:ext uri="{FF2B5EF4-FFF2-40B4-BE49-F238E27FC236}">
                      <a16:creationId xmlns:a16="http://schemas.microsoft.com/office/drawing/2014/main" id="{8AC0E8C7-9575-3C80-BD98-EF93247D2415}"/>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1">
                  <a:extLst>
                    <a:ext uri="{FF2B5EF4-FFF2-40B4-BE49-F238E27FC236}">
                      <a16:creationId xmlns:a16="http://schemas.microsoft.com/office/drawing/2014/main" id="{2B2A76C7-4C2C-8F91-6983-F5E603518634}"/>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2">
                  <a:extLst>
                    <a:ext uri="{FF2B5EF4-FFF2-40B4-BE49-F238E27FC236}">
                      <a16:creationId xmlns:a16="http://schemas.microsoft.com/office/drawing/2014/main" id="{C98DC4ED-B49E-90A1-EB8A-07459F1ABDB4}"/>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3">
                  <a:extLst>
                    <a:ext uri="{FF2B5EF4-FFF2-40B4-BE49-F238E27FC236}">
                      <a16:creationId xmlns:a16="http://schemas.microsoft.com/office/drawing/2014/main" id="{129A5C45-07D1-55DB-CDB4-ECDB5B5FC85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5">
                  <a:extLst>
                    <a:ext uri="{FF2B5EF4-FFF2-40B4-BE49-F238E27FC236}">
                      <a16:creationId xmlns:a16="http://schemas.microsoft.com/office/drawing/2014/main" id="{8B5DD7A0-234D-36D1-088F-9DA5567208B4}"/>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6">
                  <a:extLst>
                    <a:ext uri="{FF2B5EF4-FFF2-40B4-BE49-F238E27FC236}">
                      <a16:creationId xmlns:a16="http://schemas.microsoft.com/office/drawing/2014/main" id="{45E83944-0259-7978-35C9-7A07949E2897}"/>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7">
                  <a:extLst>
                    <a:ext uri="{FF2B5EF4-FFF2-40B4-BE49-F238E27FC236}">
                      <a16:creationId xmlns:a16="http://schemas.microsoft.com/office/drawing/2014/main" id="{1AA1ABAF-F184-7197-6851-A322B87B0250}"/>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8">
                  <a:extLst>
                    <a:ext uri="{FF2B5EF4-FFF2-40B4-BE49-F238E27FC236}">
                      <a16:creationId xmlns:a16="http://schemas.microsoft.com/office/drawing/2014/main" id="{C46E9C6A-05E7-A192-B58B-46B016BAD933}"/>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9">
                  <a:extLst>
                    <a:ext uri="{FF2B5EF4-FFF2-40B4-BE49-F238E27FC236}">
                      <a16:creationId xmlns:a16="http://schemas.microsoft.com/office/drawing/2014/main" id="{9FF208E9-043D-2065-3490-5442E0E32F07}"/>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0">
                  <a:extLst>
                    <a:ext uri="{FF2B5EF4-FFF2-40B4-BE49-F238E27FC236}">
                      <a16:creationId xmlns:a16="http://schemas.microsoft.com/office/drawing/2014/main" id="{033B9BB3-5408-77F0-D6E2-4947AC66C640}"/>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5">
                  <a:extLst>
                    <a:ext uri="{FF2B5EF4-FFF2-40B4-BE49-F238E27FC236}">
                      <a16:creationId xmlns:a16="http://schemas.microsoft.com/office/drawing/2014/main" id="{EB3607F4-8E7F-40F0-800D-24E393DC2C1F}"/>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6">
                  <a:extLst>
                    <a:ext uri="{FF2B5EF4-FFF2-40B4-BE49-F238E27FC236}">
                      <a16:creationId xmlns:a16="http://schemas.microsoft.com/office/drawing/2014/main" id="{E7B424D9-AA95-EE63-E491-C9B4C101A0E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7">
                  <a:extLst>
                    <a:ext uri="{FF2B5EF4-FFF2-40B4-BE49-F238E27FC236}">
                      <a16:creationId xmlns:a16="http://schemas.microsoft.com/office/drawing/2014/main" id="{3CE2F2AF-0752-15F0-3927-CE0645ECB512}"/>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8">
                  <a:extLst>
                    <a:ext uri="{FF2B5EF4-FFF2-40B4-BE49-F238E27FC236}">
                      <a16:creationId xmlns:a16="http://schemas.microsoft.com/office/drawing/2014/main" id="{AB631258-1908-B2C8-2B84-A92681464D39}"/>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49">
                  <a:extLst>
                    <a:ext uri="{FF2B5EF4-FFF2-40B4-BE49-F238E27FC236}">
                      <a16:creationId xmlns:a16="http://schemas.microsoft.com/office/drawing/2014/main" id="{89DA5822-EFE0-15F4-E614-4017E0C383C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0">
                  <a:extLst>
                    <a:ext uri="{FF2B5EF4-FFF2-40B4-BE49-F238E27FC236}">
                      <a16:creationId xmlns:a16="http://schemas.microsoft.com/office/drawing/2014/main" id="{15BB36A5-8AAB-6789-1E42-35C15D13B9ED}"/>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2">
                  <a:extLst>
                    <a:ext uri="{FF2B5EF4-FFF2-40B4-BE49-F238E27FC236}">
                      <a16:creationId xmlns:a16="http://schemas.microsoft.com/office/drawing/2014/main" id="{8059C34B-05FB-C4CF-1237-2C284CA732B6}"/>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56">
                  <a:extLst>
                    <a:ext uri="{FF2B5EF4-FFF2-40B4-BE49-F238E27FC236}">
                      <a16:creationId xmlns:a16="http://schemas.microsoft.com/office/drawing/2014/main" id="{29594E75-97DD-786C-7BB1-5EFD5AD70417}"/>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1">
                  <a:extLst>
                    <a:ext uri="{FF2B5EF4-FFF2-40B4-BE49-F238E27FC236}">
                      <a16:creationId xmlns:a16="http://schemas.microsoft.com/office/drawing/2014/main" id="{42E8DF18-E6C7-13D9-7861-8C1A5610D863}"/>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2">
                  <a:extLst>
                    <a:ext uri="{FF2B5EF4-FFF2-40B4-BE49-F238E27FC236}">
                      <a16:creationId xmlns:a16="http://schemas.microsoft.com/office/drawing/2014/main" id="{0F485873-9DC7-7266-DEBB-D55BB7B0CCE0}"/>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3">
                  <a:extLst>
                    <a:ext uri="{FF2B5EF4-FFF2-40B4-BE49-F238E27FC236}">
                      <a16:creationId xmlns:a16="http://schemas.microsoft.com/office/drawing/2014/main" id="{654DC584-EAAE-26C8-9C66-06119EB67B4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4">
                  <a:extLst>
                    <a:ext uri="{FF2B5EF4-FFF2-40B4-BE49-F238E27FC236}">
                      <a16:creationId xmlns:a16="http://schemas.microsoft.com/office/drawing/2014/main" id="{9D77C77D-C5DA-63B3-1D8D-CFDEC21DFC2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65">
                  <a:extLst>
                    <a:ext uri="{FF2B5EF4-FFF2-40B4-BE49-F238E27FC236}">
                      <a16:creationId xmlns:a16="http://schemas.microsoft.com/office/drawing/2014/main" id="{68EB32AD-833C-EF3A-3B54-1713FE89717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74">
                    <a:extLst>
                      <a:ext uri="{FF2B5EF4-FFF2-40B4-BE49-F238E27FC236}">
                        <a16:creationId xmlns:a16="http://schemas.microsoft.com/office/drawing/2014/main" id="{C3B7930C-2CB7-BA4D-7E08-0168956F2E85}"/>
                      </a:ext>
                    </a:extLst>
                  </p:cNvPr>
                  <p:cNvSpPr txBox="1"/>
                  <p:nvPr/>
                </p:nvSpPr>
                <p:spPr>
                  <a:xfrm>
                    <a:off x="3977122" y="5530583"/>
                    <a:ext cx="1881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noProof="0" smtClean="0">
                              <a:solidFill>
                                <a:srgbClr val="0070C0"/>
                              </a:solidFill>
                              <a:latin typeface="Cambria Math" panose="02040503050406030204" pitchFamily="18" charset="0"/>
                            </a:rPr>
                            <m:t>𝐶𝑜𝑛𝑡𝑟𝑜𝑙</m:t>
                          </m:r>
                          <m:r>
                            <a:rPr lang="tr-TR" b="0" i="1" noProof="0" smtClean="0">
                              <a:solidFill>
                                <a:srgbClr val="0070C0"/>
                              </a:solidFill>
                              <a:latin typeface="Cambria Math" panose="02040503050406030204" pitchFamily="18" charset="0"/>
                            </a:rPr>
                            <m:t> </m:t>
                          </m:r>
                          <m:r>
                            <a:rPr lang="tr-TR" b="0" i="1" noProof="0" smtClean="0">
                              <a:solidFill>
                                <a:srgbClr val="0070C0"/>
                              </a:solidFill>
                              <a:latin typeface="Cambria Math" panose="02040503050406030204" pitchFamily="18" charset="0"/>
                            </a:rPr>
                            <m:t>𝑉𝑜𝑙𝑢𝑚𝑒</m:t>
                          </m:r>
                        </m:oMath>
                      </m:oMathPara>
                    </a14:m>
                    <a:endParaRPr lang="en-US" noProof="0" dirty="0">
                      <a:solidFill>
                        <a:srgbClr val="0070C0"/>
                      </a:solidFill>
                    </a:endParaRPr>
                  </a:p>
                </p:txBody>
              </p:sp>
            </mc:Choice>
            <mc:Fallback xmlns="">
              <p:sp>
                <p:nvSpPr>
                  <p:cNvPr id="111" name="TextBox 74">
                    <a:extLst>
                      <a:ext uri="{FF2B5EF4-FFF2-40B4-BE49-F238E27FC236}">
                        <a16:creationId xmlns:a16="http://schemas.microsoft.com/office/drawing/2014/main" id="{C3B7930C-2CB7-BA4D-7E08-0168956F2E85}"/>
                      </a:ext>
                    </a:extLst>
                  </p:cNvPr>
                  <p:cNvSpPr txBox="1">
                    <a:spLocks noRot="1" noChangeAspect="1" noMove="1" noResize="1" noEditPoints="1" noAdjustHandles="1" noChangeArrowheads="1" noChangeShapeType="1" noTextEdit="1"/>
                  </p:cNvSpPr>
                  <p:nvPr/>
                </p:nvSpPr>
                <p:spPr>
                  <a:xfrm>
                    <a:off x="3977122" y="5530583"/>
                    <a:ext cx="1881797" cy="369332"/>
                  </a:xfrm>
                  <a:prstGeom prst="rect">
                    <a:avLst/>
                  </a:prstGeom>
                  <a:blipFill>
                    <a:blip r:embed="rId14"/>
                    <a:stretch>
                      <a:fillRect/>
                    </a:stretch>
                  </a:blipFill>
                </p:spPr>
                <p:txBody>
                  <a:bodyPr/>
                  <a:lstStyle/>
                  <a:p>
                    <a:r>
                      <a:rPr lang="en-US">
                        <a:noFill/>
                      </a:rPr>
                      <a:t> </a:t>
                    </a:r>
                  </a:p>
                </p:txBody>
              </p:sp>
            </mc:Fallback>
          </mc:AlternateContent>
        </p:grpSp>
        <p:cxnSp>
          <p:nvCxnSpPr>
            <p:cNvPr id="114" name="Düz Bağlayıcı 113">
              <a:extLst>
                <a:ext uri="{FF2B5EF4-FFF2-40B4-BE49-F238E27FC236}">
                  <a16:creationId xmlns:a16="http://schemas.microsoft.com/office/drawing/2014/main" id="{2321A590-8A22-6CB8-3C9A-94432EC2FFB2}"/>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Düz Ok Bağlayıcısı 60">
            <a:extLst>
              <a:ext uri="{FF2B5EF4-FFF2-40B4-BE49-F238E27FC236}">
                <a16:creationId xmlns:a16="http://schemas.microsoft.com/office/drawing/2014/main" id="{CEBB0B63-2E57-C6FF-FC82-FCC06A2A3F36}"/>
              </a:ext>
            </a:extLst>
          </p:cNvPr>
          <p:cNvCxnSpPr>
            <a:cxnSpLocks/>
          </p:cNvCxnSpPr>
          <p:nvPr/>
        </p:nvCxnSpPr>
        <p:spPr>
          <a:xfrm>
            <a:off x="5696954" y="2374166"/>
            <a:ext cx="0" cy="36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FF4A5759-6687-075B-7585-67E4B1DEC509}"/>
              </a:ext>
            </a:extLst>
          </p:cNvPr>
          <p:cNvSpPr txBox="1"/>
          <p:nvPr/>
        </p:nvSpPr>
        <p:spPr>
          <a:xfrm>
            <a:off x="5142636" y="2738645"/>
            <a:ext cx="1108637" cy="276999"/>
          </a:xfrm>
          <a:prstGeom prst="rect">
            <a:avLst/>
          </a:prstGeom>
          <a:noFill/>
        </p:spPr>
        <p:txBody>
          <a:bodyPr wrap="none" rtlCol="0">
            <a:spAutoFit/>
          </a:bodyPr>
          <a:lstStyle/>
          <a:p>
            <a:r>
              <a:rPr lang="en-US" sz="1200" b="1" dirty="0">
                <a:solidFill>
                  <a:schemeClr val="accent1"/>
                </a:solidFill>
              </a:rPr>
              <a:t>proportional</a:t>
            </a:r>
          </a:p>
        </p:txBody>
      </p:sp>
      <p:sp>
        <p:nvSpPr>
          <p:cNvPr id="67" name="Title 1">
            <a:extLst>
              <a:ext uri="{FF2B5EF4-FFF2-40B4-BE49-F238E27FC236}">
                <a16:creationId xmlns:a16="http://schemas.microsoft.com/office/drawing/2014/main" id="{75E9A95C-5D4D-CBCF-229C-ACCFB0E2F93C}"/>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8" name="Text Placeholder 2">
            <a:extLst>
              <a:ext uri="{FF2B5EF4-FFF2-40B4-BE49-F238E27FC236}">
                <a16:creationId xmlns:a16="http://schemas.microsoft.com/office/drawing/2014/main" id="{57824F0F-01DC-0EB1-9B67-B19EE492BBA0}"/>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281931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D36C389B-4096-A339-47FA-CFA4D42A03A3}"/>
              </a:ext>
            </a:extLst>
          </p:cNvPr>
          <p:cNvSpPr>
            <a:spLocks noGrp="1"/>
          </p:cNvSpPr>
          <p:nvPr>
            <p:ph sz="quarter" idx="10"/>
          </p:nvPr>
        </p:nvSpPr>
        <p:spPr>
          <a:xfrm>
            <a:off x="791342" y="1043321"/>
            <a:ext cx="10582930" cy="5378335"/>
          </a:xfrm>
        </p:spPr>
        <p:txBody>
          <a:bodyPr/>
          <a:lstStyle/>
          <a:p>
            <a:pPr marL="457200" indent="-457200" algn="just">
              <a:buFont typeface="+mj-lt"/>
              <a:buAutoNum type="arabicPeriod" startAt="3"/>
            </a:pPr>
            <a:r>
              <a:rPr lang="en-US" b="1"/>
              <a:t>Parasite Power Consumption:</a:t>
            </a:r>
          </a:p>
          <a:p>
            <a:pPr marL="457200" indent="-457200" algn="just">
              <a:buFont typeface="+mj-lt"/>
              <a:buAutoNum type="arabicPeriod" startAt="3"/>
            </a:pPr>
            <a:r>
              <a:rPr lang="en-US" b="1" dirty="0"/>
              <a:t>Tail Rotor Power Consumption: </a:t>
            </a:r>
            <a:r>
              <a:rPr lang="en-US" dirty="0"/>
              <a:t>The Tail Rotor consumes </a:t>
            </a:r>
            <a:r>
              <a:rPr lang="en-US" b="1" dirty="0"/>
              <a:t>5</a:t>
            </a:r>
            <a:r>
              <a:rPr lang="en-US" dirty="0"/>
              <a:t>% of the power of the Main Rotor's in Hover.</a:t>
            </a:r>
          </a:p>
          <a:p>
            <a:pPr marL="457200" indent="-457200" algn="just">
              <a:buFont typeface="+mj-lt"/>
              <a:buAutoNum type="arabicPeriod" startAt="3"/>
            </a:pPr>
            <a:endParaRPr lang="en-US" dirty="0"/>
          </a:p>
          <a:p>
            <a:pPr lvl="1"/>
            <a:r>
              <a:rPr lang="en-US" sz="2000" dirty="0"/>
              <a:t>The </a:t>
            </a:r>
            <a:r>
              <a:rPr lang="en-US" sz="2000" b="1" dirty="0"/>
              <a:t>Power Ceiling </a:t>
            </a:r>
            <a:r>
              <a:rPr lang="en-US" sz="2000" dirty="0"/>
              <a:t>is higher than the </a:t>
            </a:r>
            <a:r>
              <a:rPr lang="en-US" sz="2000" b="1" dirty="0"/>
              <a:t>Hover Ceiling</a:t>
            </a:r>
            <a:r>
              <a:rPr lang="en-US" sz="2000" dirty="0"/>
              <a:t>.</a:t>
            </a:r>
          </a:p>
          <a:p>
            <a:pPr lvl="1"/>
            <a:endParaRPr lang="en-US" sz="2000" dirty="0"/>
          </a:p>
          <a:p>
            <a:pPr lvl="3"/>
            <a:r>
              <a:rPr lang="en-US" sz="2000" b="1" dirty="0"/>
              <a:t>Hover Ceiling:</a:t>
            </a:r>
          </a:p>
          <a:p>
            <a:pPr lvl="3"/>
            <a:r>
              <a:rPr lang="en-US" sz="2000" dirty="0"/>
              <a:t>This is the </a:t>
            </a:r>
            <a:r>
              <a:rPr lang="en-US" sz="2000" b="1" dirty="0"/>
              <a:t>maximum altitude at which the helicopter can hover</a:t>
            </a:r>
            <a:r>
              <a:rPr lang="en-US" sz="2000" dirty="0"/>
              <a:t> </a:t>
            </a:r>
          </a:p>
          <a:p>
            <a:pPr lvl="5"/>
            <a:r>
              <a:rPr lang="en-US" sz="2000" b="1" dirty="0"/>
              <a:t>HOGE</a:t>
            </a:r>
            <a:r>
              <a:rPr lang="en-US" sz="2000" dirty="0"/>
              <a:t> </a:t>
            </a:r>
            <a:r>
              <a:rPr lang="en-US" sz="2000" dirty="0">
                <a:sym typeface="Wingdings" panose="05000000000000000000" pitchFamily="2" charset="2"/>
              </a:rPr>
              <a:t></a:t>
            </a:r>
            <a:r>
              <a:rPr lang="en-US" sz="2000" dirty="0"/>
              <a:t> Hover Out of Ground Effect</a:t>
            </a:r>
          </a:p>
          <a:p>
            <a:pPr lvl="5"/>
            <a:r>
              <a:rPr lang="en-US" sz="2000" b="1" dirty="0"/>
              <a:t>HIGE</a:t>
            </a:r>
            <a:r>
              <a:rPr lang="en-US" sz="2000" dirty="0"/>
              <a:t> </a:t>
            </a:r>
            <a:r>
              <a:rPr lang="en-US" sz="2000" dirty="0">
                <a:sym typeface="Wingdings" panose="05000000000000000000" pitchFamily="2" charset="2"/>
              </a:rPr>
              <a:t> </a:t>
            </a:r>
            <a:r>
              <a:rPr lang="en-US" sz="2000" dirty="0"/>
              <a:t>Hover In Ground Effect)</a:t>
            </a:r>
          </a:p>
          <a:p>
            <a:pPr lvl="1"/>
            <a:r>
              <a:rPr lang="en-US" sz="2000" dirty="0"/>
              <a:t>Hovering requires </a:t>
            </a:r>
            <a:r>
              <a:rPr lang="en-US" sz="2000" b="1" dirty="0"/>
              <a:t>very high power</a:t>
            </a:r>
            <a:r>
              <a:rPr lang="en-US" sz="2000" dirty="0"/>
              <a:t> because:</a:t>
            </a:r>
          </a:p>
          <a:p>
            <a:pPr lvl="1">
              <a:buFont typeface="Arial" panose="020B0604020202020204" pitchFamily="34" charset="0"/>
              <a:buChar char="•"/>
            </a:pPr>
            <a:r>
              <a:rPr lang="en-US" sz="2000" dirty="0"/>
              <a:t>There is no translational lift</a:t>
            </a:r>
          </a:p>
          <a:p>
            <a:pPr lvl="1">
              <a:buFont typeface="Arial" panose="020B0604020202020204" pitchFamily="34" charset="0"/>
              <a:buChar char="•"/>
            </a:pPr>
            <a:r>
              <a:rPr lang="en-US" sz="2000" dirty="0"/>
              <a:t>Induced power demand is at or near its maximum</a:t>
            </a:r>
          </a:p>
          <a:p>
            <a:pPr lvl="1">
              <a:buFont typeface="Arial" panose="020B0604020202020204" pitchFamily="34" charset="0"/>
              <a:buChar char="•"/>
            </a:pPr>
            <a:endParaRPr lang="en-US" sz="2000" dirty="0"/>
          </a:p>
          <a:p>
            <a:pPr marL="571500" lvl="1" indent="-342900" algn="just">
              <a:buFont typeface="Arial" panose="020B0604020202020204" pitchFamily="34" charset="0"/>
              <a:buChar char="•"/>
            </a:pPr>
            <a:r>
              <a:rPr lang="en-US" sz="2000" b="1" dirty="0"/>
              <a:t>Hover Ceiling </a:t>
            </a:r>
            <a:r>
              <a:rPr lang="en-US" sz="2000" dirty="0"/>
              <a:t>is determined by the </a:t>
            </a:r>
            <a:r>
              <a:rPr lang="en-US" sz="2000" b="1" dirty="0"/>
              <a:t>Excess Power</a:t>
            </a:r>
            <a:r>
              <a:rPr lang="en-US" sz="2000" dirty="0"/>
              <a:t>.</a:t>
            </a:r>
          </a:p>
          <a:p>
            <a:pPr marL="228600" lvl="1" algn="just"/>
            <a:endParaRPr lang="en-US" sz="2000" dirty="0"/>
          </a:p>
          <a:p>
            <a:pPr marL="0" indent="0">
              <a:buNone/>
            </a:pPr>
            <a:endParaRPr lang="en-US" dirty="0"/>
          </a:p>
        </p:txBody>
      </p:sp>
      <p:sp>
        <p:nvSpPr>
          <p:cNvPr id="5" name="Title 1">
            <a:extLst>
              <a:ext uri="{FF2B5EF4-FFF2-40B4-BE49-F238E27FC236}">
                <a16:creationId xmlns:a16="http://schemas.microsoft.com/office/drawing/2014/main" id="{8A77F9C5-4017-F60F-C7DE-0DA5A6BE0161}"/>
              </a:ext>
            </a:extLst>
          </p:cNvPr>
          <p:cNvSpPr>
            <a:spLocks noGrp="1"/>
          </p:cNvSpPr>
          <p:nvPr>
            <p:ph type="title"/>
          </p:nvPr>
        </p:nvSpPr>
        <p:spPr>
          <a:xfrm>
            <a:off x="817728" y="-32546"/>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3C981568-1252-3452-07A4-82494A6E09CE}"/>
              </a:ext>
            </a:extLst>
          </p:cNvPr>
          <p:cNvSpPr txBox="1">
            <a:spLocks/>
          </p:cNvSpPr>
          <p:nvPr/>
        </p:nvSpPr>
        <p:spPr>
          <a:xfrm>
            <a:off x="817728" y="641748"/>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HOVER</a:t>
            </a:r>
            <a:endParaRPr lang="en-US" b="1" dirty="0">
              <a:solidFill>
                <a:srgbClr val="FF0000"/>
              </a:solidFill>
            </a:endParaRPr>
          </a:p>
        </p:txBody>
      </p:sp>
    </p:spTree>
    <p:extLst>
      <p:ext uri="{BB962C8B-B14F-4D97-AF65-F5344CB8AC3E}">
        <p14:creationId xmlns:p14="http://schemas.microsoft.com/office/powerpoint/2010/main" val="392856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3" y="1438276"/>
            <a:ext cx="10507095" cy="4316370"/>
          </a:xfrm>
        </p:spPr>
        <p:txBody>
          <a:bodyPr/>
          <a:lstStyle/>
          <a:p>
            <a:pPr marL="457200" indent="-457200" algn="just">
              <a:buFont typeface="+mj-lt"/>
              <a:buAutoNum type="arabicPeriod"/>
            </a:pPr>
            <a:r>
              <a:rPr lang="en-US" b="1"/>
              <a:t>Induced Power Consumption: </a:t>
            </a:r>
          </a:p>
          <a:p>
            <a:pPr marL="457200" indent="-457200" algn="just">
              <a:buFont typeface="+mj-lt"/>
              <a:buAutoNum type="arabicPeriod"/>
            </a:pPr>
            <a:endParaRPr lang="en-US" b="1" dirty="0"/>
          </a:p>
          <a:p>
            <a:pPr marL="457200" indent="-457200" algn="just">
              <a:buFont typeface="+mj-lt"/>
              <a:buAutoNum type="arabicPeriod"/>
            </a:pPr>
            <a:r>
              <a:rPr lang="en-US" b="1" dirty="0"/>
              <a:t>Profile Power Consumption: </a:t>
            </a:r>
            <a:r>
              <a:rPr lang="en-US" sz="2000" dirty="0"/>
              <a:t>Since the rotor blades are rotating, there will definitely be Profile Power Consumption.</a:t>
            </a:r>
            <a:endParaRPr lang="en-US" b="1" dirty="0"/>
          </a:p>
          <a:p>
            <a:pPr marL="457200" indent="-457200" algn="just">
              <a:buFont typeface="+mj-lt"/>
              <a:buAutoNum type="arabicPeriod"/>
            </a:pPr>
            <a:endParaRPr lang="en-US" b="1" dirty="0"/>
          </a:p>
          <a:p>
            <a:pPr marL="457200" indent="-457200" algn="just">
              <a:buFont typeface="+mj-lt"/>
              <a:buAutoNum type="arabicPeriod"/>
            </a:pPr>
            <a:r>
              <a:rPr lang="en-US" b="1" dirty="0"/>
              <a:t>Parasite Power Consumption:</a:t>
            </a:r>
            <a:r>
              <a:rPr lang="en-US" dirty="0"/>
              <a:t> The power required from the engine to overcome the drag force acting on the «wetted area» (excluding rotor blades) and propel the aircraft forward.</a:t>
            </a:r>
          </a:p>
          <a:p>
            <a:pPr marL="457200" indent="-457200" algn="just">
              <a:buFont typeface="+mj-lt"/>
              <a:buAutoNum type="arabicPeriod"/>
            </a:pPr>
            <a:endParaRPr lang="en-US" b="1" dirty="0"/>
          </a:p>
          <a:p>
            <a:pPr marL="457200" indent="-457200" algn="just">
              <a:buFont typeface="+mj-lt"/>
              <a:buAutoNum type="arabicPeriod"/>
            </a:pPr>
            <a:r>
              <a:rPr lang="en-US" b="1" dirty="0"/>
              <a:t>Tail Rotor Power Consumption: </a:t>
            </a:r>
            <a:r>
              <a:rPr lang="en-US" dirty="0"/>
              <a:t>The Tail Rotor consumes </a:t>
            </a:r>
            <a:r>
              <a:rPr lang="en-US" b="1" dirty="0"/>
              <a:t>7</a:t>
            </a:r>
            <a:r>
              <a:rPr lang="en-US" dirty="0"/>
              <a:t>% of the power of the Main Rotor's in the Forward Flight.</a:t>
            </a:r>
          </a:p>
        </p:txBody>
      </p:sp>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172464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 </a:t>
            </a:r>
            <a:endParaRPr lang="en-US" noProof="0"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842452" y="1276349"/>
                <a:ext cx="10507095" cy="5080099"/>
              </a:xfrm>
            </p:spPr>
            <p:txBody>
              <a:bodyPr/>
              <a:lstStyle/>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𝐸𝑛𝑔𝑖𝑛𝑒</m:t>
                      </m:r>
                      <m:r>
                        <a:rPr lang="en-US" i="1">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𝐹𝑙𝑖𝑔h𝑡</m:t>
                      </m:r>
                      <m:r>
                        <a:rPr lang="en-US"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&amp;</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𝐷𝑒𝑠𝑖𝑔𝑛</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𝑀𝑖𝑠𝑠𝑖𝑜𝑛</m:t>
                      </m:r>
                      <m:r>
                        <a:rPr lang="en-US" b="0" i="1" smtClean="0">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sym typeface="Wingdings" panose="05000000000000000000" pitchFamily="2" charset="2"/>
                        </a:rPr>
                        <m:t>𝐸𝑥𝑐𝑒𝑠𝑠</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𝐴𝑣𝑎𝑖𝑙𝑎𝑏𝑙𝑒</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r>
                        <a:rPr lang="en-US" i="1" smtClean="0">
                          <a:latin typeface="Cambria Math" panose="02040503050406030204" pitchFamily="18" charset="0"/>
                          <a:sym typeface="Wingdings" panose="05000000000000000000" pitchFamily="2" charset="2"/>
                        </a:rPr>
                        <m:t> </m:t>
                      </m:r>
                      <m:r>
                        <a:rPr lang="en-US" b="1" i="1" smtClean="0">
                          <a:latin typeface="Cambria Math" panose="02040503050406030204" pitchFamily="18" charset="0"/>
                          <a:sym typeface="Wingdings" panose="05000000000000000000" pitchFamily="2" charset="2"/>
                        </a:rPr>
                        <m:t>–</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𝑅𝑒𝑞𝑢𝑖𝑟𝑒𝑑</m:t>
                      </m:r>
                      <m:r>
                        <a:rPr lang="en-US" i="1" smtClean="0">
                          <a:latin typeface="Cambria Math" panose="02040503050406030204" pitchFamily="18" charset="0"/>
                          <a:sym typeface="Wingdings" panose="05000000000000000000" pitchFamily="2" charset="2"/>
                        </a:rPr>
                        <m:t> </m:t>
                      </m:r>
                      <m:r>
                        <a:rPr lang="en-US" i="1" smtClean="0">
                          <a:latin typeface="Cambria Math" panose="02040503050406030204" pitchFamily="18" charset="0"/>
                          <a:sym typeface="Wingdings" panose="05000000000000000000" pitchFamily="2" charset="2"/>
                        </a:rPr>
                        <m:t>𝑃𝑜𝑤𝑒𝑟</m:t>
                      </m:r>
                    </m:oMath>
                  </m:oMathPara>
                </a14:m>
                <a:endParaRPr lang="en-US" dirty="0">
                  <a:sym typeface="Wingdings" panose="05000000000000000000" pitchFamily="2" charset="2"/>
                </a:endParaRPr>
              </a:p>
              <a:p>
                <a:pPr marL="0" indent="0" algn="just">
                  <a:lnSpc>
                    <a:spcPct val="100000"/>
                  </a:lnSpc>
                  <a:spcAft>
                    <a:spcPts val="1200"/>
                  </a:spcAft>
                  <a:buNone/>
                </a:pPr>
                <a14:m>
                  <m:oMath xmlns:m="http://schemas.openxmlformats.org/officeDocument/2006/math">
                    <m:r>
                      <a:rPr lang="tr-TR" b="0" i="1" dirty="0" smtClean="0">
                        <a:latin typeface="Cambria Math" panose="02040503050406030204" pitchFamily="18" charset="0"/>
                      </a:rPr>
                      <m:t>h</m:t>
                    </m:r>
                    <m:r>
                      <a:rPr lang="tr-TR" i="1" dirty="0">
                        <a:latin typeface="Cambria Math" panose="02040503050406030204" pitchFamily="18" charset="0"/>
                      </a:rPr>
                      <m:t> </m:t>
                    </m:r>
                    <m:r>
                      <a:rPr lang="tr-TR" i="1" dirty="0" smtClean="0">
                        <a:latin typeface="Cambria Math" panose="02040503050406030204" pitchFamily="18" charset="0"/>
                      </a:rPr>
                      <m:t>    </m:t>
                    </m:r>
                  </m:oMath>
                </a14:m>
                <a:r>
                  <a:rPr lang="tr-TR" dirty="0"/>
                  <a:t>, </a:t>
                </a:r>
                <a14:m>
                  <m:oMath xmlns:m="http://schemas.openxmlformats.org/officeDocument/2006/math">
                    <m:r>
                      <a:rPr lang="tr-TR" b="1" i="1" smtClean="0">
                        <a:latin typeface="Cambria Math" panose="02040503050406030204" pitchFamily="18" charset="0"/>
                        <a:ea typeface="Cambria Math" panose="02040503050406030204" pitchFamily="18" charset="0"/>
                      </a:rPr>
                      <m:t>𝝆</m:t>
                    </m:r>
                  </m:oMath>
                </a14:m>
                <a:r>
                  <a:rPr lang="tr-TR" dirty="0"/>
                  <a:t>    ,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𝝆</m:t>
                        </m:r>
                      </m:e>
                      <m:sub>
                        <m:r>
                          <a:rPr lang="tr-TR" b="1" i="1" smtClean="0">
                            <a:latin typeface="Cambria Math" panose="02040503050406030204" pitchFamily="18" charset="0"/>
                          </a:rPr>
                          <m:t>𝟎</m:t>
                        </m:r>
                      </m:sub>
                    </m:sSub>
                    <m:r>
                      <a:rPr lang="tr-TR" b="1" i="1" smtClean="0">
                        <a:latin typeface="Cambria Math" panose="02040503050406030204" pitchFamily="18" charset="0"/>
                      </a:rPr>
                      <m:t>=</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𝟐𝟐𝟓</m:t>
                    </m:r>
                    <m:r>
                      <a:rPr lang="tr-TR" b="1" i="1" smtClean="0">
                        <a:latin typeface="Cambria Math" panose="02040503050406030204" pitchFamily="18" charset="0"/>
                      </a:rPr>
                      <m:t> </m:t>
                    </m:r>
                    <m:f>
                      <m:fPr>
                        <m:ctrlPr>
                          <a:rPr lang="tr-TR" b="1" i="1" smtClean="0">
                            <a:latin typeface="Cambria Math" panose="02040503050406030204" pitchFamily="18" charset="0"/>
                          </a:rPr>
                        </m:ctrlPr>
                      </m:fPr>
                      <m:num>
                        <m:r>
                          <a:rPr lang="tr-TR" b="1" i="1" smtClean="0">
                            <a:latin typeface="Cambria Math" panose="02040503050406030204" pitchFamily="18" charset="0"/>
                          </a:rPr>
                          <m:t>𝒌𝒈</m:t>
                        </m:r>
                      </m:num>
                      <m:den>
                        <m:sSup>
                          <m:sSupPr>
                            <m:ctrlPr>
                              <a:rPr lang="tr-TR" b="1" i="1" smtClean="0">
                                <a:latin typeface="Cambria Math" panose="02040503050406030204" pitchFamily="18" charset="0"/>
                              </a:rPr>
                            </m:ctrlPr>
                          </m:sSupPr>
                          <m:e>
                            <m:r>
                              <a:rPr lang="tr-TR" b="1" i="1" smtClean="0">
                                <a:latin typeface="Cambria Math" panose="02040503050406030204" pitchFamily="18" charset="0"/>
                              </a:rPr>
                              <m:t>𝒎</m:t>
                            </m:r>
                          </m:e>
                          <m:sup>
                            <m:r>
                              <a:rPr lang="tr-TR" b="1" i="1" smtClean="0">
                                <a:latin typeface="Cambria Math" panose="02040503050406030204" pitchFamily="18" charset="0"/>
                              </a:rPr>
                              <m:t>𝟑</m:t>
                            </m:r>
                          </m:sup>
                        </m:sSup>
                      </m:den>
                    </m:f>
                  </m:oMath>
                </a14:m>
                <a:r>
                  <a:rPr lang="tr-TR" dirty="0"/>
                  <a:t>)</a:t>
                </a:r>
              </a:p>
              <a:p>
                <a:pPr marL="0" indent="0" algn="just">
                  <a:lnSpc>
                    <a:spcPct val="100000"/>
                  </a:lnSpc>
                  <a:spcAft>
                    <a:spcPts val="1200"/>
                  </a:spcAft>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𝑎𝑣𝑎𝑖𝑙𝑎𝑏𝑙𝑒</m:t>
                            </m:r>
                            <m:r>
                              <a:rPr lang="tr-TR" b="0" i="1" smtClean="0">
                                <a:latin typeface="Cambria Math" panose="02040503050406030204" pitchFamily="18" charset="0"/>
                              </a:rPr>
                              <m:t>)</m:t>
                            </m:r>
                          </m:sub>
                        </m:sSub>
                      </m:e>
                      <m:sub>
                        <m:r>
                          <a:rPr lang="tr-TR" b="0" i="1" smtClean="0">
                            <a:latin typeface="Cambria Math" panose="02040503050406030204" pitchFamily="18" charset="0"/>
                          </a:rPr>
                          <m:t>(0)</m:t>
                        </m:r>
                      </m:sub>
                    </m:sSub>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𝑎𝑡</m:t>
                        </m:r>
                        <m:r>
                          <a:rPr lang="tr-TR" b="0" i="1" smtClean="0">
                            <a:latin typeface="Cambria Math" panose="02040503050406030204" pitchFamily="18" charset="0"/>
                          </a:rPr>
                          <m:t> </m:t>
                        </m:r>
                        <m:r>
                          <a:rPr lang="tr-TR" b="0" i="1" smtClean="0">
                            <a:latin typeface="Cambria Math" panose="02040503050406030204" pitchFamily="18" charset="0"/>
                          </a:rPr>
                          <m:t>𝑆𝑒𝑎</m:t>
                        </m:r>
                        <m:r>
                          <a:rPr lang="tr-TR" b="0" i="1" smtClean="0">
                            <a:latin typeface="Cambria Math" panose="02040503050406030204" pitchFamily="18" charset="0"/>
                          </a:rPr>
                          <m:t> </m:t>
                        </m:r>
                        <m:r>
                          <a:rPr lang="tr-TR" b="0" i="1" smtClean="0">
                            <a:latin typeface="Cambria Math" panose="02040503050406030204" pitchFamily="18" charset="0"/>
                          </a:rPr>
                          <m:t>𝐿𝑒𝑣𝑒𝑙</m:t>
                        </m:r>
                      </m:e>
                    </m:d>
                    <m:r>
                      <a:rPr lang="tr-TR" b="0" i="1" smtClean="0">
                        <a:latin typeface="Cambria Math" panose="02040503050406030204" pitchFamily="18" charset="0"/>
                      </a:rPr>
                      <m:t>,</m:t>
                    </m:r>
                  </m:oMath>
                </a14:m>
                <a:r>
                  <a:rPr lang="tr-TR" dirty="0"/>
                  <a:t>  </a:t>
                </a:r>
                <a:r>
                  <a:rPr lang="en-US" dirty="0"/>
                  <a:t>h </a:t>
                </a:r>
                <a:r>
                  <a:rPr lang="en-US" dirty="0">
                    <a:sym typeface="Wingdings" panose="05000000000000000000" pitchFamily="2" charset="2"/>
                  </a:rPr>
                  <a:t> altitude</a:t>
                </a:r>
                <a:r>
                  <a:rPr lang="en-US" dirty="0"/>
                  <a:t>	</a:t>
                </a:r>
              </a:p>
              <a:p>
                <a:pPr marL="0" indent="0" algn="just">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m:t>
                              </m:r>
                              <m:r>
                                <a:rPr lang="tr-TR" b="0" i="1" smtClean="0">
                                  <a:latin typeface="Cambria Math" panose="02040503050406030204" pitchFamily="18" charset="0"/>
                                </a:rPr>
                                <m:t>𝑎𝑣𝑎</m:t>
                              </m:r>
                              <m:r>
                                <a:rPr lang="tr-TR" b="0" i="1" smtClean="0">
                                  <a:latin typeface="Cambria Math" panose="02040503050406030204" pitchFamily="18" charset="0"/>
                                </a:rPr>
                                <m:t>)</m:t>
                              </m:r>
                            </m:sub>
                          </m:sSub>
                        </m:e>
                        <m:sub>
                          <m:r>
                            <a:rPr lang="tr-TR" b="0" i="1" smtClean="0">
                              <a:latin typeface="Cambria Math" panose="02040503050406030204" pitchFamily="18" charset="0"/>
                            </a:rPr>
                            <m:t>h</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𝑃</m:t>
                              </m:r>
                            </m:e>
                            <m:sub>
                              <m:d>
                                <m:dPr>
                                  <m:ctrlPr>
                                    <a:rPr lang="tr-TR" i="1" smtClean="0">
                                      <a:latin typeface="Cambria Math" panose="02040503050406030204" pitchFamily="18" charset="0"/>
                                    </a:rPr>
                                  </m:ctrlPr>
                                </m:dPr>
                                <m:e>
                                  <m:r>
                                    <a:rPr lang="tr-TR" i="1">
                                      <a:latin typeface="Cambria Math" panose="02040503050406030204" pitchFamily="18" charset="0"/>
                                    </a:rPr>
                                    <m:t>𝑎𝑣</m:t>
                                  </m:r>
                                  <m:r>
                                    <a:rPr lang="tr-TR" b="0" i="1" smtClean="0">
                                      <a:latin typeface="Cambria Math" panose="02040503050406030204" pitchFamily="18" charset="0"/>
                                    </a:rPr>
                                    <m:t>𝑎</m:t>
                                  </m:r>
                                </m:e>
                              </m:d>
                            </m:sub>
                          </m:sSub>
                        </m:e>
                        <m:sub>
                          <m:r>
                            <a:rPr lang="tr-TR" b="0" i="1" smtClean="0">
                              <a:latin typeface="Cambria Math" panose="02040503050406030204" pitchFamily="18" charset="0"/>
                            </a:rPr>
                            <m:t>0</m:t>
                          </m:r>
                        </m:sub>
                      </m:sSub>
                      <m:r>
                        <a:rPr lang="tr-TR" b="0"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ea typeface="Cambria Math" panose="02040503050406030204" pitchFamily="18" charset="0"/>
                            </a:rPr>
                            <m:t>𝜌</m:t>
                          </m:r>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𝜌</m:t>
                              </m:r>
                            </m:e>
                            <m:sub>
                              <m:r>
                                <a:rPr lang="tr-TR" b="0" i="1" smtClean="0">
                                  <a:latin typeface="Cambria Math" panose="02040503050406030204" pitchFamily="18" charset="0"/>
                                </a:rPr>
                                <m:t>0</m:t>
                              </m:r>
                            </m:sub>
                          </m:sSub>
                        </m:den>
                      </m:f>
                      <m:r>
                        <a:rPr lang="tr-TR" b="0" i="1" smtClean="0">
                          <a:latin typeface="Cambria Math" panose="02040503050406030204" pitchFamily="18" charset="0"/>
                        </a:rPr>
                        <m:t>)</m:t>
                      </m:r>
                    </m:oMath>
                  </m:oMathPara>
                </a14:m>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r>
                  <a:rPr lang="tr-TR" dirty="0"/>
                  <a:t> </a:t>
                </a:r>
                <a:r>
                  <a:rPr lang="en-US" dirty="0"/>
                  <a:t>Rotorcraft fly in the lower layers of the atmosphere.</a:t>
                </a:r>
                <a:endParaRPr lang="tr-TR" dirty="0"/>
              </a:p>
              <a:p>
                <a:pPr marL="0" indent="0" algn="just">
                  <a:lnSpc>
                    <a:spcPct val="100000"/>
                  </a:lnSpc>
                  <a:spcAft>
                    <a:spcPts val="1200"/>
                  </a:spcAft>
                  <a:buNone/>
                </a:pPr>
                <a:endParaRPr lang="tr-TR" dirty="0"/>
              </a:p>
              <a:p>
                <a:pPr marL="0" indent="0" algn="just">
                  <a:lnSpc>
                    <a:spcPct val="100000"/>
                  </a:lnSpc>
                  <a:spcAft>
                    <a:spcPts val="1200"/>
                  </a:spcAft>
                  <a:buNone/>
                </a:pPr>
                <a:endParaRPr lang="en-US" dirty="0"/>
              </a:p>
            </p:txBody>
          </p:sp>
        </mc:Choice>
        <mc:Fallback>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842452" y="1276349"/>
                <a:ext cx="10507095" cy="5080099"/>
              </a:xfr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B0D2135-6C61-C3C2-C826-5AA2B3C4EB60}"/>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10" name="Text Placeholder 2">
            <a:extLst>
              <a:ext uri="{FF2B5EF4-FFF2-40B4-BE49-F238E27FC236}">
                <a16:creationId xmlns:a16="http://schemas.microsoft.com/office/drawing/2014/main" id="{64B93113-0B2F-F5C4-4066-DA559556E6D0}"/>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cxnSp>
        <p:nvCxnSpPr>
          <p:cNvPr id="3" name="Düz Ok Bağlayıcısı 2">
            <a:extLst>
              <a:ext uri="{FF2B5EF4-FFF2-40B4-BE49-F238E27FC236}">
                <a16:creationId xmlns:a16="http://schemas.microsoft.com/office/drawing/2014/main" id="{E7D1ED58-34FC-6365-AA4F-A36229538307}"/>
              </a:ext>
            </a:extLst>
          </p:cNvPr>
          <p:cNvCxnSpPr>
            <a:cxnSpLocks/>
          </p:cNvCxnSpPr>
          <p:nvPr/>
        </p:nvCxnSpPr>
        <p:spPr>
          <a:xfrm flipV="1">
            <a:off x="1352550"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Düz Ok Bağlayıcısı 7">
            <a:extLst>
              <a:ext uri="{FF2B5EF4-FFF2-40B4-BE49-F238E27FC236}">
                <a16:creationId xmlns:a16="http://schemas.microsoft.com/office/drawing/2014/main" id="{17D109D0-6B57-05BB-2772-7FF4642670CD}"/>
              </a:ext>
            </a:extLst>
          </p:cNvPr>
          <p:cNvCxnSpPr/>
          <p:nvPr/>
        </p:nvCxnSpPr>
        <p:spPr>
          <a:xfrm>
            <a:off x="1895475" y="3119437"/>
            <a:ext cx="0" cy="33337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C5FBD155-E0B3-BFC7-A6A7-FD1948C52097}"/>
              </a:ext>
            </a:extLst>
          </p:cNvPr>
          <p:cNvSpPr txBox="1"/>
          <p:nvPr/>
        </p:nvSpPr>
        <p:spPr>
          <a:xfrm>
            <a:off x="1210262" y="4212772"/>
            <a:ext cx="873957" cy="369332"/>
          </a:xfrm>
          <a:prstGeom prst="rect">
            <a:avLst/>
          </a:prstGeom>
          <a:noFill/>
        </p:spPr>
        <p:txBody>
          <a:bodyPr wrap="none" rtlCol="0">
            <a:spAutoFit/>
          </a:bodyPr>
          <a:lstStyle/>
          <a:p>
            <a:r>
              <a:rPr lang="tr-TR" dirty="0">
                <a:solidFill>
                  <a:schemeClr val="accent1"/>
                </a:solidFill>
              </a:rPr>
              <a:t>engine</a:t>
            </a:r>
            <a:endParaRPr lang="en-US" dirty="0">
              <a:solidFill>
                <a:schemeClr val="accent1"/>
              </a:solidFill>
            </a:endParaRPr>
          </a:p>
        </p:txBody>
      </p:sp>
      <p:grpSp>
        <p:nvGrpSpPr>
          <p:cNvPr id="38" name="Grup 37">
            <a:extLst>
              <a:ext uri="{FF2B5EF4-FFF2-40B4-BE49-F238E27FC236}">
                <a16:creationId xmlns:a16="http://schemas.microsoft.com/office/drawing/2014/main" id="{781B827A-D4F9-5B67-37B6-D2F7CF8366B8}"/>
              </a:ext>
            </a:extLst>
          </p:cNvPr>
          <p:cNvGrpSpPr/>
          <p:nvPr/>
        </p:nvGrpSpPr>
        <p:grpSpPr>
          <a:xfrm>
            <a:off x="4641028" y="4915884"/>
            <a:ext cx="2598604" cy="1243613"/>
            <a:chOff x="4687209" y="5128319"/>
            <a:chExt cx="2598604" cy="1243613"/>
          </a:xfrm>
        </p:grpSpPr>
        <p:sp>
          <p:nvSpPr>
            <p:cNvPr id="18" name="Yay 17">
              <a:extLst>
                <a:ext uri="{FF2B5EF4-FFF2-40B4-BE49-F238E27FC236}">
                  <a16:creationId xmlns:a16="http://schemas.microsoft.com/office/drawing/2014/main" id="{6818625C-8191-54C2-AF11-F4FA02063323}"/>
                </a:ext>
              </a:extLst>
            </p:cNvPr>
            <p:cNvSpPr/>
            <p:nvPr/>
          </p:nvSpPr>
          <p:spPr>
            <a:xfrm>
              <a:off x="4687209" y="5394034"/>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Yay 21">
              <a:extLst>
                <a:ext uri="{FF2B5EF4-FFF2-40B4-BE49-F238E27FC236}">
                  <a16:creationId xmlns:a16="http://schemas.microsoft.com/office/drawing/2014/main" id="{A6FE23AD-90CC-FCFB-D1C4-F9E2D927DF6F}"/>
                </a:ext>
              </a:extLst>
            </p:cNvPr>
            <p:cNvSpPr/>
            <p:nvPr/>
          </p:nvSpPr>
          <p:spPr>
            <a:xfrm flipH="1">
              <a:off x="5558745" y="5394035"/>
              <a:ext cx="400050" cy="97789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Düz Bağlayıcı 23">
              <a:extLst>
                <a:ext uri="{FF2B5EF4-FFF2-40B4-BE49-F238E27FC236}">
                  <a16:creationId xmlns:a16="http://schemas.microsoft.com/office/drawing/2014/main" id="{BDA26CD9-B777-8E42-90CE-D769F4C6A467}"/>
                </a:ext>
              </a:extLst>
            </p:cNvPr>
            <p:cNvCxnSpPr>
              <a:cxnSpLocks/>
            </p:cNvCxnSpPr>
            <p:nvPr/>
          </p:nvCxnSpPr>
          <p:spPr>
            <a:xfrm>
              <a:off x="5063445" y="5632160"/>
              <a:ext cx="495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D8861B4B-B68E-884E-15F2-84E96CFDC683}"/>
                </a:ext>
              </a:extLst>
            </p:cNvPr>
            <p:cNvCxnSpPr/>
            <p:nvPr/>
          </p:nvCxnSpPr>
          <p:spPr>
            <a:xfrm>
              <a:off x="51301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38958D4C-3F35-B625-013D-3A3AFAAFB12B}"/>
                </a:ext>
              </a:extLst>
            </p:cNvPr>
            <p:cNvCxnSpPr/>
            <p:nvPr/>
          </p:nvCxnSpPr>
          <p:spPr>
            <a:xfrm>
              <a:off x="525394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543376E4-6FB7-0997-8601-FB2CC4B21A27}"/>
                </a:ext>
              </a:extLst>
            </p:cNvPr>
            <p:cNvCxnSpPr/>
            <p:nvPr/>
          </p:nvCxnSpPr>
          <p:spPr>
            <a:xfrm>
              <a:off x="5396820"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73954EAE-3416-BC4E-41B3-B707F31D2540}"/>
                </a:ext>
              </a:extLst>
            </p:cNvPr>
            <p:cNvCxnSpPr/>
            <p:nvPr/>
          </p:nvCxnSpPr>
          <p:spPr>
            <a:xfrm>
              <a:off x="5539695" y="5498811"/>
              <a:ext cx="0" cy="29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9AF31065-F6F2-0749-E99C-735AFE674449}"/>
                    </a:ext>
                  </a:extLst>
                </p:cNvPr>
                <p:cNvSpPr txBox="1"/>
                <p:nvPr/>
              </p:nvSpPr>
              <p:spPr>
                <a:xfrm>
                  <a:off x="5298430" y="5128319"/>
                  <a:ext cx="4483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𝜗</m:t>
                            </m:r>
                          </m:e>
                          <m:sub>
                            <m:r>
                              <a:rPr lang="tr-TR" b="0" i="1" smtClean="0">
                                <a:solidFill>
                                  <a:schemeClr val="accent1"/>
                                </a:solidFill>
                                <a:latin typeface="Cambria Math" panose="02040503050406030204" pitchFamily="18" charset="0"/>
                              </a:rPr>
                              <m:t>𝑖</m:t>
                            </m:r>
                          </m:sub>
                        </m:sSub>
                      </m:oMath>
                    </m:oMathPara>
                  </a14:m>
                  <a:endParaRPr lang="en-US" dirty="0">
                    <a:solidFill>
                      <a:schemeClr val="accent1"/>
                    </a:solidFill>
                  </a:endParaRPr>
                </a:p>
              </p:txBody>
            </p:sp>
          </mc:Choice>
          <mc:Fallback xmlns="">
            <p:sp>
              <p:nvSpPr>
                <p:cNvPr id="33" name="Metin kutusu 32">
                  <a:extLst>
                    <a:ext uri="{FF2B5EF4-FFF2-40B4-BE49-F238E27FC236}">
                      <a16:creationId xmlns:a16="http://schemas.microsoft.com/office/drawing/2014/main" id="{9AF31065-F6F2-0749-E99C-735AFE674449}"/>
                    </a:ext>
                  </a:extLst>
                </p:cNvPr>
                <p:cNvSpPr txBox="1">
                  <a:spLocks noRot="1" noChangeAspect="1" noMove="1" noResize="1" noEditPoints="1" noAdjustHandles="1" noChangeArrowheads="1" noChangeShapeType="1" noTextEdit="1"/>
                </p:cNvSpPr>
                <p:nvPr/>
              </p:nvSpPr>
              <p:spPr>
                <a:xfrm>
                  <a:off x="5298430" y="5128319"/>
                  <a:ext cx="448328" cy="369332"/>
                </a:xfrm>
                <a:prstGeom prst="rect">
                  <a:avLst/>
                </a:prstGeom>
                <a:blipFill>
                  <a:blip r:embed="rId4"/>
                  <a:stretch>
                    <a:fillRect b="-3279"/>
                  </a:stretch>
                </a:blipFill>
              </p:spPr>
              <p:txBody>
                <a:bodyPr/>
                <a:lstStyle/>
                <a:p>
                  <a:r>
                    <a:rPr lang="en-US">
                      <a:noFill/>
                    </a:rPr>
                    <a:t> </a:t>
                  </a:r>
                </a:p>
              </p:txBody>
            </p:sp>
          </mc:Fallback>
        </mc:AlternateContent>
        <p:cxnSp>
          <p:nvCxnSpPr>
            <p:cNvPr id="35" name="Düz Ok Bağlayıcısı 34">
              <a:extLst>
                <a:ext uri="{FF2B5EF4-FFF2-40B4-BE49-F238E27FC236}">
                  <a16:creationId xmlns:a16="http://schemas.microsoft.com/office/drawing/2014/main" id="{A69758D8-EC4D-9CA7-E257-3EA89D7F4B18}"/>
                </a:ext>
              </a:extLst>
            </p:cNvPr>
            <p:cNvCxnSpPr>
              <a:cxnSpLocks/>
            </p:cNvCxnSpPr>
            <p:nvPr/>
          </p:nvCxnSpPr>
          <p:spPr>
            <a:xfrm>
              <a:off x="5682569" y="5628236"/>
              <a:ext cx="40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155">
                  <a:extLst>
                    <a:ext uri="{FF2B5EF4-FFF2-40B4-BE49-F238E27FC236}">
                      <a16:creationId xmlns:a16="http://schemas.microsoft.com/office/drawing/2014/main" id="{3232D83C-83F6-0212-593E-24EF0E09F059}"/>
                    </a:ext>
                  </a:extLst>
                </p:cNvPr>
                <p:cNvSpPr txBox="1"/>
                <p:nvPr/>
              </p:nvSpPr>
              <p:spPr>
                <a:xfrm>
                  <a:off x="6096000" y="5264736"/>
                  <a:ext cx="118981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tr-TR" b="0" i="1" noProof="0" dirty="0" smtClean="0">
                                <a:solidFill>
                                  <a:schemeClr val="accent1"/>
                                </a:solidFill>
                                <a:latin typeface="Cambria Math" panose="02040503050406030204" pitchFamily="18" charset="0"/>
                              </a:rPr>
                            </m:ctrlPr>
                          </m:accPr>
                          <m:e>
                            <m:r>
                              <a:rPr lang="tr-TR" b="0" i="1" noProof="0" dirty="0" smtClean="0">
                                <a:solidFill>
                                  <a:schemeClr val="accent1"/>
                                </a:solidFill>
                                <a:latin typeface="Cambria Math" panose="02040503050406030204" pitchFamily="18" charset="0"/>
                              </a:rPr>
                              <m:t>𝑀</m:t>
                            </m:r>
                          </m:e>
                        </m:acc>
                        <m:r>
                          <a:rPr lang="tr-TR" b="0" i="1" noProof="0" dirty="0" smtClean="0">
                            <a:solidFill>
                              <a:schemeClr val="accent1"/>
                            </a:solidFill>
                            <a:latin typeface="Cambria Math" panose="02040503050406030204" pitchFamily="18" charset="0"/>
                          </a:rPr>
                          <m:t>= </m:t>
                        </m:r>
                        <m:f>
                          <m:fPr>
                            <m:ctrlPr>
                              <a:rPr lang="tr-TR" b="0" i="1" noProof="0" dirty="0" smtClean="0">
                                <a:solidFill>
                                  <a:schemeClr val="accent1"/>
                                </a:solidFill>
                                <a:latin typeface="Cambria Math" panose="02040503050406030204" pitchFamily="18" charset="0"/>
                              </a:rPr>
                            </m:ctrlPr>
                          </m:fPr>
                          <m:num>
                            <m:r>
                              <a:rPr lang="tr-TR" b="0" i="1" noProof="0" dirty="0" smtClean="0">
                                <a:solidFill>
                                  <a:schemeClr val="accent1"/>
                                </a:solidFill>
                                <a:latin typeface="Cambria Math" panose="02040503050406030204" pitchFamily="18" charset="0"/>
                              </a:rPr>
                              <m:t>𝑑𝑀</m:t>
                            </m:r>
                          </m:num>
                          <m:den>
                            <m:r>
                              <a:rPr lang="tr-TR" b="0" i="1" noProof="0" dirty="0" smtClean="0">
                                <a:solidFill>
                                  <a:schemeClr val="accent1"/>
                                </a:solidFill>
                                <a:latin typeface="Cambria Math" panose="02040503050406030204" pitchFamily="18" charset="0"/>
                              </a:rPr>
                              <m:t>𝑑𝑡</m:t>
                            </m:r>
                          </m:den>
                        </m:f>
                        <m:r>
                          <a:rPr lang="tr-TR" b="0" i="1" noProof="0" dirty="0" smtClean="0">
                            <a:solidFill>
                              <a:schemeClr val="accent1"/>
                            </a:solidFill>
                            <a:latin typeface="Cambria Math" panose="02040503050406030204" pitchFamily="18" charset="0"/>
                          </a:rPr>
                          <m:t> </m:t>
                        </m:r>
                      </m:oMath>
                    </m:oMathPara>
                  </a14:m>
                  <a:endParaRPr lang="en-US" noProof="0" dirty="0">
                    <a:solidFill>
                      <a:schemeClr val="accent1"/>
                    </a:solidFill>
                  </a:endParaRPr>
                </a:p>
              </p:txBody>
            </p:sp>
          </mc:Choice>
          <mc:Fallback xmlns="">
            <p:sp>
              <p:nvSpPr>
                <p:cNvPr id="37" name="TextBox 155">
                  <a:extLst>
                    <a:ext uri="{FF2B5EF4-FFF2-40B4-BE49-F238E27FC236}">
                      <a16:creationId xmlns:a16="http://schemas.microsoft.com/office/drawing/2014/main" id="{3232D83C-83F6-0212-593E-24EF0E09F059}"/>
                    </a:ext>
                  </a:extLst>
                </p:cNvPr>
                <p:cNvSpPr txBox="1">
                  <a:spLocks noRot="1" noChangeAspect="1" noMove="1" noResize="1" noEditPoints="1" noAdjustHandles="1" noChangeArrowheads="1" noChangeShapeType="1" noTextEdit="1"/>
                </p:cNvSpPr>
                <p:nvPr/>
              </p:nvSpPr>
              <p:spPr>
                <a:xfrm>
                  <a:off x="6096000" y="5264736"/>
                  <a:ext cx="1189813" cy="618246"/>
                </a:xfrm>
                <a:prstGeom prst="rect">
                  <a:avLst/>
                </a:prstGeom>
                <a:blipFill>
                  <a:blip r:embed="rId5"/>
                  <a:stretch>
                    <a:fillRect/>
                  </a:stretch>
                </a:blipFill>
              </p:spPr>
              <p:txBody>
                <a:bodyPr/>
                <a:lstStyle/>
                <a:p>
                  <a:r>
                    <a:rPr lang="en-US">
                      <a:noFill/>
                    </a:rPr>
                    <a:t> </a:t>
                  </a:r>
                </a:p>
              </p:txBody>
            </p:sp>
          </mc:Fallback>
        </mc:AlternateContent>
      </p:grpSp>
      <p:cxnSp>
        <p:nvCxnSpPr>
          <p:cNvPr id="4" name="Düz Ok Bağlayıcısı 3">
            <a:extLst>
              <a:ext uri="{FF2B5EF4-FFF2-40B4-BE49-F238E27FC236}">
                <a16:creationId xmlns:a16="http://schemas.microsoft.com/office/drawing/2014/main" id="{6F4B517D-3960-602F-2AD6-548827AB7ECD}"/>
              </a:ext>
            </a:extLst>
          </p:cNvPr>
          <p:cNvCxnSpPr/>
          <p:nvPr/>
        </p:nvCxnSpPr>
        <p:spPr>
          <a:xfrm flipV="1">
            <a:off x="1642188" y="4012163"/>
            <a:ext cx="0" cy="20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41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5BCD4D71-9C14-833D-A1D6-A9A9CD65AC5A}"/>
              </a:ext>
            </a:extLst>
          </p:cNvPr>
          <p:cNvSpPr>
            <a:spLocks noGrp="1"/>
          </p:cNvSpPr>
          <p:nvPr>
            <p:ph sz="quarter" idx="10"/>
          </p:nvPr>
        </p:nvSpPr>
        <p:spPr>
          <a:xfrm>
            <a:off x="833436" y="1099009"/>
            <a:ext cx="10507095" cy="5396909"/>
          </a:xfrm>
        </p:spPr>
        <p:txBody>
          <a:bodyPr/>
          <a:lstStyle/>
          <a:p>
            <a:r>
              <a:rPr lang="en-US" b="1" dirty="0"/>
              <a:t>Power Ceiling</a:t>
            </a:r>
            <a:br>
              <a:rPr lang="en-US" dirty="0"/>
            </a:br>
            <a:r>
              <a:rPr lang="en-US" dirty="0"/>
              <a:t>This is the </a:t>
            </a:r>
            <a:r>
              <a:rPr lang="en-US" b="1" dirty="0"/>
              <a:t>maximum altitude at which the helicopter can maintain powered flight</a:t>
            </a:r>
            <a:r>
              <a:rPr lang="en-US" dirty="0"/>
              <a:t> (usually in forward flight, climbing or cruising).</a:t>
            </a:r>
          </a:p>
          <a:p>
            <a:r>
              <a:rPr lang="en-US" dirty="0"/>
              <a:t>In forward flight:</a:t>
            </a:r>
          </a:p>
          <a:p>
            <a:pPr>
              <a:buFont typeface="Arial" panose="020B0604020202020204" pitchFamily="34" charset="0"/>
              <a:buChar char="•"/>
            </a:pPr>
            <a:r>
              <a:rPr lang="en-US" dirty="0"/>
              <a:t>Translational lift reduces induced power</a:t>
            </a:r>
          </a:p>
          <a:p>
            <a:pPr>
              <a:buFont typeface="Arial" panose="020B0604020202020204" pitchFamily="34" charset="0"/>
              <a:buChar char="•"/>
            </a:pPr>
            <a:r>
              <a:rPr lang="en-US" dirty="0"/>
              <a:t>The rotor is more aerodynamically efficient</a:t>
            </a:r>
          </a:p>
          <a:p>
            <a:pPr>
              <a:buFont typeface="Arial" panose="020B0604020202020204" pitchFamily="34" charset="0"/>
              <a:buChar char="•"/>
            </a:pPr>
            <a:r>
              <a:rPr lang="en-US" dirty="0"/>
              <a:t>Less power is required than in a hover</a:t>
            </a:r>
            <a:endParaRPr lang="tr-TR" dirty="0"/>
          </a:p>
          <a:p>
            <a:pPr marL="0" indent="0" algn="ctr">
              <a:buNone/>
            </a:pPr>
            <a:r>
              <a:rPr lang="en-US" dirty="0"/>
              <a:t>Power required in </a:t>
            </a:r>
            <a:r>
              <a:rPr lang="tr-TR" dirty="0"/>
              <a:t>H</a:t>
            </a:r>
            <a:r>
              <a:rPr lang="en-US" dirty="0"/>
              <a:t>over</a:t>
            </a:r>
            <a:r>
              <a:rPr lang="tr-TR" dirty="0"/>
              <a:t> </a:t>
            </a:r>
            <a:r>
              <a:rPr lang="en-US" b="1" dirty="0"/>
              <a:t>&gt;</a:t>
            </a:r>
            <a:r>
              <a:rPr lang="tr-TR" dirty="0"/>
              <a:t> </a:t>
            </a:r>
            <a:r>
              <a:rPr lang="en-US" dirty="0"/>
              <a:t>Power required in Forward Flight</a:t>
            </a:r>
          </a:p>
          <a:p>
            <a:r>
              <a:rPr lang="en-US" dirty="0"/>
              <a:t>So the helicopter runs out of hover capability before it runs out of powered flight capability as altitude increases.</a:t>
            </a:r>
          </a:p>
        </p:txBody>
      </p:sp>
      <p:sp>
        <p:nvSpPr>
          <p:cNvPr id="5" name="Title 1">
            <a:extLst>
              <a:ext uri="{FF2B5EF4-FFF2-40B4-BE49-F238E27FC236}">
                <a16:creationId xmlns:a16="http://schemas.microsoft.com/office/drawing/2014/main" id="{4E324A87-ABC4-8575-E5D5-1B958590B0C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0F1E77-5956-ECDC-D8A0-232BB040BDC4}"/>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graphicFrame>
        <p:nvGraphicFramePr>
          <p:cNvPr id="7" name="Tablo 6">
            <a:extLst>
              <a:ext uri="{FF2B5EF4-FFF2-40B4-BE49-F238E27FC236}">
                <a16:creationId xmlns:a16="http://schemas.microsoft.com/office/drawing/2014/main" id="{2BBEABD8-44DC-A3AC-5560-EEE4B2444022}"/>
              </a:ext>
            </a:extLst>
          </p:cNvPr>
          <p:cNvGraphicFramePr>
            <a:graphicFrameLocks noGrp="1"/>
          </p:cNvGraphicFramePr>
          <p:nvPr>
            <p:extLst>
              <p:ext uri="{D42A27DB-BD31-4B8C-83A1-F6EECF244321}">
                <p14:modId xmlns:p14="http://schemas.microsoft.com/office/powerpoint/2010/main" val="2426856077"/>
              </p:ext>
            </p:extLst>
          </p:nvPr>
        </p:nvGraphicFramePr>
        <p:xfrm>
          <a:off x="2829560" y="5244509"/>
          <a:ext cx="5755640" cy="1005840"/>
        </p:xfrm>
        <a:graphic>
          <a:graphicData uri="http://schemas.openxmlformats.org/drawingml/2006/table">
            <a:tbl>
              <a:tblPr/>
              <a:tblGrid>
                <a:gridCol w="2877820">
                  <a:extLst>
                    <a:ext uri="{9D8B030D-6E8A-4147-A177-3AD203B41FA5}">
                      <a16:colId xmlns:a16="http://schemas.microsoft.com/office/drawing/2014/main" val="1775788554"/>
                    </a:ext>
                  </a:extLst>
                </a:gridCol>
                <a:gridCol w="2877820">
                  <a:extLst>
                    <a:ext uri="{9D8B030D-6E8A-4147-A177-3AD203B41FA5}">
                      <a16:colId xmlns:a16="http://schemas.microsoft.com/office/drawing/2014/main" val="33394903"/>
                    </a:ext>
                  </a:extLst>
                </a:gridCol>
              </a:tblGrid>
              <a:tr h="0">
                <a:tc>
                  <a:txBody>
                    <a:bodyPr/>
                    <a:lstStyle/>
                    <a:p>
                      <a:pPr algn="ctr"/>
                      <a:r>
                        <a:rPr lang="en-US" sz="1600" dirty="0"/>
                        <a:t>Ceiling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Relative Altitude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13358"/>
                  </a:ext>
                </a:extLst>
              </a:tr>
              <a:tr h="0">
                <a:tc>
                  <a:txBody>
                    <a:bodyPr/>
                    <a:lstStyle/>
                    <a:p>
                      <a:pPr algn="ctr"/>
                      <a:r>
                        <a:rPr lang="en-US" sz="1600" b="1" dirty="0"/>
                        <a:t>Hover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46344"/>
                  </a:ext>
                </a:extLst>
              </a:tr>
              <a:tr h="0">
                <a:tc>
                  <a:txBody>
                    <a:bodyPr/>
                    <a:lstStyle/>
                    <a:p>
                      <a:pPr algn="ctr"/>
                      <a:r>
                        <a:rPr lang="en-US" sz="1600" b="1" dirty="0"/>
                        <a:t>Power Ceiling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190789"/>
                  </a:ext>
                </a:extLst>
              </a:tr>
            </a:tbl>
          </a:graphicData>
        </a:graphic>
      </p:graphicFrame>
    </p:spTree>
    <p:extLst>
      <p:ext uri="{BB962C8B-B14F-4D97-AF65-F5344CB8AC3E}">
        <p14:creationId xmlns:p14="http://schemas.microsoft.com/office/powerpoint/2010/main" val="287175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5A996BC4-D2AC-FC5D-6FB2-45B94750E3B0}"/>
                  </a:ext>
                </a:extLst>
              </p:cNvPr>
              <p:cNvSpPr>
                <a:spLocks noGrp="1"/>
              </p:cNvSpPr>
              <p:nvPr>
                <p:ph sz="quarter" idx="10"/>
              </p:nvPr>
            </p:nvSpPr>
            <p:spPr/>
            <p:txBody>
              <a:bodyPr/>
              <a:lstStyle/>
              <a:p>
                <a:pPr algn="just"/>
                <a:r>
                  <a:rPr lang="en-US" dirty="0"/>
                  <a:t>The Effect of Altitude: The power provided by the engine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d>
                          <m:dPr>
                            <m:ctrlPr>
                              <a:rPr lang="en-US" i="1" smtClean="0">
                                <a:latin typeface="Cambria Math" panose="02040503050406030204" pitchFamily="18" charset="0"/>
                              </a:rPr>
                            </m:ctrlPr>
                          </m:dPr>
                          <m:e>
                            <m:r>
                              <a:rPr lang="en-US" i="1">
                                <a:latin typeface="Cambria Math" panose="02040503050406030204" pitchFamily="18" charset="0"/>
                              </a:rPr>
                              <m:t>𝑎𝑣</m:t>
                            </m:r>
                            <m:r>
                              <a:rPr lang="en-US" b="0" i="1" smtClean="0">
                                <a:latin typeface="Cambria Math" panose="02040503050406030204" pitchFamily="18" charset="0"/>
                              </a:rPr>
                              <m:t>𝑎</m:t>
                            </m:r>
                          </m:e>
                        </m:d>
                      </m:sub>
                    </m:sSub>
                    <m:r>
                      <a:rPr lang="en-US" b="0" i="1" smtClean="0">
                        <a:latin typeface="Cambria Math" panose="02040503050406030204" pitchFamily="18" charset="0"/>
                      </a:rPr>
                      <m:t>)</m:t>
                    </m:r>
                  </m:oMath>
                </a14:m>
                <a:r>
                  <a:rPr lang="en-US" dirty="0"/>
                  <a:t> decreases. The Main Rotor Power Consumption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𝑟𝑒𝑞</m:t>
                        </m:r>
                      </m:sub>
                    </m:sSub>
                  </m:oMath>
                </a14:m>
                <a:r>
                  <a:rPr lang="en-US" dirty="0"/>
                  <a:t>) increases. Ultimately, the Excess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𝑒𝑥𝑐</m:t>
                        </m:r>
                      </m:sub>
                    </m:sSub>
                  </m:oMath>
                </a14:m>
                <a:r>
                  <a:rPr lang="en-US" dirty="0"/>
                  <a:t>) decreases.</a:t>
                </a:r>
              </a:p>
              <a:p>
                <a:pPr algn="just"/>
                <a:r>
                  <a:rPr lang="en-US" dirty="0"/>
                  <a:t>Excess Power determines factors for us such as flight speed, range, endurance and descent/ascent (vertical maneuvers’) rate.</a:t>
                </a:r>
              </a:p>
            </p:txBody>
          </p:sp>
        </mc:Choice>
        <mc:Fallback xmlns="">
          <p:sp>
            <p:nvSpPr>
              <p:cNvPr id="4" name="İçerik Yer Tutucusu 3">
                <a:extLst>
                  <a:ext uri="{FF2B5EF4-FFF2-40B4-BE49-F238E27FC236}">
                    <a16:creationId xmlns:a16="http://schemas.microsoft.com/office/drawing/2014/main" id="{5A996BC4-D2AC-FC5D-6FB2-45B94750E3B0}"/>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B0A54B8-FBC5-2D30-039A-1E6C2EC6A853}"/>
              </a:ext>
            </a:extLst>
          </p:cNvPr>
          <p:cNvSpPr>
            <a:spLocks noGrp="1"/>
          </p:cNvSpPr>
          <p:nvPr>
            <p:ph type="title"/>
          </p:nvPr>
        </p:nvSpPr>
        <p:spPr>
          <a:xfrm>
            <a:off x="833436" y="-4821"/>
            <a:ext cx="11358564" cy="646331"/>
          </a:xfrm>
        </p:spPr>
        <p:txBody>
          <a:bodyPr/>
          <a:lstStyle/>
          <a:p>
            <a:r>
              <a:rPr lang="tr-TR" noProof="0" dirty="0"/>
              <a:t>POWER CONSUMPTIONS</a:t>
            </a:r>
            <a:endParaRPr lang="en-US" noProof="0" dirty="0"/>
          </a:p>
        </p:txBody>
      </p:sp>
      <p:sp>
        <p:nvSpPr>
          <p:cNvPr id="6" name="Text Placeholder 2">
            <a:extLst>
              <a:ext uri="{FF2B5EF4-FFF2-40B4-BE49-F238E27FC236}">
                <a16:creationId xmlns:a16="http://schemas.microsoft.com/office/drawing/2014/main" id="{7D163E23-F8DB-17C0-C876-708E6B6DA989}"/>
              </a:ext>
            </a:extLst>
          </p:cNvPr>
          <p:cNvSpPr txBox="1">
            <a:spLocks/>
          </p:cNvSpPr>
          <p:nvPr/>
        </p:nvSpPr>
        <p:spPr>
          <a:xfrm>
            <a:off x="833436" y="669473"/>
            <a:ext cx="11358564" cy="401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b="1" dirty="0">
                <a:solidFill>
                  <a:srgbClr val="FF0000"/>
                </a:solidFill>
              </a:rPr>
              <a:t>FORWARD FLIGHT</a:t>
            </a:r>
            <a:endParaRPr lang="en-US" b="1" dirty="0">
              <a:solidFill>
                <a:srgbClr val="FF0000"/>
              </a:solidFill>
            </a:endParaRPr>
          </a:p>
        </p:txBody>
      </p:sp>
    </p:spTree>
    <p:extLst>
      <p:ext uri="{BB962C8B-B14F-4D97-AF65-F5344CB8AC3E}">
        <p14:creationId xmlns:p14="http://schemas.microsoft.com/office/powerpoint/2010/main" val="3556712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MOMENTUM THEORY</a:t>
            </a:r>
            <a:endParaRPr lang="en-US"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3969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9" grpId="1"/>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808650" y="1161170"/>
            <a:ext cx="10505896" cy="960528"/>
          </a:xfrm>
          <a:prstGeom prst="rect">
            <a:avLst/>
          </a:prstGeom>
        </p:spPr>
        <p:txBody>
          <a:bodyPr/>
          <a:lstStyle/>
          <a:p>
            <a:pPr marL="0" indent="0" algn="just">
              <a:buNone/>
            </a:pPr>
            <a:r>
              <a:rPr lang="en-US" sz="2000" dirty="0"/>
              <a:t>The momentum theory does not provide information about rotor blade geometry. Consequently, it is inadequate for design purposes. </a:t>
            </a:r>
            <a:r>
              <a:rPr lang="tr-TR" sz="2000" dirty="0"/>
              <a:t> </a:t>
            </a:r>
            <a:r>
              <a:rPr lang="en-US" sz="2000" dirty="0"/>
              <a:t>However, it helps us find the power consumption and requirement.</a:t>
            </a:r>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r>
              <a:rPr lang="tr-TR" dirty="0"/>
              <a:t>MOMENTUM THEORY</a:t>
            </a:r>
            <a:endParaRPr lang="en-US" noProof="0" dirty="0"/>
          </a:p>
        </p:txBody>
      </p:sp>
      <mc:AlternateContent xmlns:mc="http://schemas.openxmlformats.org/markup-compatibility/2006" xmlns:a14="http://schemas.microsoft.com/office/drawing/2010/main">
        <mc:Choice Requires="a14">
          <p:sp>
            <p:nvSpPr>
              <p:cNvPr id="92" name="Metin kutusu 91">
                <a:extLst>
                  <a:ext uri="{FF2B5EF4-FFF2-40B4-BE49-F238E27FC236}">
                    <a16:creationId xmlns:a16="http://schemas.microsoft.com/office/drawing/2014/main" id="{5A5B844B-A240-905D-C3A7-1218821C0998}"/>
                  </a:ext>
                </a:extLst>
              </p:cNvPr>
              <p:cNvSpPr txBox="1"/>
              <p:nvPr/>
            </p:nvSpPr>
            <p:spPr>
              <a:xfrm>
                <a:off x="6283651" y="2986593"/>
                <a:ext cx="5991476" cy="2708434"/>
              </a:xfrm>
              <a:prstGeom prst="rect">
                <a:avLst/>
              </a:prstGeom>
              <a:noFill/>
            </p:spPr>
            <p:txBody>
              <a:bodyPr wrap="square" rtlCol="0">
                <a:spAutoFit/>
              </a:bodyPr>
              <a:lstStyle/>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b="1" i="1" baseline="-25000" smtClean="0">
                        <a:solidFill>
                          <a:srgbClr val="FF0000"/>
                        </a:solidFill>
                        <a:latin typeface="Cambria Math" panose="02040503050406030204" pitchFamily="18" charset="0"/>
                      </a:rPr>
                      <m:t>𝒄</m:t>
                    </m:r>
                  </m:oMath>
                </a14:m>
                <a:r>
                  <a:rPr lang="en-US" dirty="0"/>
                  <a:t> = Rate of Climb/Descent (Vertical/Axial Flight Velocity) </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rPr>
                      <m:t>𝒗</m:t>
                    </m:r>
                    <m:r>
                      <a:rPr lang="en-US" i="1" baseline="-25000" smtClean="0">
                        <a:solidFill>
                          <a:srgbClr val="FF0000"/>
                        </a:solidFill>
                        <a:latin typeface="Cambria Math" panose="02040503050406030204" pitchFamily="18" charset="0"/>
                      </a:rPr>
                      <m:t>𝑖</m:t>
                    </m:r>
                  </m:oMath>
                </a14:m>
                <a:r>
                  <a:rPr lang="en-US" dirty="0"/>
                  <a:t> = Induced Velocity</a:t>
                </a:r>
              </a:p>
              <a:p>
                <a:pPr>
                  <a:spcBef>
                    <a:spcPts val="1200"/>
                  </a:spcBef>
                  <a:spcAft>
                    <a:spcPts val="1200"/>
                  </a:spcAft>
                </a:pP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𝝎</m:t>
                    </m:r>
                  </m:oMath>
                </a14:m>
                <a:r>
                  <a:rPr lang="en-US" dirty="0"/>
                  <a:t> = Far wake velocity</a:t>
                </a:r>
              </a:p>
              <a:p>
                <a:pPr>
                  <a:spcBef>
                    <a:spcPts val="1200"/>
                  </a:spcBef>
                  <a:spcAft>
                    <a:spcPts val="1200"/>
                  </a:spcAft>
                </a:pPr>
                <a:endParaRPr lang="en-US" dirty="0"/>
              </a:p>
              <a:p>
                <a:pPr>
                  <a:spcBef>
                    <a:spcPts val="1200"/>
                  </a:spcBef>
                  <a:spcAft>
                    <a:spcPts val="1200"/>
                  </a:spcAft>
                </a:pPr>
                <a:endParaRPr lang="en-US" dirty="0"/>
              </a:p>
            </p:txBody>
          </p:sp>
        </mc:Choice>
        <mc:Fallback xmlns="">
          <p:sp>
            <p:nvSpPr>
              <p:cNvPr id="92" name="Metin kutusu 91">
                <a:extLst>
                  <a:ext uri="{FF2B5EF4-FFF2-40B4-BE49-F238E27FC236}">
                    <a16:creationId xmlns:a16="http://schemas.microsoft.com/office/drawing/2014/main" id="{5A5B844B-A240-905D-C3A7-1218821C0998}"/>
                  </a:ext>
                </a:extLst>
              </p:cNvPr>
              <p:cNvSpPr txBox="1">
                <a:spLocks noRot="1" noChangeAspect="1" noMove="1" noResize="1" noEditPoints="1" noAdjustHandles="1" noChangeArrowheads="1" noChangeShapeType="1" noTextEdit="1"/>
              </p:cNvSpPr>
              <p:nvPr/>
            </p:nvSpPr>
            <p:spPr>
              <a:xfrm>
                <a:off x="6283651" y="2986593"/>
                <a:ext cx="5991476" cy="2708434"/>
              </a:xfrm>
              <a:prstGeom prst="rect">
                <a:avLst/>
              </a:prstGeom>
              <a:blipFill>
                <a:blip r:embed="rId3"/>
                <a:stretch>
                  <a:fillRect t="-1126" r="-509"/>
                </a:stretch>
              </a:blipFill>
            </p:spPr>
            <p:txBody>
              <a:bodyPr/>
              <a:lstStyle/>
              <a:p>
                <a:r>
                  <a:rPr lang="en-US">
                    <a:noFill/>
                  </a:rPr>
                  <a:t> </a:t>
                </a:r>
              </a:p>
            </p:txBody>
          </p:sp>
        </mc:Fallback>
      </mc:AlternateContent>
      <p:grpSp>
        <p:nvGrpSpPr>
          <p:cNvPr id="97" name="Grup 96">
            <a:extLst>
              <a:ext uri="{FF2B5EF4-FFF2-40B4-BE49-F238E27FC236}">
                <a16:creationId xmlns:a16="http://schemas.microsoft.com/office/drawing/2014/main" id="{5F61211A-EB43-DAED-513B-B4718F2693EA}"/>
              </a:ext>
            </a:extLst>
          </p:cNvPr>
          <p:cNvGrpSpPr/>
          <p:nvPr/>
        </p:nvGrpSpPr>
        <p:grpSpPr>
          <a:xfrm>
            <a:off x="503377" y="2021205"/>
            <a:ext cx="5861828" cy="4358461"/>
            <a:chOff x="503377" y="2021205"/>
            <a:chExt cx="5861828" cy="4358461"/>
          </a:xfrm>
        </p:grpSpPr>
        <p:grpSp>
          <p:nvGrpSpPr>
            <p:cNvPr id="89" name="Grup 88">
              <a:extLst>
                <a:ext uri="{FF2B5EF4-FFF2-40B4-BE49-F238E27FC236}">
                  <a16:creationId xmlns:a16="http://schemas.microsoft.com/office/drawing/2014/main" id="{C246F61E-D85E-6C25-E292-8024CCF0EFB5}"/>
                </a:ext>
              </a:extLst>
            </p:cNvPr>
            <p:cNvGrpSpPr/>
            <p:nvPr/>
          </p:nvGrpSpPr>
          <p:grpSpPr>
            <a:xfrm>
              <a:off x="503377" y="2021205"/>
              <a:ext cx="5861828" cy="4358461"/>
              <a:chOff x="5324095" y="1494733"/>
              <a:chExt cx="5861828" cy="4358461"/>
            </a:xfrm>
          </p:grpSpPr>
          <p:grpSp>
            <p:nvGrpSpPr>
              <p:cNvPr id="2" name="Grup 1">
                <a:extLst>
                  <a:ext uri="{FF2B5EF4-FFF2-40B4-BE49-F238E27FC236}">
                    <a16:creationId xmlns:a16="http://schemas.microsoft.com/office/drawing/2014/main" id="{0253E8D0-0736-CEB0-5463-72C48AB240C5}"/>
                  </a:ext>
                </a:extLst>
              </p:cNvPr>
              <p:cNvGrpSpPr/>
              <p:nvPr/>
            </p:nvGrpSpPr>
            <p:grpSpPr>
              <a:xfrm>
                <a:off x="5324095" y="2108083"/>
                <a:ext cx="5690849" cy="3704098"/>
                <a:chOff x="-1209021" y="1640356"/>
                <a:chExt cx="5690849" cy="3704098"/>
              </a:xfrm>
            </p:grpSpPr>
            <p:grpSp>
              <p:nvGrpSpPr>
                <p:cNvPr id="7" name="Group 166">
                  <a:extLst>
                    <a:ext uri="{FF2B5EF4-FFF2-40B4-BE49-F238E27FC236}">
                      <a16:creationId xmlns:a16="http://schemas.microsoft.com/office/drawing/2014/main" id="{D11DF780-A1E3-92CD-80B0-234745BDAE35}"/>
                    </a:ext>
                  </a:extLst>
                </p:cNvPr>
                <p:cNvGrpSpPr/>
                <p:nvPr/>
              </p:nvGrpSpPr>
              <p:grpSpPr>
                <a:xfrm>
                  <a:off x="-1209021" y="1640356"/>
                  <a:ext cx="5690849" cy="3704098"/>
                  <a:chOff x="-77386" y="2238145"/>
                  <a:chExt cx="5690849" cy="3704098"/>
                </a:xfrm>
              </p:grpSpPr>
              <p:sp>
                <p:nvSpPr>
                  <p:cNvPr id="9" name="Oval 8">
                    <a:extLst>
                      <a:ext uri="{FF2B5EF4-FFF2-40B4-BE49-F238E27FC236}">
                        <a16:creationId xmlns:a16="http://schemas.microsoft.com/office/drawing/2014/main" id="{D515C430-F623-1866-4B77-3A6C40E79EAE}"/>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0" name="TextBox 123">
                        <a:extLst>
                          <a:ext uri="{FF2B5EF4-FFF2-40B4-BE49-F238E27FC236}">
                            <a16:creationId xmlns:a16="http://schemas.microsoft.com/office/drawing/2014/main" id="{BEAD62B9-1ABB-7143-F6D1-AFEEA7E47978}"/>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4">
                        <a:extLst>
                          <a:ext uri="{FF2B5EF4-FFF2-40B4-BE49-F238E27FC236}">
                            <a16:creationId xmlns:a16="http://schemas.microsoft.com/office/drawing/2014/main" id="{3D4FCDFB-8CD8-4923-23D0-741D9796658C}"/>
                          </a:ext>
                        </a:extLst>
                      </p:cNvPr>
                      <p:cNvSpPr txBox="1"/>
                      <p:nvPr/>
                    </p:nvSpPr>
                    <p:spPr>
                      <a:xfrm>
                        <a:off x="3536637" y="3209020"/>
                        <a:ext cx="9785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𝒗</m:t>
                              </m:r>
                              <m:r>
                                <a:rPr lang="en-US" b="1" i="1" baseline="-2500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1" name="TextBox 124">
                        <a:extLst>
                          <a:ext uri="{FF2B5EF4-FFF2-40B4-BE49-F238E27FC236}">
                            <a16:creationId xmlns:a16="http://schemas.microsoft.com/office/drawing/2014/main" id="{3D4FCDFB-8CD8-4923-23D0-741D9796658C}"/>
                          </a:ext>
                        </a:extLst>
                      </p:cNvPr>
                      <p:cNvSpPr txBox="1">
                        <a:spLocks noRot="1" noChangeAspect="1" noMove="1" noResize="1" noEditPoints="1" noAdjustHandles="1" noChangeArrowheads="1" noChangeShapeType="1" noTextEdit="1"/>
                      </p:cNvSpPr>
                      <p:nvPr/>
                    </p:nvSpPr>
                    <p:spPr>
                      <a:xfrm>
                        <a:off x="3536637" y="3209020"/>
                        <a:ext cx="978599" cy="369332"/>
                      </a:xfrm>
                      <a:prstGeom prst="rect">
                        <a:avLst/>
                      </a:prstGeom>
                      <a:blipFill>
                        <a:blip r:embed="rId5"/>
                        <a:stretch>
                          <a:fillRect/>
                        </a:stretch>
                      </a:blipFill>
                    </p:spPr>
                    <p:txBody>
                      <a:bodyPr/>
                      <a:lstStyle/>
                      <a:p>
                        <a:r>
                          <a:rPr lang="en-US">
                            <a:noFill/>
                          </a:rPr>
                          <a:t> </a:t>
                        </a:r>
                      </a:p>
                    </p:txBody>
                  </p:sp>
                </mc:Fallback>
              </mc:AlternateContent>
              <p:grpSp>
                <p:nvGrpSpPr>
                  <p:cNvPr id="12" name="Group 10">
                    <a:extLst>
                      <a:ext uri="{FF2B5EF4-FFF2-40B4-BE49-F238E27FC236}">
                        <a16:creationId xmlns:a16="http://schemas.microsoft.com/office/drawing/2014/main" id="{480B7681-ED5F-E061-27D6-54AC1C27017A}"/>
                      </a:ext>
                    </a:extLst>
                  </p:cNvPr>
                  <p:cNvGrpSpPr/>
                  <p:nvPr/>
                </p:nvGrpSpPr>
                <p:grpSpPr>
                  <a:xfrm>
                    <a:off x="2120492" y="2341725"/>
                    <a:ext cx="3492971" cy="3600518"/>
                    <a:chOff x="1197605" y="2480621"/>
                    <a:chExt cx="3492971" cy="3600518"/>
                  </a:xfrm>
                </p:grpSpPr>
                <p:grpSp>
                  <p:nvGrpSpPr>
                    <p:cNvPr id="50" name="Group 159">
                      <a:extLst>
                        <a:ext uri="{FF2B5EF4-FFF2-40B4-BE49-F238E27FC236}">
                          <a16:creationId xmlns:a16="http://schemas.microsoft.com/office/drawing/2014/main" id="{D3F5E624-C40E-223D-3F81-1DD863E05960}"/>
                        </a:ext>
                      </a:extLst>
                    </p:cNvPr>
                    <p:cNvGrpSpPr/>
                    <p:nvPr/>
                  </p:nvGrpSpPr>
                  <p:grpSpPr>
                    <a:xfrm>
                      <a:off x="1197605" y="2480621"/>
                      <a:ext cx="3492971" cy="3240029"/>
                      <a:chOff x="1197605" y="2480621"/>
                      <a:chExt cx="3492971" cy="3240029"/>
                    </a:xfrm>
                  </p:grpSpPr>
                  <p:grpSp>
                    <p:nvGrpSpPr>
                      <p:cNvPr id="51" name="Group 151">
                        <a:extLst>
                          <a:ext uri="{FF2B5EF4-FFF2-40B4-BE49-F238E27FC236}">
                            <a16:creationId xmlns:a16="http://schemas.microsoft.com/office/drawing/2014/main" id="{A03744B4-9AA8-FA8F-2522-EC54FC566D36}"/>
                          </a:ext>
                        </a:extLst>
                      </p:cNvPr>
                      <p:cNvGrpSpPr/>
                      <p:nvPr/>
                    </p:nvGrpSpPr>
                    <p:grpSpPr>
                      <a:xfrm>
                        <a:off x="1197605" y="2480621"/>
                        <a:ext cx="3492971" cy="3240029"/>
                        <a:chOff x="1197605" y="2480621"/>
                        <a:chExt cx="3492971" cy="3240029"/>
                      </a:xfrm>
                    </p:grpSpPr>
                    <p:grpSp>
                      <p:nvGrpSpPr>
                        <p:cNvPr id="53" name="Group 83">
                          <a:extLst>
                            <a:ext uri="{FF2B5EF4-FFF2-40B4-BE49-F238E27FC236}">
                              <a16:creationId xmlns:a16="http://schemas.microsoft.com/office/drawing/2014/main" id="{90FAC816-08EA-7B77-124E-1743EA950F9E}"/>
                            </a:ext>
                          </a:extLst>
                        </p:cNvPr>
                        <p:cNvGrpSpPr/>
                        <p:nvPr/>
                      </p:nvGrpSpPr>
                      <p:grpSpPr>
                        <a:xfrm>
                          <a:off x="1197605" y="2480621"/>
                          <a:ext cx="3492971" cy="3085174"/>
                          <a:chOff x="1207182" y="2422006"/>
                          <a:chExt cx="3492971" cy="3085174"/>
                        </a:xfrm>
                      </p:grpSpPr>
                      <p:cxnSp>
                        <p:nvCxnSpPr>
                          <p:cNvPr id="57" name="Straight Connector 63">
                            <a:extLst>
                              <a:ext uri="{FF2B5EF4-FFF2-40B4-BE49-F238E27FC236}">
                                <a16:creationId xmlns:a16="http://schemas.microsoft.com/office/drawing/2014/main" id="{335B2BAD-CF55-F3A8-2EA9-3AD82BF364D9}"/>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58" name="Group 61">
                            <a:extLst>
                              <a:ext uri="{FF2B5EF4-FFF2-40B4-BE49-F238E27FC236}">
                                <a16:creationId xmlns:a16="http://schemas.microsoft.com/office/drawing/2014/main" id="{F5CA19A1-7162-A782-E896-DC9943FEF11C}"/>
                              </a:ext>
                            </a:extLst>
                          </p:cNvPr>
                          <p:cNvGrpSpPr/>
                          <p:nvPr/>
                        </p:nvGrpSpPr>
                        <p:grpSpPr>
                          <a:xfrm>
                            <a:off x="1207182" y="2422006"/>
                            <a:ext cx="3492971" cy="3085174"/>
                            <a:chOff x="1207182" y="2422006"/>
                            <a:chExt cx="3492971" cy="3085174"/>
                          </a:xfrm>
                        </p:grpSpPr>
                        <p:sp>
                          <p:nvSpPr>
                            <p:cNvPr id="59" name="Rectangle 45">
                              <a:extLst>
                                <a:ext uri="{FF2B5EF4-FFF2-40B4-BE49-F238E27FC236}">
                                  <a16:creationId xmlns:a16="http://schemas.microsoft.com/office/drawing/2014/main" id="{9914BDD3-6752-9B8C-8676-CD2B4F653AAE}"/>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0" name="Group 29">
                              <a:extLst>
                                <a:ext uri="{FF2B5EF4-FFF2-40B4-BE49-F238E27FC236}">
                                  <a16:creationId xmlns:a16="http://schemas.microsoft.com/office/drawing/2014/main" id="{87937D9F-1C14-64B0-6297-AF59A90FC1EC}"/>
                                </a:ext>
                              </a:extLst>
                            </p:cNvPr>
                            <p:cNvGrpSpPr/>
                            <p:nvPr/>
                          </p:nvGrpSpPr>
                          <p:grpSpPr>
                            <a:xfrm>
                              <a:off x="1998518" y="4037015"/>
                              <a:ext cx="2701635" cy="1154495"/>
                              <a:chOff x="1600200" y="3251250"/>
                              <a:chExt cx="2701635" cy="1154495"/>
                            </a:xfrm>
                          </p:grpSpPr>
                          <p:grpSp>
                            <p:nvGrpSpPr>
                              <p:cNvPr id="64" name="Group 31">
                                <a:extLst>
                                  <a:ext uri="{FF2B5EF4-FFF2-40B4-BE49-F238E27FC236}">
                                    <a16:creationId xmlns:a16="http://schemas.microsoft.com/office/drawing/2014/main" id="{24502A15-A79D-5698-F872-BA25B3EEEAA1}"/>
                                  </a:ext>
                                </a:extLst>
                              </p:cNvPr>
                              <p:cNvGrpSpPr/>
                              <p:nvPr/>
                            </p:nvGrpSpPr>
                            <p:grpSpPr>
                              <a:xfrm>
                                <a:off x="1607989" y="3251250"/>
                                <a:ext cx="2693846" cy="975800"/>
                                <a:chOff x="1659944" y="2827273"/>
                                <a:chExt cx="2693846" cy="975800"/>
                              </a:xfrm>
                            </p:grpSpPr>
                            <p:sp>
                              <p:nvSpPr>
                                <p:cNvPr id="70" name="Rectangle: Rounded Corners 38">
                                  <a:extLst>
                                    <a:ext uri="{FF2B5EF4-FFF2-40B4-BE49-F238E27FC236}">
                                      <a16:creationId xmlns:a16="http://schemas.microsoft.com/office/drawing/2014/main" id="{56D53592-55A4-17C7-40D8-41703256FE10}"/>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386C199-D4E0-2B00-B4C5-9A9500AE1FEA}"/>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A0816B20-028C-5185-2D5E-89DDA78CB329}"/>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73" name="Straight Connector 42">
                                  <a:extLst>
                                    <a:ext uri="{FF2B5EF4-FFF2-40B4-BE49-F238E27FC236}">
                                      <a16:creationId xmlns:a16="http://schemas.microsoft.com/office/drawing/2014/main" id="{2A500443-2497-8793-D386-E90FDFAAE9D8}"/>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674E3CAB-0DC3-9C28-8AE5-C0934D52CBB6}"/>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67" name="Straight Connector 35">
                                <a:extLst>
                                  <a:ext uri="{FF2B5EF4-FFF2-40B4-BE49-F238E27FC236}">
                                    <a16:creationId xmlns:a16="http://schemas.microsoft.com/office/drawing/2014/main" id="{C71E3D48-2F5A-C23F-EB50-3E585A527123}"/>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8" name="Straight Connector 36">
                                <a:extLst>
                                  <a:ext uri="{FF2B5EF4-FFF2-40B4-BE49-F238E27FC236}">
                                    <a16:creationId xmlns:a16="http://schemas.microsoft.com/office/drawing/2014/main" id="{A49E3331-BBFC-F568-F982-1BC13E3639BB}"/>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9" name="Straight Connector 37">
                                <a:extLst>
                                  <a:ext uri="{FF2B5EF4-FFF2-40B4-BE49-F238E27FC236}">
                                    <a16:creationId xmlns:a16="http://schemas.microsoft.com/office/drawing/2014/main" id="{B488D33A-A742-2202-B651-DD7AE9685E8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61" name="Freeform: Shape 50">
                              <a:extLst>
                                <a:ext uri="{FF2B5EF4-FFF2-40B4-BE49-F238E27FC236}">
                                  <a16:creationId xmlns:a16="http://schemas.microsoft.com/office/drawing/2014/main" id="{531000C8-652D-3C54-6E8A-6D787158DC1A}"/>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Freeform: Shape 53">
                              <a:extLst>
                                <a:ext uri="{FF2B5EF4-FFF2-40B4-BE49-F238E27FC236}">
                                  <a16:creationId xmlns:a16="http://schemas.microsoft.com/office/drawing/2014/main" id="{6BBB709A-B754-197E-5158-AFBD7FE737FD}"/>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Freeform: Shape 59">
                              <a:extLst>
                                <a:ext uri="{FF2B5EF4-FFF2-40B4-BE49-F238E27FC236}">
                                  <a16:creationId xmlns:a16="http://schemas.microsoft.com/office/drawing/2014/main" id="{BFB5F696-A9E4-4AE1-624A-6ADB87856330}"/>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grpSp>
                    <mc:AlternateContent xmlns:mc="http://schemas.openxmlformats.org/markup-compatibility/2006" xmlns:a14="http://schemas.microsoft.com/office/drawing/2010/main">
                      <mc:Choice Requires="a14">
                        <p:sp>
                          <p:nvSpPr>
                            <p:cNvPr id="54" name="TextBox 127">
                              <a:extLst>
                                <a:ext uri="{FF2B5EF4-FFF2-40B4-BE49-F238E27FC236}">
                                  <a16:creationId xmlns:a16="http://schemas.microsoft.com/office/drawing/2014/main" id="{30BE3037-4883-8851-EDDF-F3AB0253F31A}"/>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28">
                              <a:extLst>
                                <a:ext uri="{FF2B5EF4-FFF2-40B4-BE49-F238E27FC236}">
                                  <a16:creationId xmlns:a16="http://schemas.microsoft.com/office/drawing/2014/main" id="{B1064F47-9BBD-F0E1-A78C-ED093D8A489C}"/>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129">
                              <a:extLst>
                                <a:ext uri="{FF2B5EF4-FFF2-40B4-BE49-F238E27FC236}">
                                  <a16:creationId xmlns:a16="http://schemas.microsoft.com/office/drawing/2014/main" id="{0763FA8E-4532-441A-9D5F-C975043640A8}"/>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grpSp>
                  <p:cxnSp>
                    <p:nvCxnSpPr>
                      <p:cNvPr id="52" name="Straight Connector 126">
                        <a:extLst>
                          <a:ext uri="{FF2B5EF4-FFF2-40B4-BE49-F238E27FC236}">
                            <a16:creationId xmlns:a16="http://schemas.microsoft.com/office/drawing/2014/main" id="{56EEB471-7701-E807-32A4-7C32E89DE4C8}"/>
                          </a:ext>
                        </a:extLst>
                      </p:cNvPr>
                      <p:cNvCxnSpPr>
                        <a:cxnSpLocks/>
                        <a:stCxn id="63"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5">
                          <a:extLst>
                            <a:ext uri="{FF2B5EF4-FFF2-40B4-BE49-F238E27FC236}">
                              <a16:creationId xmlns:a16="http://schemas.microsoft.com/office/drawing/2014/main" id="{A94E40F1-3AE9-8361-0999-7A287589FB44}"/>
                            </a:ext>
                          </a:extLst>
                        </p:cNvPr>
                        <p:cNvSpPr txBox="1"/>
                        <p:nvPr/>
                      </p:nvSpPr>
                      <p:spPr>
                        <a:xfrm>
                          <a:off x="2123021" y="5711807"/>
                          <a:ext cx="9236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tr-TR"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oMath>
                            </m:oMathPara>
                          </a14:m>
                          <a:endParaRPr lang="en-US" b="1" noProof="0" dirty="0">
                            <a:solidFill>
                              <a:srgbClr val="FF0000"/>
                            </a:solidFill>
                          </a:endParaRPr>
                        </a:p>
                      </p:txBody>
                    </p:sp>
                  </mc:Choice>
                  <mc:Fallback xmlns="">
                    <p:sp>
                      <p:nvSpPr>
                        <p:cNvPr id="48" name="TextBox 5">
                          <a:extLst>
                            <a:ext uri="{FF2B5EF4-FFF2-40B4-BE49-F238E27FC236}">
                              <a16:creationId xmlns:a16="http://schemas.microsoft.com/office/drawing/2014/main" id="{A94E40F1-3AE9-8361-0999-7A287589FB44}"/>
                            </a:ext>
                          </a:extLst>
                        </p:cNvPr>
                        <p:cNvSpPr txBox="1">
                          <a:spLocks noRot="1" noChangeAspect="1" noMove="1" noResize="1" noEditPoints="1" noAdjustHandles="1" noChangeArrowheads="1" noChangeShapeType="1" noTextEdit="1"/>
                        </p:cNvSpPr>
                        <p:nvPr/>
                      </p:nvSpPr>
                      <p:spPr>
                        <a:xfrm>
                          <a:off x="2123021" y="5711807"/>
                          <a:ext cx="923650" cy="369332"/>
                        </a:xfrm>
                        <a:prstGeom prst="rect">
                          <a:avLst/>
                        </a:prstGeom>
                        <a:blipFill>
                          <a:blip r:embed="rId10"/>
                          <a:stretch>
                            <a:fillRect/>
                          </a:stretch>
                        </a:blipFill>
                      </p:spPr>
                      <p:txBody>
                        <a:bodyPr/>
                        <a:lstStyle/>
                        <a:p>
                          <a:r>
                            <a:rPr lang="en-US">
                              <a:noFill/>
                            </a:rPr>
                            <a:t> </a:t>
                          </a:r>
                        </a:p>
                      </p:txBody>
                    </p:sp>
                  </mc:Fallback>
                </mc:AlternateContent>
              </p:grpSp>
              <p:sp>
                <p:nvSpPr>
                  <p:cNvPr id="13" name="TextBox 18">
                    <a:extLst>
                      <a:ext uri="{FF2B5EF4-FFF2-40B4-BE49-F238E27FC236}">
                        <a16:creationId xmlns:a16="http://schemas.microsoft.com/office/drawing/2014/main" id="{96F7732A-F92F-32BF-4ACE-27E1B54A927D}"/>
                      </a:ext>
                    </a:extLst>
                  </p:cNvPr>
                  <p:cNvSpPr txBox="1"/>
                  <p:nvPr/>
                </p:nvSpPr>
                <p:spPr>
                  <a:xfrm>
                    <a:off x="2607630" y="2575267"/>
                    <a:ext cx="821059" cy="369332"/>
                  </a:xfrm>
                  <a:prstGeom prst="rect">
                    <a:avLst/>
                  </a:prstGeom>
                  <a:noFill/>
                </p:spPr>
                <p:txBody>
                  <a:bodyPr wrap="none" rtlCol="0">
                    <a:spAutoFit/>
                  </a:bodyPr>
                  <a:lstStyle/>
                  <a:p>
                    <a:r>
                      <a:rPr lang="en-US">
                        <a:solidFill>
                          <a:srgbClr val="0070C0"/>
                        </a:solidFill>
                      </a:rPr>
                      <a:t>Thrust</a:t>
                    </a:r>
                  </a:p>
                </p:txBody>
              </p:sp>
              <mc:AlternateContent xmlns:mc="http://schemas.openxmlformats.org/markup-compatibility/2006" xmlns:a14="http://schemas.microsoft.com/office/drawing/2010/main">
                <mc:Choice Requires="a14">
                  <p:sp>
                    <p:nvSpPr>
                      <p:cNvPr id="14" name="TextBox 19">
                        <a:extLst>
                          <a:ext uri="{FF2B5EF4-FFF2-40B4-BE49-F238E27FC236}">
                            <a16:creationId xmlns:a16="http://schemas.microsoft.com/office/drawing/2014/main" id="{5B86F4EB-8DFF-DC05-0DCB-F182FFE007B9}"/>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74">
                        <a:extLst>
                          <a:ext uri="{FF2B5EF4-FFF2-40B4-BE49-F238E27FC236}">
                            <a16:creationId xmlns:a16="http://schemas.microsoft.com/office/drawing/2014/main" id="{A7154E41-9A9E-A744-AE21-268DD1C52EE8}"/>
                          </a:ext>
                        </a:extLst>
                      </p:cNvPr>
                      <p:cNvSpPr txBox="1"/>
                      <p:nvPr/>
                    </p:nvSpPr>
                    <p:spPr>
                      <a:xfrm>
                        <a:off x="-77386" y="3682394"/>
                        <a:ext cx="2173144" cy="63998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𝑇h𝑒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𝑎𝑖𝑟</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𝑚𝑎𝑠𝑠</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𝑚𝑜𝑣𝑒𝑠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𝑐h𝑎𝑛𝑔𝑒𝑠</m:t>
                              </m:r>
                              <m:r>
                                <a:rPr lang="en-US" i="1">
                                  <a:solidFill>
                                    <a:srgbClr val="0070C0"/>
                                  </a:solidFill>
                                  <a:latin typeface="Cambria Math" panose="02040503050406030204" pitchFamily="18" charset="0"/>
                                </a:rPr>
                                <m:t>.</m:t>
                              </m:r>
                            </m:oMath>
                          </m:oMathPara>
                        </a14:m>
                        <a:endParaRPr lang="en-US" noProof="0" dirty="0">
                          <a:solidFill>
                            <a:srgbClr val="0070C0"/>
                          </a:solidFill>
                        </a:endParaRPr>
                      </a:p>
                    </p:txBody>
                  </p:sp>
                </mc:Choice>
                <mc:Fallback xmlns="">
                  <p:sp>
                    <p:nvSpPr>
                      <p:cNvPr id="19" name="TextBox 74">
                        <a:extLst>
                          <a:ext uri="{FF2B5EF4-FFF2-40B4-BE49-F238E27FC236}">
                            <a16:creationId xmlns:a16="http://schemas.microsoft.com/office/drawing/2014/main" id="{A7154E41-9A9E-A744-AE21-268DD1C52EE8}"/>
                          </a:ext>
                        </a:extLst>
                      </p:cNvPr>
                      <p:cNvSpPr txBox="1">
                        <a:spLocks noRot="1" noChangeAspect="1" noMove="1" noResize="1" noEditPoints="1" noAdjustHandles="1" noChangeArrowheads="1" noChangeShapeType="1" noTextEdit="1"/>
                      </p:cNvSpPr>
                      <p:nvPr/>
                    </p:nvSpPr>
                    <p:spPr>
                      <a:xfrm>
                        <a:off x="-77386" y="3682394"/>
                        <a:ext cx="2173144" cy="639983"/>
                      </a:xfrm>
                      <a:prstGeom prst="rect">
                        <a:avLst/>
                      </a:prstGeom>
                      <a:blipFill>
                        <a:blip r:embed="rId12"/>
                        <a:stretch>
                          <a:fillRect l="-843" r="-1404" b="-8571"/>
                        </a:stretch>
                      </a:blipFill>
                    </p:spPr>
                    <p:txBody>
                      <a:bodyPr/>
                      <a:lstStyle/>
                      <a:p>
                        <a:r>
                          <a:rPr lang="en-US">
                            <a:noFill/>
                          </a:rPr>
                          <a:t> </a:t>
                        </a:r>
                      </a:p>
                    </p:txBody>
                  </p:sp>
                </mc:Fallback>
              </mc:AlternateContent>
              <p:cxnSp>
                <p:nvCxnSpPr>
                  <p:cNvPr id="20" name="Straight Arrow Connector 78">
                    <a:extLst>
                      <a:ext uri="{FF2B5EF4-FFF2-40B4-BE49-F238E27FC236}">
                        <a16:creationId xmlns:a16="http://schemas.microsoft.com/office/drawing/2014/main" id="{19DBCBA6-0B3F-4372-FB56-677AC5B6B730}"/>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0">
                    <a:extLst>
                      <a:ext uri="{FF2B5EF4-FFF2-40B4-BE49-F238E27FC236}">
                        <a16:creationId xmlns:a16="http://schemas.microsoft.com/office/drawing/2014/main" id="{BC6355EF-A974-91DF-FDDB-1C9A04AC725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5">
                    <a:extLst>
                      <a:ext uri="{FF2B5EF4-FFF2-40B4-BE49-F238E27FC236}">
                        <a16:creationId xmlns:a16="http://schemas.microsoft.com/office/drawing/2014/main" id="{B41AE3BD-E3C0-27F7-270E-242ED73688A1}"/>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87">
                    <a:extLst>
                      <a:ext uri="{FF2B5EF4-FFF2-40B4-BE49-F238E27FC236}">
                        <a16:creationId xmlns:a16="http://schemas.microsoft.com/office/drawing/2014/main" id="{FCDD771F-F86D-81E5-2983-927F87C0A8B4}"/>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4667ACD6-1ADB-75F0-DE97-2FC8A133FB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1">
                    <a:extLst>
                      <a:ext uri="{FF2B5EF4-FFF2-40B4-BE49-F238E27FC236}">
                        <a16:creationId xmlns:a16="http://schemas.microsoft.com/office/drawing/2014/main" id="{72097743-41B6-0E85-75CB-1446EEC93141}"/>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2">
                    <a:extLst>
                      <a:ext uri="{FF2B5EF4-FFF2-40B4-BE49-F238E27FC236}">
                        <a16:creationId xmlns:a16="http://schemas.microsoft.com/office/drawing/2014/main" id="{AA94746B-306A-C9CC-39D3-E90F3C8EB216}"/>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7CF2276A-12DD-3330-7FC1-363F63305654}"/>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5">
                    <a:extLst>
                      <a:ext uri="{FF2B5EF4-FFF2-40B4-BE49-F238E27FC236}">
                        <a16:creationId xmlns:a16="http://schemas.microsoft.com/office/drawing/2014/main" id="{3590C7E9-639E-83B7-125E-B6B565CF918A}"/>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6">
                    <a:extLst>
                      <a:ext uri="{FF2B5EF4-FFF2-40B4-BE49-F238E27FC236}">
                        <a16:creationId xmlns:a16="http://schemas.microsoft.com/office/drawing/2014/main" id="{78C3562A-5E3D-6FD1-3910-76C2FC9682C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7">
                    <a:extLst>
                      <a:ext uri="{FF2B5EF4-FFF2-40B4-BE49-F238E27FC236}">
                        <a16:creationId xmlns:a16="http://schemas.microsoft.com/office/drawing/2014/main" id="{99825545-75D4-8900-CFA2-9532C10A7CB1}"/>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8">
                    <a:extLst>
                      <a:ext uri="{FF2B5EF4-FFF2-40B4-BE49-F238E27FC236}">
                        <a16:creationId xmlns:a16="http://schemas.microsoft.com/office/drawing/2014/main" id="{0E0C1187-E6CB-6CD7-42DB-E809372AD947}"/>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99">
                    <a:extLst>
                      <a:ext uri="{FF2B5EF4-FFF2-40B4-BE49-F238E27FC236}">
                        <a16:creationId xmlns:a16="http://schemas.microsoft.com/office/drawing/2014/main" id="{5202674E-646C-C363-AD6D-C4BBBDC51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00">
                    <a:extLst>
                      <a:ext uri="{FF2B5EF4-FFF2-40B4-BE49-F238E27FC236}">
                        <a16:creationId xmlns:a16="http://schemas.microsoft.com/office/drawing/2014/main" id="{6FE2766B-FD10-31BB-A110-E4D8D3D4AEC7}"/>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5">
                    <a:extLst>
                      <a:ext uri="{FF2B5EF4-FFF2-40B4-BE49-F238E27FC236}">
                        <a16:creationId xmlns:a16="http://schemas.microsoft.com/office/drawing/2014/main" id="{FA5E9656-B1ED-6AF5-D57D-A308188A54E6}"/>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6">
                    <a:extLst>
                      <a:ext uri="{FF2B5EF4-FFF2-40B4-BE49-F238E27FC236}">
                        <a16:creationId xmlns:a16="http://schemas.microsoft.com/office/drawing/2014/main" id="{A7C859D8-664F-7313-56FD-1E06A8CD07E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7">
                    <a:extLst>
                      <a:ext uri="{FF2B5EF4-FFF2-40B4-BE49-F238E27FC236}">
                        <a16:creationId xmlns:a16="http://schemas.microsoft.com/office/drawing/2014/main" id="{E96B5502-F5F2-818E-127A-EABABC0E2CC5}"/>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8">
                    <a:extLst>
                      <a:ext uri="{FF2B5EF4-FFF2-40B4-BE49-F238E27FC236}">
                        <a16:creationId xmlns:a16="http://schemas.microsoft.com/office/drawing/2014/main" id="{73607FA1-BB96-0828-B6DE-32A2C3959BF3}"/>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49">
                    <a:extLst>
                      <a:ext uri="{FF2B5EF4-FFF2-40B4-BE49-F238E27FC236}">
                        <a16:creationId xmlns:a16="http://schemas.microsoft.com/office/drawing/2014/main" id="{EE00DD3E-3402-9650-40F4-FD5B0073F4E3}"/>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50">
                    <a:extLst>
                      <a:ext uri="{FF2B5EF4-FFF2-40B4-BE49-F238E27FC236}">
                        <a16:creationId xmlns:a16="http://schemas.microsoft.com/office/drawing/2014/main" id="{F9B51C9F-9762-A7C9-3008-DE012AF1B220}"/>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10D59819-AFAE-3821-9DA4-6524E866D0D5}"/>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6">
                    <a:extLst>
                      <a:ext uri="{FF2B5EF4-FFF2-40B4-BE49-F238E27FC236}">
                        <a16:creationId xmlns:a16="http://schemas.microsoft.com/office/drawing/2014/main" id="{09517D90-DE67-9533-2966-D66FDA132AC8}"/>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61">
                    <a:extLst>
                      <a:ext uri="{FF2B5EF4-FFF2-40B4-BE49-F238E27FC236}">
                        <a16:creationId xmlns:a16="http://schemas.microsoft.com/office/drawing/2014/main" id="{343AB8E4-3247-E3CD-BC1E-D7ED09F29C85}"/>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62">
                    <a:extLst>
                      <a:ext uri="{FF2B5EF4-FFF2-40B4-BE49-F238E27FC236}">
                        <a16:creationId xmlns:a16="http://schemas.microsoft.com/office/drawing/2014/main" id="{37388993-A2AC-4568-12EE-8799651E17A8}"/>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63">
                    <a:extLst>
                      <a:ext uri="{FF2B5EF4-FFF2-40B4-BE49-F238E27FC236}">
                        <a16:creationId xmlns:a16="http://schemas.microsoft.com/office/drawing/2014/main" id="{3B6170B4-F309-DE05-4139-C84822679CAC}"/>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4">
                    <a:extLst>
                      <a:ext uri="{FF2B5EF4-FFF2-40B4-BE49-F238E27FC236}">
                        <a16:creationId xmlns:a16="http://schemas.microsoft.com/office/drawing/2014/main" id="{B41AE862-DC48-7FB5-1842-F61274370CCB}"/>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65">
                    <a:extLst>
                      <a:ext uri="{FF2B5EF4-FFF2-40B4-BE49-F238E27FC236}">
                        <a16:creationId xmlns:a16="http://schemas.microsoft.com/office/drawing/2014/main" id="{93D9CD61-A606-9941-99CF-FB08209A6AB5}"/>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Düz Bağlayıcı 5">
                  <a:extLst>
                    <a:ext uri="{FF2B5EF4-FFF2-40B4-BE49-F238E27FC236}">
                      <a16:creationId xmlns:a16="http://schemas.microsoft.com/office/drawing/2014/main" id="{BDA03D15-F5D6-D0AC-CC88-8A7D45639F50}"/>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 name="Metin kutusu 74">
                <a:extLst>
                  <a:ext uri="{FF2B5EF4-FFF2-40B4-BE49-F238E27FC236}">
                    <a16:creationId xmlns:a16="http://schemas.microsoft.com/office/drawing/2014/main" id="{0AE0452A-5A50-19A4-2EE1-3A80E30DBC76}"/>
                  </a:ext>
                </a:extLst>
              </p:cNvPr>
              <p:cNvSpPr txBox="1"/>
              <p:nvPr/>
            </p:nvSpPr>
            <p:spPr>
              <a:xfrm>
                <a:off x="5654154" y="1494733"/>
                <a:ext cx="1867819" cy="646331"/>
              </a:xfrm>
              <a:prstGeom prst="rect">
                <a:avLst/>
              </a:prstGeom>
              <a:noFill/>
            </p:spPr>
            <p:txBody>
              <a:bodyPr wrap="none" rtlCol="0">
                <a:spAutoFit/>
              </a:bodyPr>
              <a:lstStyle/>
              <a:p>
                <a:r>
                  <a:rPr lang="tr-TR" sz="3600" b="1" u="sng" dirty="0">
                    <a:solidFill>
                      <a:srgbClr val="FF0000"/>
                    </a:solidFill>
                  </a:rPr>
                  <a:t>HOVER</a:t>
                </a:r>
                <a:r>
                  <a:rPr lang="tr-TR" sz="3600" b="1" dirty="0">
                    <a:solidFill>
                      <a:srgbClr val="FF0000"/>
                    </a:solidFill>
                  </a:rPr>
                  <a:t>:</a:t>
                </a:r>
                <a:endParaRPr lang="en-US" sz="3600" b="1" dirty="0">
                  <a:solidFill>
                    <a:srgbClr val="FF0000"/>
                  </a:solidFill>
                </a:endParaRPr>
              </a:p>
            </p:txBody>
          </p:sp>
          <p:sp>
            <p:nvSpPr>
              <p:cNvPr id="76" name="Arrow: Curved Right 65">
                <a:extLst>
                  <a:ext uri="{FF2B5EF4-FFF2-40B4-BE49-F238E27FC236}">
                    <a16:creationId xmlns:a16="http://schemas.microsoft.com/office/drawing/2014/main" id="{AC233143-DB99-642F-DB5C-2592899B762C}"/>
                  </a:ext>
                </a:extLst>
              </p:cNvPr>
              <p:cNvSpPr/>
              <p:nvPr/>
            </p:nvSpPr>
            <p:spPr>
              <a:xfrm rot="2574023">
                <a:off x="7826617" y="2745260"/>
                <a:ext cx="207908" cy="867111"/>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7" name="Arrow: Curved Left 66">
                <a:extLst>
                  <a:ext uri="{FF2B5EF4-FFF2-40B4-BE49-F238E27FC236}">
                    <a16:creationId xmlns:a16="http://schemas.microsoft.com/office/drawing/2014/main" id="{CBA55227-5F33-D922-8BB4-D43084926E61}"/>
                  </a:ext>
                </a:extLst>
              </p:cNvPr>
              <p:cNvSpPr/>
              <p:nvPr/>
            </p:nvSpPr>
            <p:spPr>
              <a:xfrm rot="13374023">
                <a:off x="7922172" y="2963290"/>
                <a:ext cx="166496" cy="51872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mc:AlternateContent xmlns:mc="http://schemas.openxmlformats.org/markup-compatibility/2006" xmlns:a14="http://schemas.microsoft.com/office/drawing/2010/main">
            <mc:Choice Requires="a14">
              <p:sp>
                <p:nvSpPr>
                  <p:cNvPr id="79" name="Metin kutusu 78">
                    <a:extLst>
                      <a:ext uri="{FF2B5EF4-FFF2-40B4-BE49-F238E27FC236}">
                        <a16:creationId xmlns:a16="http://schemas.microsoft.com/office/drawing/2014/main" id="{FA9F11DB-1296-F623-5234-7EB506478928}"/>
                      </a:ext>
                    </a:extLst>
                  </p:cNvPr>
                  <p:cNvSpPr txBox="1"/>
                  <p:nvPr/>
                </p:nvSpPr>
                <p:spPr>
                  <a:xfrm>
                    <a:off x="10053946" y="5483862"/>
                    <a:ext cx="1131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𝝎</m:t>
                          </m:r>
                          <m:r>
                            <a:rPr lang="tr-TR" b="1" i="1" smtClean="0">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𝟐</m:t>
                          </m:r>
                          <m:sSub>
                            <m:sSubPr>
                              <m:ctrlPr>
                                <a:rPr lang="en-US" b="1" i="1" noProof="0" smtClean="0">
                                  <a:solidFill>
                                    <a:srgbClr val="0070C0"/>
                                  </a:solidFill>
                                  <a:latin typeface="Cambria Math" panose="02040503050406030204" pitchFamily="18" charset="0"/>
                                  <a:ea typeface="Cambria Math" panose="02040503050406030204" pitchFamily="18" charset="0"/>
                                </a:rPr>
                              </m:ctrlPr>
                            </m:sSubPr>
                            <m:e>
                              <m:r>
                                <a:rPr lang="en-US" b="1" i="1" noProof="0" smtClean="0">
                                  <a:solidFill>
                                    <a:srgbClr val="0070C0"/>
                                  </a:solidFill>
                                  <a:latin typeface="Cambria Math" panose="02040503050406030204" pitchFamily="18" charset="0"/>
                                  <a:ea typeface="Cambria Math" panose="02040503050406030204" pitchFamily="18" charset="0"/>
                                </a:rPr>
                                <m:t>𝒗</m:t>
                              </m:r>
                            </m:e>
                            <m:sub>
                              <m:r>
                                <a:rPr lang="en-US" b="1" i="1" noProof="0" smtClean="0">
                                  <a:solidFill>
                                    <a:srgbClr val="0070C0"/>
                                  </a:solidFill>
                                  <a:latin typeface="Cambria Math" panose="02040503050406030204" pitchFamily="18" charset="0"/>
                                  <a:ea typeface="Cambria Math" panose="02040503050406030204" pitchFamily="18" charset="0"/>
                                </a:rPr>
                                <m:t>𝒊</m:t>
                              </m:r>
                            </m:sub>
                          </m:sSub>
                        </m:oMath>
                      </m:oMathPara>
                    </a14:m>
                    <a:endParaRPr lang="en-US" dirty="0">
                      <a:solidFill>
                        <a:srgbClr val="0070C0"/>
                      </a:solidFill>
                    </a:endParaRPr>
                  </a:p>
                </p:txBody>
              </p:sp>
            </mc:Choice>
            <mc:Fallback xmlns="">
              <p:sp>
                <p:nvSpPr>
                  <p:cNvPr id="79" name="Metin kutusu 78">
                    <a:extLst>
                      <a:ext uri="{FF2B5EF4-FFF2-40B4-BE49-F238E27FC236}">
                        <a16:creationId xmlns:a16="http://schemas.microsoft.com/office/drawing/2014/main" id="{FA9F11DB-1296-F623-5234-7EB506478928}"/>
                      </a:ext>
                    </a:extLst>
                  </p:cNvPr>
                  <p:cNvSpPr txBox="1">
                    <a:spLocks noRot="1" noChangeAspect="1" noMove="1" noResize="1" noEditPoints="1" noAdjustHandles="1" noChangeArrowheads="1" noChangeShapeType="1" noTextEdit="1"/>
                  </p:cNvSpPr>
                  <p:nvPr/>
                </p:nvSpPr>
                <p:spPr>
                  <a:xfrm>
                    <a:off x="10053946" y="5483862"/>
                    <a:ext cx="1131977" cy="369332"/>
                  </a:xfrm>
                  <a:prstGeom prst="rect">
                    <a:avLst/>
                  </a:prstGeom>
                  <a:blipFill>
                    <a:blip r:embed="rId13"/>
                    <a:stretch>
                      <a:fillRect b="-1639"/>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46BDA814-403A-035F-CD72-2D57B6A5CAA0}"/>
                  </a:ext>
                </a:extLst>
              </p:cNvPr>
              <p:cNvSpPr/>
              <p:nvPr/>
            </p:nvSpPr>
            <p:spPr>
              <a:xfrm>
                <a:off x="8998649" y="5496221"/>
                <a:ext cx="300854" cy="3159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Düz Ok Bağlayıcısı 81">
                <a:extLst>
                  <a:ext uri="{FF2B5EF4-FFF2-40B4-BE49-F238E27FC236}">
                    <a16:creationId xmlns:a16="http://schemas.microsoft.com/office/drawing/2014/main" id="{EE208D15-D56B-7F26-7FAA-5B22013A9E06}"/>
                  </a:ext>
                </a:extLst>
              </p:cNvPr>
              <p:cNvCxnSpPr>
                <a:stCxn id="80" idx="5"/>
                <a:endCxn id="79" idx="1"/>
              </p:cNvCxnSpPr>
              <p:nvPr/>
            </p:nvCxnSpPr>
            <p:spPr>
              <a:xfrm flipV="1">
                <a:off x="9255444" y="5668528"/>
                <a:ext cx="798502" cy="9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Düz Ok Bağlayıcısı 84">
                <a:extLst>
                  <a:ext uri="{FF2B5EF4-FFF2-40B4-BE49-F238E27FC236}">
                    <a16:creationId xmlns:a16="http://schemas.microsoft.com/office/drawing/2014/main" id="{5690F0EA-822A-1E3B-5599-BADABAE17454}"/>
                  </a:ext>
                </a:extLst>
              </p:cNvPr>
              <p:cNvCxnSpPr>
                <a:cxnSpLocks/>
              </p:cNvCxnSpPr>
              <p:nvPr/>
            </p:nvCxnSpPr>
            <p:spPr>
              <a:xfrm>
                <a:off x="6944810" y="2480824"/>
                <a:ext cx="0" cy="1104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Düz Ok Bağlayıcısı 85">
                <a:extLst>
                  <a:ext uri="{FF2B5EF4-FFF2-40B4-BE49-F238E27FC236}">
                    <a16:creationId xmlns:a16="http://schemas.microsoft.com/office/drawing/2014/main" id="{08DB3C31-D272-5478-1B49-BCB2E011CBDB}"/>
                  </a:ext>
                </a:extLst>
              </p:cNvPr>
              <p:cNvCxnSpPr>
                <a:cxnSpLocks/>
              </p:cNvCxnSpPr>
              <p:nvPr/>
            </p:nvCxnSpPr>
            <p:spPr>
              <a:xfrm>
                <a:off x="6944810" y="4391479"/>
                <a:ext cx="0" cy="905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127">
                  <a:extLst>
                    <a:ext uri="{FF2B5EF4-FFF2-40B4-BE49-F238E27FC236}">
                      <a16:creationId xmlns:a16="http://schemas.microsoft.com/office/drawing/2014/main" id="{9FC254CF-21F8-7F66-570D-BC9214691CFC}"/>
                    </a:ext>
                  </a:extLst>
                </p:cNvPr>
                <p:cNvSpPr txBox="1"/>
                <p:nvPr/>
              </p:nvSpPr>
              <p:spPr>
                <a:xfrm>
                  <a:off x="2658199" y="4040391"/>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1" i="1" noProof="0" smtClean="0">
                            <a:solidFill>
                              <a:srgbClr val="0070C0"/>
                            </a:solidFill>
                            <a:latin typeface="Cambria Math" panose="02040503050406030204" pitchFamily="18" charset="0"/>
                          </a:rPr>
                          <m:t>𝑨</m:t>
                        </m:r>
                      </m:oMath>
                    </m:oMathPara>
                  </a14:m>
                  <a:endParaRPr lang="en-US" sz="2400" b="1" noProof="0" dirty="0">
                    <a:solidFill>
                      <a:srgbClr val="0070C0"/>
                    </a:solidFill>
                  </a:endParaRPr>
                </a:p>
              </p:txBody>
            </p:sp>
          </mc:Choice>
          <mc:Fallback xmlns="">
            <p:sp>
              <p:nvSpPr>
                <p:cNvPr id="95" name="TextBox 127">
                  <a:extLst>
                    <a:ext uri="{FF2B5EF4-FFF2-40B4-BE49-F238E27FC236}">
                      <a16:creationId xmlns:a16="http://schemas.microsoft.com/office/drawing/2014/main" id="{9FC254CF-21F8-7F66-570D-BC9214691CFC}"/>
                    </a:ext>
                  </a:extLst>
                </p:cNvPr>
                <p:cNvSpPr txBox="1">
                  <a:spLocks noRot="1" noChangeAspect="1" noMove="1" noResize="1" noEditPoints="1" noAdjustHandles="1" noChangeArrowheads="1" noChangeShapeType="1" noTextEdit="1"/>
                </p:cNvSpPr>
                <p:nvPr/>
              </p:nvSpPr>
              <p:spPr>
                <a:xfrm>
                  <a:off x="2658199" y="4040391"/>
                  <a:ext cx="47320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27">
                  <a:extLst>
                    <a:ext uri="{FF2B5EF4-FFF2-40B4-BE49-F238E27FC236}">
                      <a16:creationId xmlns:a16="http://schemas.microsoft.com/office/drawing/2014/main" id="{B828D97C-E4A4-5128-19AF-5847734BFE7D}"/>
                    </a:ext>
                  </a:extLst>
                </p:cNvPr>
                <p:cNvSpPr txBox="1"/>
                <p:nvPr/>
              </p:nvSpPr>
              <p:spPr>
                <a:xfrm>
                  <a:off x="2644197" y="5507442"/>
                  <a:ext cx="6927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2400" b="1" i="1" noProof="0" dirty="0" smtClean="0">
                                <a:solidFill>
                                  <a:srgbClr val="0070C0"/>
                                </a:solidFill>
                                <a:latin typeface="Cambria Math" panose="02040503050406030204" pitchFamily="18" charset="0"/>
                              </a:rPr>
                            </m:ctrlPr>
                          </m:sSubPr>
                          <m:e>
                            <m:r>
                              <a:rPr lang="tr-TR" sz="2400" b="1" i="1" noProof="0" dirty="0" smtClean="0">
                                <a:solidFill>
                                  <a:srgbClr val="0070C0"/>
                                </a:solidFill>
                                <a:latin typeface="Cambria Math" panose="02040503050406030204" pitchFamily="18" charset="0"/>
                              </a:rPr>
                              <m:t>𝑨</m:t>
                            </m:r>
                          </m:e>
                          <m:sub>
                            <m:r>
                              <a:rPr lang="tr-TR" sz="2400" b="1" i="1" noProof="0" dirty="0"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noProof="0" dirty="0">
                    <a:solidFill>
                      <a:srgbClr val="0070C0"/>
                    </a:solidFill>
                  </a:endParaRPr>
                </a:p>
              </p:txBody>
            </p:sp>
          </mc:Choice>
          <mc:Fallback xmlns="">
            <p:sp>
              <p:nvSpPr>
                <p:cNvPr id="96" name="TextBox 127">
                  <a:extLst>
                    <a:ext uri="{FF2B5EF4-FFF2-40B4-BE49-F238E27FC236}">
                      <a16:creationId xmlns:a16="http://schemas.microsoft.com/office/drawing/2014/main" id="{B828D97C-E4A4-5128-19AF-5847734BFE7D}"/>
                    </a:ext>
                  </a:extLst>
                </p:cNvPr>
                <p:cNvSpPr txBox="1">
                  <a:spLocks noRot="1" noChangeAspect="1" noMove="1" noResize="1" noEditPoints="1" noAdjustHandles="1" noChangeArrowheads="1" noChangeShapeType="1" noTextEdit="1"/>
                </p:cNvSpPr>
                <p:nvPr/>
              </p:nvSpPr>
              <p:spPr>
                <a:xfrm>
                  <a:off x="2644197" y="5507442"/>
                  <a:ext cx="692754" cy="46166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731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r>
              <a:rPr lang="tr-TR" noProof="0" dirty="0"/>
              <a:t>MOMENTUM THEORY</a:t>
            </a:r>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r>
              <a:rPr lang="tr-TR" noProof="0" dirty="0"/>
              <a:t>LAWS OF CONSERVATION</a:t>
            </a:r>
            <a:endParaRPr lang="en-US" noProof="0"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a:xfrm>
                <a:off x="692728" y="1431636"/>
                <a:ext cx="10649528" cy="4323009"/>
              </a:xfrm>
            </p:spPr>
            <p:txBody>
              <a:bodyPr/>
              <a:lstStyle/>
              <a:p>
                <a:pPr marL="0" indent="0">
                  <a:buNone/>
                </a:pPr>
                <a:r>
                  <a:rPr lang="en-US" b="1" dirty="0"/>
                  <a:t>Laws of Conservation:</a:t>
                </a:r>
              </a:p>
              <a:p>
                <a:pPr marL="457200" indent="-457200">
                  <a:buFont typeface="+mj-lt"/>
                  <a:buAutoNum type="arabicPeriod"/>
                </a:pPr>
                <a:r>
                  <a:rPr lang="en-US" b="1" dirty="0"/>
                  <a:t>Conservation of Mass</a:t>
                </a:r>
              </a:p>
              <a:p>
                <a:pPr marL="0" indent="0" algn="ctr">
                  <a:buNone/>
                </a:pPr>
                <a14:m>
                  <m:oMath xmlns:m="http://schemas.openxmlformats.org/officeDocument/2006/math">
                    <m:r>
                      <a:rPr lang="en-US" b="1" i="1" smtClean="0">
                        <a:latin typeface="Cambria Math" panose="02040503050406030204" pitchFamily="18" charset="0"/>
                      </a:rPr>
                      <m:t>𝑭𝒍𝒐𝒘</m:t>
                    </m:r>
                    <m:r>
                      <a:rPr lang="en-US" b="1" i="1" smtClean="0">
                        <a:latin typeface="Cambria Math" panose="02040503050406030204" pitchFamily="18" charset="0"/>
                      </a:rPr>
                      <m:t> </m:t>
                    </m:r>
                    <m:r>
                      <a:rPr lang="en-US" b="1" i="1" smtClean="0">
                        <a:latin typeface="Cambria Math" panose="02040503050406030204" pitchFamily="18" charset="0"/>
                      </a:rPr>
                      <m:t>𝑹𝒂𝒕𝒆</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𝑨</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𝝑</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𝝆</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m:t>
                        </m:r>
                      </m:sub>
                    </m:sSub>
                    <m:r>
                      <a:rPr lang="en-US" b="1" i="1" smtClean="0">
                        <a:latin typeface="Cambria Math" panose="02040503050406030204" pitchFamily="18" charset="0"/>
                        <a:ea typeface="Cambria Math" panose="02040503050406030204" pitchFamily="18" charset="0"/>
                      </a:rPr>
                      <m:t>𝝎</m:t>
                    </m:r>
                  </m:oMath>
                </a14:m>
                <a:r>
                  <a:rPr lang="en-US" dirty="0"/>
                  <a:t> </a:t>
                </a:r>
                <a:endParaRPr lang="en-US" b="1" i="1" dirty="0">
                  <a:latin typeface="Cambria Math" panose="02040503050406030204" pitchFamily="18" charset="0"/>
                </a:endParaRPr>
              </a:p>
              <a:p>
                <a:pPr marL="0" indent="0" algn="ctr">
                  <a:buNone/>
                </a:pP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en-US" b="1" i="1">
                        <a:latin typeface="Cambria Math" panose="02040503050406030204" pitchFamily="18" charset="0"/>
                      </a:rPr>
                      <m:t>𝑨</m:t>
                    </m:r>
                  </m:oMath>
                </a14:m>
                <a:r>
                  <a:rPr lang="en-US" dirty="0"/>
                  <a:t>: Rotor disk area,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ea typeface="Cambria Math" panose="02040503050406030204" pitchFamily="18" charset="0"/>
                          </a:rPr>
                          <m:t>∞</m:t>
                        </m:r>
                      </m:sub>
                    </m:sSub>
                  </m:oMath>
                </a14:m>
                <a:r>
                  <a:rPr lang="en-US" dirty="0"/>
                  <a:t>: Disk area at the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station. </a:t>
                </a:r>
                <a:endParaRPr lang="tr-TR" dirty="0"/>
              </a:p>
              <a:p>
                <a:pPr marL="0" indent="0" algn="ctr">
                  <a:buNone/>
                </a:pPr>
                <a:endParaRPr lang="en-US" dirty="0"/>
              </a:p>
              <a:p>
                <a:pPr marL="457200" indent="-457200">
                  <a:buFont typeface="+mj-lt"/>
                  <a:buAutoNum type="arabicPeriod" startAt="2"/>
                </a:pPr>
                <a:r>
                  <a:rPr lang="en-US" b="1" dirty="0"/>
                  <a:t>Conservation of Momentum</a:t>
                </a:r>
              </a:p>
              <a:p>
                <a:pPr marL="0" indent="0" algn="ctr">
                  <a:buNone/>
                </a:pPr>
                <a14:m>
                  <m:oMath xmlns:m="http://schemas.openxmlformats.org/officeDocument/2006/math">
                    <m:nary>
                      <m:naryPr>
                        <m:chr m:val="∑"/>
                        <m:subHide m:val="on"/>
                        <m:supHide m:val="on"/>
                        <m:ctrlPr>
                          <a:rPr lang="en-US" b="1" i="1" smtClean="0">
                            <a:latin typeface="Cambria Math" panose="02040503050406030204" pitchFamily="18" charset="0"/>
                          </a:rPr>
                        </m:ctrlPr>
                      </m:naryPr>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nary>
                    <m:r>
                      <a:rPr lang="en-US" b="1" i="1" smtClean="0">
                        <a:latin typeface="Cambria Math" panose="02040503050406030204" pitchFamily="18" charset="0"/>
                      </a:rPr>
                      <m:t>=</m:t>
                    </m:r>
                    <m:r>
                      <a:rPr lang="en-US" b="1" i="1" smtClean="0">
                        <a:latin typeface="Cambria Math" panose="02040503050406030204" pitchFamily="18" charset="0"/>
                      </a:rPr>
                      <m:t>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𝒅𝒎</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sz="1600" i="1" dirty="0"/>
                  <a:t>(Newton’s 2nd Law),</a:t>
                </a:r>
                <a:r>
                  <a:rPr lang="en-US" dirty="0"/>
                  <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𝒅</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num>
                      <m:den>
                        <m:r>
                          <a:rPr lang="en-US" b="1" i="1" smtClean="0">
                            <a:latin typeface="Cambria Math" panose="02040503050406030204" pitchFamily="18" charset="0"/>
                          </a:rPr>
                          <m:t>𝒅𝒕</m:t>
                        </m:r>
                      </m:den>
                    </m:f>
                  </m:oMath>
                </a14:m>
                <a:r>
                  <a:rPr lang="en-US" b="1" dirty="0"/>
                  <a:t> </a:t>
                </a:r>
                <a:r>
                  <a:rPr lang="en-US" dirty="0"/>
                  <a:t>	 </a:t>
                </a:r>
                <a:r>
                  <a:rPr lang="en-US" sz="1600" i="1" dirty="0"/>
                  <a:t>(Acceleration)</a:t>
                </a:r>
                <a:r>
                  <a:rPr lang="en-US" dirty="0"/>
                  <a:t>,	</a:t>
                </a:r>
                <a14:m>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𝒎</m:t>
                        </m:r>
                      </m:e>
                    </m:acc>
                    <m:r>
                      <a:rPr lang="en-US" b="1" i="1" smtClean="0">
                        <a:latin typeface="Cambria Math" panose="02040503050406030204" pitchFamily="18" charset="0"/>
                        <a:ea typeface="Cambria Math" panose="02040503050406030204" pitchFamily="18" charset="0"/>
                      </a:rPr>
                      <m:t>𝝎</m:t>
                    </m:r>
                  </m:oMath>
                </a14:m>
                <a:r>
                  <a:rPr lang="en-US" b="1" dirty="0"/>
                  <a:t>   </a:t>
                </a:r>
                <a:r>
                  <a:rPr lang="en-US" sz="1600" i="1" dirty="0"/>
                  <a:t>(Thrust)</a:t>
                </a:r>
              </a:p>
              <a:p>
                <a:pPr marL="0" indent="0" algn="ctr">
                  <a:buNone/>
                </a:pPr>
                <a:r>
                  <a:rPr lang="en-US" sz="1600" i="1" dirty="0"/>
                  <a:t>(Newton’s 3rd Law: Action and Reaction)</a:t>
                </a:r>
              </a:p>
              <a:p>
                <a:pPr marL="0" indent="0" algn="ctr">
                  <a:buNone/>
                </a:pPr>
                <a:r>
                  <a:rPr lang="en-US" sz="1600" i="1" dirty="0"/>
                  <a:t>If there is no unbalanced force on the system, momentum is conserved.</a:t>
                </a:r>
              </a:p>
              <a:p>
                <a:pPr marL="0" indent="0">
                  <a:buNone/>
                </a:pPr>
                <a:endParaRPr lang="en-US" dirty="0"/>
              </a:p>
            </p:txBody>
          </p:sp>
        </mc:Choice>
        <mc:Fallback>
          <p:sp>
            <p:nvSpPr>
              <p:cNvPr id="6" name="Content Placeholder 5">
                <a:extLst>
                  <a:ext uri="{FF2B5EF4-FFF2-40B4-BE49-F238E27FC236}">
                    <a16:creationId xmlns:a16="http://schemas.microsoft.com/office/drawing/2014/main" id="{AFB51187-09DF-449F-9690-171735C64FDA}"/>
                  </a:ext>
                </a:extLst>
              </p:cNvPr>
              <p:cNvSpPr>
                <a:spLocks noGrp="1" noRot="1" noChangeAspect="1" noMove="1" noResize="1" noEditPoints="1" noAdjustHandles="1" noChangeArrowheads="1" noChangeShapeType="1" noTextEdit="1"/>
              </p:cNvSpPr>
              <p:nvPr>
                <p:ph sz="quarter" idx="10"/>
              </p:nvPr>
            </p:nvSpPr>
            <p:spPr>
              <a:xfrm>
                <a:off x="692728" y="1431636"/>
                <a:ext cx="10649528" cy="432300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81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INTRODUCTION</a:t>
            </a:r>
            <a:endParaRPr lang="en-US" noProof="0" dirty="0">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A463B85-0FDF-47AC-AD67-6B257CECF5C1}"/>
              </a:ext>
            </a:extLst>
          </p:cNvPr>
          <p:cNvGrpSpPr/>
          <p:nvPr/>
        </p:nvGrpSpPr>
        <p:grpSpPr>
          <a:xfrm>
            <a:off x="5929293" y="2050608"/>
            <a:ext cx="1408089" cy="467751"/>
            <a:chOff x="5929293" y="1136208"/>
            <a:chExt cx="1408089" cy="467751"/>
          </a:xfrm>
        </p:grpSpPr>
        <p:sp>
          <p:nvSpPr>
            <p:cNvPr id="25" name="Rectangle 24">
              <a:extLst>
                <a:ext uri="{FF2B5EF4-FFF2-40B4-BE49-F238E27FC236}">
                  <a16:creationId xmlns:a16="http://schemas.microsoft.com/office/drawing/2014/main" id="{FE1B12B2-70E3-4997-9E3D-A56E0A04FB5C}"/>
                </a:ext>
              </a:extLst>
            </p:cNvPr>
            <p:cNvSpPr/>
            <p:nvPr/>
          </p:nvSpPr>
          <p:spPr>
            <a:xfrm>
              <a:off x="5929293" y="1306881"/>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11362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01</a:t>
              </a:r>
            </a:p>
          </p:txBody>
        </p:sp>
      </p:gr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a:t>
            </a:r>
          </a:p>
        </p:txBody>
      </p:sp>
      <p:grpSp>
        <p:nvGrpSpPr>
          <p:cNvPr id="3" name="Group 2">
            <a:extLst>
              <a:ext uri="{FF2B5EF4-FFF2-40B4-BE49-F238E27FC236}">
                <a16:creationId xmlns:a16="http://schemas.microsoft.com/office/drawing/2014/main" id="{2BD4B2B8-D150-451A-8BF2-850E7314D2B9}"/>
              </a:ext>
            </a:extLst>
          </p:cNvPr>
          <p:cNvGrpSpPr/>
          <p:nvPr/>
        </p:nvGrpSpPr>
        <p:grpSpPr>
          <a:xfrm>
            <a:off x="5922943" y="2553601"/>
            <a:ext cx="1408089" cy="467751"/>
            <a:chOff x="5922943" y="2012581"/>
            <a:chExt cx="1408089" cy="467751"/>
          </a:xfrm>
        </p:grpSpPr>
        <p:sp>
          <p:nvSpPr>
            <p:cNvPr id="30" name="Rectangle 29">
              <a:extLst>
                <a:ext uri="{FF2B5EF4-FFF2-40B4-BE49-F238E27FC236}">
                  <a16:creationId xmlns:a16="http://schemas.microsoft.com/office/drawing/2014/main" id="{6631515F-28E9-4EF1-AF06-9CB762F7E208}"/>
                </a:ext>
              </a:extLst>
            </p:cNvPr>
            <p:cNvSpPr/>
            <p:nvPr/>
          </p:nvSpPr>
          <p:spPr>
            <a:xfrm>
              <a:off x="5922943" y="218325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01258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gr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3</a:t>
            </a:r>
          </a:p>
        </p:txBody>
      </p:sp>
      <p:grpSp>
        <p:nvGrpSpPr>
          <p:cNvPr id="4" name="Group 3">
            <a:extLst>
              <a:ext uri="{FF2B5EF4-FFF2-40B4-BE49-F238E27FC236}">
                <a16:creationId xmlns:a16="http://schemas.microsoft.com/office/drawing/2014/main" id="{98D164EA-B22D-4D09-9283-D051C713C09E}"/>
              </a:ext>
            </a:extLst>
          </p:cNvPr>
          <p:cNvGrpSpPr/>
          <p:nvPr/>
        </p:nvGrpSpPr>
        <p:grpSpPr>
          <a:xfrm>
            <a:off x="5922943" y="3033500"/>
            <a:ext cx="1408089" cy="467751"/>
            <a:chOff x="5922943" y="2911580"/>
            <a:chExt cx="1408089" cy="467751"/>
          </a:xfrm>
        </p:grpSpPr>
        <p:sp>
          <p:nvSpPr>
            <p:cNvPr id="34" name="Rectangle 33">
              <a:extLst>
                <a:ext uri="{FF2B5EF4-FFF2-40B4-BE49-F238E27FC236}">
                  <a16:creationId xmlns:a16="http://schemas.microsoft.com/office/drawing/2014/main" id="{FC88199C-8AB2-4730-9F65-5C9F2FA888D8}"/>
                </a:ext>
              </a:extLst>
            </p:cNvPr>
            <p:cNvSpPr/>
            <p:nvPr/>
          </p:nvSpPr>
          <p:spPr>
            <a:xfrm>
              <a:off x="5922943" y="3082253"/>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291158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03</a:t>
              </a:r>
            </a:p>
          </p:txBody>
        </p:sp>
      </p:gr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4</a:t>
            </a:r>
          </a:p>
        </p:txBody>
      </p:sp>
      <p:grpSp>
        <p:nvGrpSpPr>
          <p:cNvPr id="5" name="Group 4">
            <a:extLst>
              <a:ext uri="{FF2B5EF4-FFF2-40B4-BE49-F238E27FC236}">
                <a16:creationId xmlns:a16="http://schemas.microsoft.com/office/drawing/2014/main" id="{853F1FA5-E0DE-4E0F-85CF-B63B45A628FE}"/>
              </a:ext>
            </a:extLst>
          </p:cNvPr>
          <p:cNvGrpSpPr/>
          <p:nvPr/>
        </p:nvGrpSpPr>
        <p:grpSpPr>
          <a:xfrm>
            <a:off x="5929293" y="3538658"/>
            <a:ext cx="1408089" cy="467751"/>
            <a:chOff x="5929293" y="3790118"/>
            <a:chExt cx="1408089" cy="467751"/>
          </a:xfrm>
        </p:grpSpPr>
        <p:sp>
          <p:nvSpPr>
            <p:cNvPr id="38" name="Rectangle 37">
              <a:extLst>
                <a:ext uri="{FF2B5EF4-FFF2-40B4-BE49-F238E27FC236}">
                  <a16:creationId xmlns:a16="http://schemas.microsoft.com/office/drawing/2014/main" id="{77CFDF6C-10B2-4183-BD92-DC1697D6F01B}"/>
                </a:ext>
              </a:extLst>
            </p:cNvPr>
            <p:cNvSpPr/>
            <p:nvPr/>
          </p:nvSpPr>
          <p:spPr>
            <a:xfrm>
              <a:off x="5929293" y="397827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79011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04</a:t>
              </a:r>
            </a:p>
          </p:txBody>
        </p:sp>
      </p:gr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5</a:t>
            </a:r>
          </a:p>
        </p:txBody>
      </p:sp>
      <p:grpSp>
        <p:nvGrpSpPr>
          <p:cNvPr id="8" name="Group 7">
            <a:extLst>
              <a:ext uri="{FF2B5EF4-FFF2-40B4-BE49-F238E27FC236}">
                <a16:creationId xmlns:a16="http://schemas.microsoft.com/office/drawing/2014/main" id="{55118D95-6A31-4CAB-9BA0-609BA4688C58}"/>
              </a:ext>
            </a:extLst>
          </p:cNvPr>
          <p:cNvGrpSpPr/>
          <p:nvPr/>
        </p:nvGrpSpPr>
        <p:grpSpPr>
          <a:xfrm>
            <a:off x="5935643" y="4032443"/>
            <a:ext cx="1408089" cy="467751"/>
            <a:chOff x="5935643" y="4733483"/>
            <a:chExt cx="1408089" cy="467751"/>
          </a:xfrm>
        </p:grpSpPr>
        <p:sp>
          <p:nvSpPr>
            <p:cNvPr id="46" name="Rectangle 45">
              <a:extLst>
                <a:ext uri="{FF2B5EF4-FFF2-40B4-BE49-F238E27FC236}">
                  <a16:creationId xmlns:a16="http://schemas.microsoft.com/office/drawing/2014/main" id="{B68FDEAD-CBB0-4DE2-A5E0-007FE0C6BA30}"/>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gr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Title 6</a:t>
            </a:r>
          </a:p>
        </p:txBody>
      </p:sp>
      <p:grpSp>
        <p:nvGrpSpPr>
          <p:cNvPr id="33" name="Group 32">
            <a:extLst>
              <a:ext uri="{FF2B5EF4-FFF2-40B4-BE49-F238E27FC236}">
                <a16:creationId xmlns:a16="http://schemas.microsoft.com/office/drawing/2014/main" id="{8DA3AFEB-2131-45DB-8447-C2CFC3F57182}"/>
              </a:ext>
            </a:extLst>
          </p:cNvPr>
          <p:cNvGrpSpPr/>
          <p:nvPr/>
        </p:nvGrpSpPr>
        <p:grpSpPr>
          <a:xfrm>
            <a:off x="5922943" y="4515242"/>
            <a:ext cx="1408089" cy="467751"/>
            <a:chOff x="5935643" y="4733483"/>
            <a:chExt cx="1408089" cy="467751"/>
          </a:xfrm>
        </p:grpSpPr>
        <p:sp>
          <p:nvSpPr>
            <p:cNvPr id="37" name="Rectangle 36">
              <a:extLst>
                <a:ext uri="{FF2B5EF4-FFF2-40B4-BE49-F238E27FC236}">
                  <a16:creationId xmlns:a16="http://schemas.microsoft.com/office/drawing/2014/main" id="{13EB48BB-AA8F-4A4B-9E11-AC7910AC413D}"/>
                </a:ext>
              </a:extLst>
            </p:cNvPr>
            <p:cNvSpPr/>
            <p:nvPr/>
          </p:nvSpPr>
          <p:spPr>
            <a:xfrm>
              <a:off x="5935643" y="490415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93067" y="473348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gr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5661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325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32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40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40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47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47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55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39" grpId="0"/>
      <p:bldP spid="47" grpId="0"/>
      <p:bldP spid="29" grpId="0"/>
      <p:bldP spid="57" grpId="0" animBg="1"/>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9A9109-712A-F32D-E6F2-E927AEBC1828}"/>
              </a:ext>
            </a:extLst>
          </p:cNvPr>
          <p:cNvSpPr>
            <a:spLocks noGrp="1"/>
          </p:cNvSpPr>
          <p:nvPr>
            <p:ph type="title"/>
          </p:nvPr>
        </p:nvSpPr>
        <p:spPr/>
        <p:txBody>
          <a:bodyPr/>
          <a:lstStyle/>
          <a:p>
            <a:r>
              <a:rPr lang="tr-TR" noProof="0" dirty="0"/>
              <a:t>MOMENTUM THEORY</a:t>
            </a:r>
            <a:endParaRPr lang="en-US" dirty="0"/>
          </a:p>
        </p:txBody>
      </p:sp>
      <p:sp>
        <p:nvSpPr>
          <p:cNvPr id="3" name="Metin Yer Tutucusu 2">
            <a:extLst>
              <a:ext uri="{FF2B5EF4-FFF2-40B4-BE49-F238E27FC236}">
                <a16:creationId xmlns:a16="http://schemas.microsoft.com/office/drawing/2014/main" id="{888E6B7A-41C0-2910-EAA4-D5A82562B2CA}"/>
              </a:ext>
            </a:extLst>
          </p:cNvPr>
          <p:cNvSpPr>
            <a:spLocks noGrp="1"/>
          </p:cNvSpPr>
          <p:nvPr>
            <p:ph type="body" sz="quarter" idx="11"/>
          </p:nvPr>
        </p:nvSpPr>
        <p:spPr/>
        <p:txBody>
          <a:bodyPr/>
          <a:lstStyle/>
          <a:p>
            <a:r>
              <a:rPr lang="tr-TR" noProof="0" dirty="0"/>
              <a:t>LAWS OF CONSERVATION</a:t>
            </a:r>
            <a:endParaRPr lang="en-US" noProof="0" dirty="0"/>
          </a:p>
        </p:txBody>
      </p:sp>
      <p:sp>
        <p:nvSpPr>
          <p:cNvPr id="4" name="İçerik Yer Tutucusu 3">
            <a:extLst>
              <a:ext uri="{FF2B5EF4-FFF2-40B4-BE49-F238E27FC236}">
                <a16:creationId xmlns:a16="http://schemas.microsoft.com/office/drawing/2014/main" id="{9658C1A0-B63F-162A-CD36-5FFB32E8DAB2}"/>
              </a:ext>
            </a:extLst>
          </p:cNvPr>
          <p:cNvSpPr>
            <a:spLocks noGrp="1"/>
          </p:cNvSpPr>
          <p:nvPr>
            <p:ph sz="quarter" idx="10"/>
          </p:nvPr>
        </p:nvSpPr>
        <p:spPr>
          <a:xfrm>
            <a:off x="750089" y="1276928"/>
            <a:ext cx="10507095" cy="755610"/>
          </a:xfrm>
        </p:spPr>
        <p:txBody>
          <a:bodyPr/>
          <a:lstStyle/>
          <a:p>
            <a:pPr marL="457200" indent="-457200">
              <a:buFont typeface="+mj-lt"/>
              <a:buAutoNum type="arabicPeriod" startAt="3"/>
            </a:pPr>
            <a:r>
              <a:rPr lang="en-US" b="1" dirty="0"/>
              <a:t>Conservation of Energy</a:t>
            </a:r>
          </a:p>
          <a:p>
            <a:endParaRPr lang="en-US" dirty="0"/>
          </a:p>
        </p:txBody>
      </p:sp>
      <p:grpSp>
        <p:nvGrpSpPr>
          <p:cNvPr id="8" name="Grup 7">
            <a:extLst>
              <a:ext uri="{FF2B5EF4-FFF2-40B4-BE49-F238E27FC236}">
                <a16:creationId xmlns:a16="http://schemas.microsoft.com/office/drawing/2014/main" id="{37EAE738-E52B-A005-E6A4-9666CC8FDEC6}"/>
              </a:ext>
            </a:extLst>
          </p:cNvPr>
          <p:cNvGrpSpPr/>
          <p:nvPr/>
        </p:nvGrpSpPr>
        <p:grpSpPr>
          <a:xfrm>
            <a:off x="1246909" y="2548010"/>
            <a:ext cx="1893998" cy="1600344"/>
            <a:chOff x="1246909" y="2548010"/>
            <a:chExt cx="1893998" cy="1600344"/>
          </a:xfrm>
        </p:grpSpPr>
        <p:sp>
          <p:nvSpPr>
            <p:cNvPr id="5" name="Serbest Form: Şekil 4">
              <a:extLst>
                <a:ext uri="{FF2B5EF4-FFF2-40B4-BE49-F238E27FC236}">
                  <a16:creationId xmlns:a16="http://schemas.microsoft.com/office/drawing/2014/main" id="{A41C5501-4BBD-01A6-B39B-D75D3543F19D}"/>
                </a:ext>
              </a:extLst>
            </p:cNvPr>
            <p:cNvSpPr/>
            <p:nvPr/>
          </p:nvSpPr>
          <p:spPr>
            <a:xfrm>
              <a:off x="1246909" y="2743200"/>
              <a:ext cx="1431746" cy="1209964"/>
            </a:xfrm>
            <a:custGeom>
              <a:avLst/>
              <a:gdLst>
                <a:gd name="connsiteX0" fmla="*/ 0 w 1431746"/>
                <a:gd name="connsiteY0" fmla="*/ 1209964 h 1209964"/>
                <a:gd name="connsiteX1" fmla="*/ 9236 w 1431746"/>
                <a:gd name="connsiteY1" fmla="*/ 1163782 h 1209964"/>
                <a:gd name="connsiteX2" fmla="*/ 101600 w 1431746"/>
                <a:gd name="connsiteY2" fmla="*/ 1034473 h 1209964"/>
                <a:gd name="connsiteX3" fmla="*/ 147782 w 1431746"/>
                <a:gd name="connsiteY3" fmla="*/ 997527 h 1209964"/>
                <a:gd name="connsiteX4" fmla="*/ 175491 w 1431746"/>
                <a:gd name="connsiteY4" fmla="*/ 969818 h 1209964"/>
                <a:gd name="connsiteX5" fmla="*/ 240146 w 1431746"/>
                <a:gd name="connsiteY5" fmla="*/ 960582 h 1209964"/>
                <a:gd name="connsiteX6" fmla="*/ 369455 w 1431746"/>
                <a:gd name="connsiteY6" fmla="*/ 923636 h 1209964"/>
                <a:gd name="connsiteX7" fmla="*/ 480291 w 1431746"/>
                <a:gd name="connsiteY7" fmla="*/ 886691 h 1209964"/>
                <a:gd name="connsiteX8" fmla="*/ 508000 w 1431746"/>
                <a:gd name="connsiteY8" fmla="*/ 840509 h 1209964"/>
                <a:gd name="connsiteX9" fmla="*/ 535709 w 1431746"/>
                <a:gd name="connsiteY9" fmla="*/ 757382 h 1209964"/>
                <a:gd name="connsiteX10" fmla="*/ 563418 w 1431746"/>
                <a:gd name="connsiteY10" fmla="*/ 692727 h 1209964"/>
                <a:gd name="connsiteX11" fmla="*/ 628073 w 1431746"/>
                <a:gd name="connsiteY11" fmla="*/ 572655 h 1209964"/>
                <a:gd name="connsiteX12" fmla="*/ 655782 w 1431746"/>
                <a:gd name="connsiteY12" fmla="*/ 544945 h 1209964"/>
                <a:gd name="connsiteX13" fmla="*/ 729673 w 1431746"/>
                <a:gd name="connsiteY13" fmla="*/ 526473 h 1209964"/>
                <a:gd name="connsiteX14" fmla="*/ 812800 w 1431746"/>
                <a:gd name="connsiteY14" fmla="*/ 517236 h 1209964"/>
                <a:gd name="connsiteX15" fmla="*/ 886691 w 1431746"/>
                <a:gd name="connsiteY15" fmla="*/ 508000 h 1209964"/>
                <a:gd name="connsiteX16" fmla="*/ 932873 w 1431746"/>
                <a:gd name="connsiteY16" fmla="*/ 480291 h 1209964"/>
                <a:gd name="connsiteX17" fmla="*/ 1006764 w 1431746"/>
                <a:gd name="connsiteY17" fmla="*/ 332509 h 1209964"/>
                <a:gd name="connsiteX18" fmla="*/ 1136073 w 1431746"/>
                <a:gd name="connsiteY18" fmla="*/ 212436 h 1209964"/>
                <a:gd name="connsiteX19" fmla="*/ 1163782 w 1431746"/>
                <a:gd name="connsiteY19" fmla="*/ 184727 h 1209964"/>
                <a:gd name="connsiteX20" fmla="*/ 1311564 w 1431746"/>
                <a:gd name="connsiteY20" fmla="*/ 147782 h 1209964"/>
                <a:gd name="connsiteX21" fmla="*/ 1422400 w 1431746"/>
                <a:gd name="connsiteY21" fmla="*/ 73891 h 1209964"/>
                <a:gd name="connsiteX22" fmla="*/ 1431636 w 1431746"/>
                <a:gd name="connsiteY22" fmla="*/ 0 h 120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746" h="1209964">
                  <a:moveTo>
                    <a:pt x="0" y="1209964"/>
                  </a:moveTo>
                  <a:cubicBezTo>
                    <a:pt x="3079" y="1194570"/>
                    <a:pt x="2740" y="1178074"/>
                    <a:pt x="9236" y="1163782"/>
                  </a:cubicBezTo>
                  <a:cubicBezTo>
                    <a:pt x="18327" y="1143782"/>
                    <a:pt x="95172" y="1041485"/>
                    <a:pt x="101600" y="1034473"/>
                  </a:cubicBezTo>
                  <a:cubicBezTo>
                    <a:pt x="114921" y="1019941"/>
                    <a:pt x="132946" y="1010509"/>
                    <a:pt x="147782" y="997527"/>
                  </a:cubicBezTo>
                  <a:cubicBezTo>
                    <a:pt x="157612" y="988925"/>
                    <a:pt x="163363" y="974669"/>
                    <a:pt x="175491" y="969818"/>
                  </a:cubicBezTo>
                  <a:cubicBezTo>
                    <a:pt x="195704" y="961733"/>
                    <a:pt x="218798" y="964852"/>
                    <a:pt x="240146" y="960582"/>
                  </a:cubicBezTo>
                  <a:cubicBezTo>
                    <a:pt x="314528" y="945706"/>
                    <a:pt x="304062" y="943757"/>
                    <a:pt x="369455" y="923636"/>
                  </a:cubicBezTo>
                  <a:cubicBezTo>
                    <a:pt x="469242" y="892933"/>
                    <a:pt x="399102" y="919167"/>
                    <a:pt x="480291" y="886691"/>
                  </a:cubicBezTo>
                  <a:cubicBezTo>
                    <a:pt x="489527" y="871297"/>
                    <a:pt x="500928" y="857010"/>
                    <a:pt x="508000" y="840509"/>
                  </a:cubicBezTo>
                  <a:cubicBezTo>
                    <a:pt x="519506" y="813663"/>
                    <a:pt x="525453" y="784730"/>
                    <a:pt x="535709" y="757382"/>
                  </a:cubicBezTo>
                  <a:cubicBezTo>
                    <a:pt x="543942" y="735427"/>
                    <a:pt x="554710" y="714497"/>
                    <a:pt x="563418" y="692727"/>
                  </a:cubicBezTo>
                  <a:cubicBezTo>
                    <a:pt x="596680" y="609571"/>
                    <a:pt x="575720" y="632487"/>
                    <a:pt x="628073" y="572655"/>
                  </a:cubicBezTo>
                  <a:cubicBezTo>
                    <a:pt x="636675" y="562825"/>
                    <a:pt x="643890" y="550350"/>
                    <a:pt x="655782" y="544945"/>
                  </a:cubicBezTo>
                  <a:cubicBezTo>
                    <a:pt x="678895" y="534439"/>
                    <a:pt x="704671" y="530885"/>
                    <a:pt x="729673" y="526473"/>
                  </a:cubicBezTo>
                  <a:cubicBezTo>
                    <a:pt x="757128" y="521628"/>
                    <a:pt x="785111" y="520494"/>
                    <a:pt x="812800" y="517236"/>
                  </a:cubicBezTo>
                  <a:lnTo>
                    <a:pt x="886691" y="508000"/>
                  </a:lnTo>
                  <a:cubicBezTo>
                    <a:pt x="902085" y="498764"/>
                    <a:pt x="920179" y="492985"/>
                    <a:pt x="932873" y="480291"/>
                  </a:cubicBezTo>
                  <a:cubicBezTo>
                    <a:pt x="993384" y="419780"/>
                    <a:pt x="953847" y="411884"/>
                    <a:pt x="1006764" y="332509"/>
                  </a:cubicBezTo>
                  <a:cubicBezTo>
                    <a:pt x="1034111" y="291488"/>
                    <a:pt x="1097764" y="246488"/>
                    <a:pt x="1136073" y="212436"/>
                  </a:cubicBezTo>
                  <a:cubicBezTo>
                    <a:pt x="1145836" y="203758"/>
                    <a:pt x="1152705" y="191650"/>
                    <a:pt x="1163782" y="184727"/>
                  </a:cubicBezTo>
                  <a:cubicBezTo>
                    <a:pt x="1202250" y="160685"/>
                    <a:pt x="1276021" y="154244"/>
                    <a:pt x="1311564" y="147782"/>
                  </a:cubicBezTo>
                  <a:cubicBezTo>
                    <a:pt x="1359830" y="127096"/>
                    <a:pt x="1393433" y="122169"/>
                    <a:pt x="1422400" y="73891"/>
                  </a:cubicBezTo>
                  <a:cubicBezTo>
                    <a:pt x="1433447" y="55479"/>
                    <a:pt x="1431636" y="21741"/>
                    <a:pt x="1431636" y="0"/>
                  </a:cubicBezTo>
                </a:path>
              </a:pathLst>
            </a:custGeom>
            <a:noFill/>
            <a:ln>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401194E-D90A-A8D3-E0D1-350F976B852F}"/>
                    </a:ext>
                  </a:extLst>
                </p:cNvPr>
                <p:cNvSpPr txBox="1"/>
                <p:nvPr/>
              </p:nvSpPr>
              <p:spPr>
                <a:xfrm>
                  <a:off x="1246909" y="3779022"/>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𝟏</m:t>
                            </m:r>
                          </m:sub>
                        </m:sSub>
                      </m:oMath>
                    </m:oMathPara>
                  </a14:m>
                  <a:endParaRPr lang="en-US" b="1" dirty="0"/>
                </a:p>
              </p:txBody>
            </p:sp>
          </mc:Choice>
          <mc:Fallback xmlns="">
            <p:sp>
              <p:nvSpPr>
                <p:cNvPr id="6" name="Metin kutusu 5">
                  <a:extLst>
                    <a:ext uri="{FF2B5EF4-FFF2-40B4-BE49-F238E27FC236}">
                      <a16:creationId xmlns:a16="http://schemas.microsoft.com/office/drawing/2014/main" id="{D401194E-D90A-A8D3-E0D1-350F976B852F}"/>
                    </a:ext>
                  </a:extLst>
                </p:cNvPr>
                <p:cNvSpPr txBox="1">
                  <a:spLocks noRot="1" noChangeAspect="1" noMove="1" noResize="1" noEditPoints="1" noAdjustHandles="1" noChangeArrowheads="1" noChangeShapeType="1" noTextEdit="1"/>
                </p:cNvSpPr>
                <p:nvPr/>
              </p:nvSpPr>
              <p:spPr>
                <a:xfrm>
                  <a:off x="1246909" y="3779022"/>
                  <a:ext cx="503599"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CA46E47-020F-677B-605D-4DB510B66144}"/>
                    </a:ext>
                  </a:extLst>
                </p:cNvPr>
                <p:cNvSpPr txBox="1"/>
                <p:nvPr/>
              </p:nvSpPr>
              <p:spPr>
                <a:xfrm>
                  <a:off x="2637308" y="2548010"/>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𝑻</m:t>
                            </m:r>
                          </m:e>
                          <m:sub>
                            <m:r>
                              <a:rPr lang="tr-TR" b="1" i="1" smtClean="0">
                                <a:latin typeface="Cambria Math" panose="02040503050406030204" pitchFamily="18" charset="0"/>
                              </a:rPr>
                              <m:t>𝟐</m:t>
                            </m:r>
                          </m:sub>
                        </m:sSub>
                      </m:oMath>
                    </m:oMathPara>
                  </a14:m>
                  <a:endParaRPr lang="en-US" b="1" dirty="0"/>
                </a:p>
              </p:txBody>
            </p:sp>
          </mc:Choice>
          <mc:Fallback xmlns="">
            <p:sp>
              <p:nvSpPr>
                <p:cNvPr id="7" name="Metin kutusu 6">
                  <a:extLst>
                    <a:ext uri="{FF2B5EF4-FFF2-40B4-BE49-F238E27FC236}">
                      <a16:creationId xmlns:a16="http://schemas.microsoft.com/office/drawing/2014/main" id="{9CA46E47-020F-677B-605D-4DB510B66144}"/>
                    </a:ext>
                  </a:extLst>
                </p:cNvPr>
                <p:cNvSpPr txBox="1">
                  <a:spLocks noRot="1" noChangeAspect="1" noMove="1" noResize="1" noEditPoints="1" noAdjustHandles="1" noChangeArrowheads="1" noChangeShapeType="1" noTextEdit="1"/>
                </p:cNvSpPr>
                <p:nvPr/>
              </p:nvSpPr>
              <p:spPr>
                <a:xfrm>
                  <a:off x="2637308" y="2548010"/>
                  <a:ext cx="503599" cy="369332"/>
                </a:xfrm>
                <a:prstGeom prst="rect">
                  <a:avLst/>
                </a:prstGeom>
                <a:blipFill>
                  <a:blip r:embed="rId3"/>
                  <a:stretch>
                    <a:fillRect b="-1639"/>
                  </a:stretch>
                </a:blipFill>
              </p:spPr>
              <p:txBody>
                <a:bodyPr/>
                <a:lstStyle/>
                <a:p>
                  <a:r>
                    <a:rPr lang="en-US">
                      <a:noFill/>
                    </a:rPr>
                    <a:t> </a:t>
                  </a:r>
                </a:p>
              </p:txBody>
            </p:sp>
          </mc:Fallback>
        </mc:AlternateContent>
      </p:grpSp>
      <p:grpSp>
        <p:nvGrpSpPr>
          <p:cNvPr id="11" name="Grup 10">
            <a:extLst>
              <a:ext uri="{FF2B5EF4-FFF2-40B4-BE49-F238E27FC236}">
                <a16:creationId xmlns:a16="http://schemas.microsoft.com/office/drawing/2014/main" id="{62A91BA2-CFBF-949E-F539-E582514D13C4}"/>
              </a:ext>
            </a:extLst>
          </p:cNvPr>
          <p:cNvGrpSpPr/>
          <p:nvPr/>
        </p:nvGrpSpPr>
        <p:grpSpPr>
          <a:xfrm>
            <a:off x="4562242" y="1448780"/>
            <a:ext cx="6879669" cy="3994748"/>
            <a:chOff x="3401962" y="1858273"/>
            <a:chExt cx="6879669" cy="3994748"/>
          </a:xfrm>
        </p:grpSpPr>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3CE3637E-2275-548E-1A57-AC2483346085}"/>
                    </a:ext>
                  </a:extLst>
                </p:cNvPr>
                <p:cNvSpPr txBox="1"/>
                <p:nvPr/>
              </p:nvSpPr>
              <p:spPr>
                <a:xfrm>
                  <a:off x="3401962" y="1858273"/>
                  <a:ext cx="6702620" cy="3994748"/>
                </a:xfrm>
                <a:prstGeom prst="rect">
                  <a:avLst/>
                </a:prstGeom>
                <a:noFill/>
              </p:spPr>
              <p:txBody>
                <a:bodyPr wrap="square" lIns="0" tIns="0" rIns="0" bIns="0" rtlCol="0">
                  <a:spAutoFit/>
                </a:bodyPr>
                <a:lstStyle/>
                <a:p>
                  <a:r>
                    <a:rPr lang="en-US" i="1" u="sng" dirty="0">
                      <a:latin typeface="Cambria Math" panose="02040503050406030204" pitchFamily="18" charset="0"/>
                      <a:ea typeface="Cambria Math" panose="02040503050406030204" pitchFamily="18" charset="0"/>
                    </a:rPr>
                    <a:t>Work-Energy Principle:</a:t>
                  </a:r>
                  <a:br>
                    <a:rPr lang="en-US" i="1" dirty="0">
                      <a:latin typeface="Cambria Math" panose="02040503050406030204" pitchFamily="18" charset="0"/>
                      <a:ea typeface="Cambria Math" panose="02040503050406030204" pitchFamily="18" charset="0"/>
                    </a:rPr>
                  </a:b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m:oMathPara>
                  </a14:m>
                  <a:endParaRPr lang="en-US" b="0" dirty="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1→2</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a:p>
                  <a:pPr algn="ctr"/>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oMath>
                    </m:oMathPara>
                  </a14:m>
                  <a:endParaRPr lang="tr-TR" dirty="0"/>
                </a:p>
                <a:p>
                  <a:pPr algn="ct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 </m:t>
                      </m:r>
                    </m:oMath>
                  </a14:m>
                  <a:r>
                    <a:rPr lang="en-US" i="1" dirty="0">
                      <a:latin typeface="Cambria Math" panose="02040503050406030204" pitchFamily="18" charset="0"/>
                    </a:rPr>
                    <a:t>Kinetic Energy at Position 1</a:t>
                  </a: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 </m:t>
                        </m:r>
                        <m:r>
                          <m:rPr>
                            <m:nor/>
                          </m:rPr>
                          <a:rPr lang="en-US" i="1" smtClean="0">
                            <a:latin typeface="Cambria Math" panose="02040503050406030204" pitchFamily="18" charset="0"/>
                          </a:rPr>
                          <m:t>Kinetic</m:t>
                        </m:r>
                        <m:r>
                          <m:rPr>
                            <m:nor/>
                          </m:rPr>
                          <a:rPr lang="en-US" i="1" smtClean="0">
                            <a:latin typeface="Cambria Math" panose="02040503050406030204" pitchFamily="18" charset="0"/>
                          </a:rPr>
                          <m:t> </m:t>
                        </m:r>
                        <m:r>
                          <m:rPr>
                            <m:nor/>
                          </m:rPr>
                          <a:rPr lang="en-US" i="1" smtClean="0">
                            <a:latin typeface="Cambria Math" panose="02040503050406030204" pitchFamily="18" charset="0"/>
                          </a:rPr>
                          <m:t>Energy</m:t>
                        </m:r>
                        <m:r>
                          <m:rPr>
                            <m:nor/>
                          </m:rPr>
                          <a:rPr lang="en-US" i="1" smtClean="0">
                            <a:latin typeface="Cambria Math" panose="02040503050406030204" pitchFamily="18" charset="0"/>
                          </a:rPr>
                          <m:t> </m:t>
                        </m:r>
                        <m:r>
                          <m:rPr>
                            <m:nor/>
                          </m:rPr>
                          <a:rPr lang="en-US" i="1" smtClean="0">
                            <a:latin typeface="Cambria Math" panose="02040503050406030204" pitchFamily="18" charset="0"/>
                          </a:rPr>
                          <m:t>at</m:t>
                        </m:r>
                        <m:r>
                          <m:rPr>
                            <m:nor/>
                          </m:rPr>
                          <a:rPr lang="en-US" i="1" smtClean="0">
                            <a:latin typeface="Cambria Math" panose="02040503050406030204" pitchFamily="18" charset="0"/>
                          </a:rPr>
                          <m:t> </m:t>
                        </m:r>
                        <m:r>
                          <m:rPr>
                            <m:nor/>
                          </m:rPr>
                          <a:rPr lang="en-US" i="1" smtClean="0">
                            <a:latin typeface="Cambria Math" panose="02040503050406030204" pitchFamily="18" charset="0"/>
                          </a:rPr>
                          <m:t>Position</m:t>
                        </m:r>
                        <m:r>
                          <m:rPr>
                            <m:nor/>
                          </m:rPr>
                          <a:rPr lang="en-US" i="1" smtClean="0">
                            <a:latin typeface="Cambria Math" panose="02040503050406030204" pitchFamily="18" charset="0"/>
                          </a:rPr>
                          <m:t> 2</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1 </m:t>
                        </m:r>
                      </m:oMath>
                    </m:oMathPara>
                  </a14:m>
                  <a:endParaRPr lang="en-US"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𝑃𝑜𝑡𝑒𝑛𝑡𝑖𝑎𝑙</m:t>
                        </m:r>
                        <m:r>
                          <a:rPr lang="en-US" i="1" smtClean="0">
                            <a:latin typeface="Cambria Math" panose="02040503050406030204" pitchFamily="18" charset="0"/>
                          </a:rPr>
                          <m:t> </m:t>
                        </m:r>
                        <m:r>
                          <a:rPr lang="en-US" i="1" smtClean="0">
                            <a:latin typeface="Cambria Math" panose="02040503050406030204" pitchFamily="18" charset="0"/>
                          </a:rPr>
                          <m:t>𝐸𝑛𝑒𝑟𝑔𝑦</m:t>
                        </m:r>
                        <m:r>
                          <a:rPr lang="en-US" i="1" smtClean="0">
                            <a:latin typeface="Cambria Math" panose="02040503050406030204" pitchFamily="18" charset="0"/>
                          </a:rPr>
                          <m:t> </m:t>
                        </m:r>
                        <m:r>
                          <a:rPr lang="en-US" i="1" smtClean="0">
                            <a:latin typeface="Cambria Math" panose="02040503050406030204" pitchFamily="18" charset="0"/>
                          </a:rPr>
                          <m:t>𝑎𝑡</m:t>
                        </m:r>
                        <m:r>
                          <a:rPr lang="en-US" i="1" smtClean="0">
                            <a:latin typeface="Cambria Math" panose="02040503050406030204" pitchFamily="18" charset="0"/>
                          </a:rPr>
                          <m:t> </m:t>
                        </m:r>
                        <m:r>
                          <a:rPr lang="en-US" i="1" smtClean="0">
                            <a:latin typeface="Cambria Math" panose="02040503050406030204" pitchFamily="18" charset="0"/>
                          </a:rPr>
                          <m:t>𝑃𝑜𝑠𝑖𝑡𝑖𝑜𝑛</m:t>
                        </m:r>
                        <m:r>
                          <a:rPr lang="en-US" i="1" smtClean="0">
                            <a:latin typeface="Cambria Math" panose="02040503050406030204" pitchFamily="18" charset="0"/>
                          </a:rPr>
                          <m:t> 2</m:t>
                        </m:r>
                      </m:oMath>
                    </m:oMathPara>
                  </a14:m>
                  <a:endParaRPr lang="en-US"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𝑊𝑜𝑟𝑘</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𝑔𝑜𝑖𝑛𝑔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𝑃𝑜𝑠𝑖𝑡𝑖𝑜𝑛</m:t>
                        </m:r>
                        <m:r>
                          <a:rPr lang="en-US" b="0" i="1" smtClean="0">
                            <a:latin typeface="Cambria Math" panose="02040503050406030204" pitchFamily="18" charset="0"/>
                          </a:rPr>
                          <m:t> 2 </m:t>
                        </m:r>
                      </m:oMath>
                    </m:oMathPara>
                  </a14:m>
                  <a:endParaRPr lang="en-US" dirty="0"/>
                </a:p>
                <a:p>
                  <a:endParaRPr lang="en-US" dirty="0"/>
                </a:p>
              </p:txBody>
            </p:sp>
          </mc:Choice>
          <mc:Fallback xmlns="">
            <p:sp>
              <p:nvSpPr>
                <p:cNvPr id="9" name="Metin kutusu 8">
                  <a:extLst>
                    <a:ext uri="{FF2B5EF4-FFF2-40B4-BE49-F238E27FC236}">
                      <a16:creationId xmlns:a16="http://schemas.microsoft.com/office/drawing/2014/main" id="{3CE3637E-2275-548E-1A57-AC2483346085}"/>
                    </a:ext>
                  </a:extLst>
                </p:cNvPr>
                <p:cNvSpPr txBox="1">
                  <a:spLocks noRot="1" noChangeAspect="1" noMove="1" noResize="1" noEditPoints="1" noAdjustHandles="1" noChangeArrowheads="1" noChangeShapeType="1" noTextEdit="1"/>
                </p:cNvSpPr>
                <p:nvPr/>
              </p:nvSpPr>
              <p:spPr>
                <a:xfrm>
                  <a:off x="3401962" y="1858273"/>
                  <a:ext cx="6702620" cy="3994748"/>
                </a:xfrm>
                <a:prstGeom prst="rect">
                  <a:avLst/>
                </a:prstGeom>
                <a:blipFill>
                  <a:blip r:embed="rId4"/>
                  <a:stretch>
                    <a:fillRect l="-2091" t="-2137"/>
                  </a:stretch>
                </a:blipFill>
              </p:spPr>
              <p:txBody>
                <a:bodyPr/>
                <a:lstStyle/>
                <a:p>
                  <a:r>
                    <a:rPr lang="en-US">
                      <a:noFill/>
                    </a:rPr>
                    <a:t> </a:t>
                  </a:r>
                </a:p>
              </p:txBody>
            </p:sp>
          </mc:Fallback>
        </mc:AlternateContent>
        <p:sp>
          <p:nvSpPr>
            <p:cNvPr id="10" name="Metin kutusu 9">
              <a:extLst>
                <a:ext uri="{FF2B5EF4-FFF2-40B4-BE49-F238E27FC236}">
                  <a16:creationId xmlns:a16="http://schemas.microsoft.com/office/drawing/2014/main" id="{D404E96D-3BFE-CE46-2097-0F9045256A1F}"/>
                </a:ext>
              </a:extLst>
            </p:cNvPr>
            <p:cNvSpPr txBox="1"/>
            <p:nvPr/>
          </p:nvSpPr>
          <p:spPr>
            <a:xfrm>
              <a:off x="7930731" y="3599595"/>
              <a:ext cx="2350900" cy="338554"/>
            </a:xfrm>
            <a:prstGeom prst="rect">
              <a:avLst/>
            </a:prstGeom>
            <a:noFill/>
          </p:spPr>
          <p:txBody>
            <a:bodyPr wrap="none" rtlCol="0">
              <a:spAutoFit/>
            </a:bodyPr>
            <a:lstStyle/>
            <a:p>
              <a:r>
                <a:rPr lang="en-US" sz="1600" i="1" dirty="0"/>
                <a:t>(Conservation of Energy)</a:t>
              </a:r>
            </a:p>
          </p:txBody>
        </p:sp>
      </p:grpSp>
      <p:sp>
        <p:nvSpPr>
          <p:cNvPr id="12" name="Metin kutusu 11">
            <a:extLst>
              <a:ext uri="{FF2B5EF4-FFF2-40B4-BE49-F238E27FC236}">
                <a16:creationId xmlns:a16="http://schemas.microsoft.com/office/drawing/2014/main" id="{50F22256-117D-AF79-4CCB-EBB9B3C27AFB}"/>
              </a:ext>
            </a:extLst>
          </p:cNvPr>
          <p:cNvSpPr txBox="1"/>
          <p:nvPr/>
        </p:nvSpPr>
        <p:spPr>
          <a:xfrm>
            <a:off x="750089" y="5366780"/>
            <a:ext cx="10748964" cy="1015663"/>
          </a:xfrm>
          <a:prstGeom prst="rect">
            <a:avLst/>
          </a:prstGeom>
          <a:noFill/>
        </p:spPr>
        <p:txBody>
          <a:bodyPr wrap="square" rtlCol="0">
            <a:spAutoFit/>
          </a:bodyPr>
          <a:lstStyle/>
          <a:p>
            <a:pPr algn="just"/>
            <a:r>
              <a:rPr lang="en-US" sz="2000" dirty="0"/>
              <a:t>When designing an aircraft, you first need to consider the weight. Then the design of the rotor blades, which will bear this weight, must be done. Momentum Theory only gives the flight disk.</a:t>
            </a:r>
          </a:p>
        </p:txBody>
      </p:sp>
    </p:spTree>
    <p:extLst>
      <p:ext uri="{BB962C8B-B14F-4D97-AF65-F5344CB8AC3E}">
        <p14:creationId xmlns:p14="http://schemas.microsoft.com/office/powerpoint/2010/main" val="359071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0F254C-8F13-9F11-6CD9-5F2E43B2AC9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D3AD83A-3924-41FE-8041-132EF41E4BAA}"/>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49B97F87-B400-6EA2-590A-3108F13242E4}"/>
                  </a:ext>
                </a:extLst>
              </p:cNvPr>
              <p:cNvSpPr>
                <a:spLocks noGrp="1"/>
              </p:cNvSpPr>
              <p:nvPr>
                <p:ph sz="quarter" idx="10"/>
              </p:nvPr>
            </p:nvSpPr>
            <p:spPr>
              <a:xfrm>
                <a:off x="842452" y="1326795"/>
                <a:ext cx="10507095" cy="4978400"/>
              </a:xfrm>
              <a:ln>
                <a:noFill/>
              </a:ln>
            </p:spPr>
            <p:txBody>
              <a:bodyPr/>
              <a:lstStyle/>
              <a:p>
                <a:r>
                  <a:rPr lang="en-US" dirty="0"/>
                  <a:t>Laws of Conservation</a:t>
                </a:r>
              </a:p>
              <a:p>
                <a:pPr lvl="1"/>
                <a:endParaRPr lang="en-US" sz="1800" dirty="0"/>
              </a:p>
              <a:p>
                <a:pPr lvl="1"/>
                <a:r>
                  <a:rPr lang="en-US" sz="1800" dirty="0"/>
                  <a:t>Momentum Theory</a:t>
                </a:r>
              </a:p>
              <a:p>
                <a:pPr lvl="1"/>
                <a:endParaRPr lang="en-US" sz="1800" dirty="0"/>
              </a:p>
              <a:p>
                <a:pPr lvl="1"/>
                <a:r>
                  <a:rPr lang="en-US" sz="1800" dirty="0"/>
                  <a:t>Mass</a:t>
                </a:r>
              </a:p>
              <a:p>
                <a:pPr lvl="1"/>
                <a:endParaRPr lang="en-US" sz="1800" dirty="0"/>
              </a:p>
              <a:p>
                <a:pPr lvl="1"/>
                <a:r>
                  <a:rPr lang="en-US" sz="1800" dirty="0"/>
                  <a:t>Energy</a:t>
                </a:r>
              </a:p>
              <a:p>
                <a:pPr lvl="1"/>
                <a:endParaRPr lang="en-US" sz="180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𝜌𝜋</m:t>
                    </m:r>
                    <m:sSup>
                      <m:sSupPr>
                        <m:ctrlPr>
                          <a:rPr lang="en-US" sz="1800" i="1" smtClean="0">
                            <a:latin typeface="Cambria Math" panose="02040503050406030204" pitchFamily="18" charset="0"/>
                            <a:ea typeface="Cambria Math" panose="02040503050406030204" pitchFamily="18" charset="0"/>
                          </a:rPr>
                        </m:ctrlPr>
                      </m:sSupPr>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ea typeface="Cambria Math" panose="02040503050406030204" pitchFamily="18" charset="0"/>
                          </a:rPr>
                          <m:t>2</m:t>
                        </m:r>
                      </m:sup>
                    </m:sSup>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𝜌𝜋</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e>
                      <m:sup>
                        <m:r>
                          <a:rPr lang="en-US" sz="1800" i="1" smtClean="0">
                            <a:latin typeface="Cambria Math" panose="02040503050406030204" pitchFamily="18" charset="0"/>
                            <a:ea typeface="Cambria Math" panose="02040503050406030204" pitchFamily="18" charset="0"/>
                          </a:rPr>
                          <m:t>2</m:t>
                        </m:r>
                      </m:sup>
                    </m:sSup>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ea typeface="Cambria Math" panose="02040503050406030204" pitchFamily="18" charset="0"/>
                          </a:rPr>
                          <m:t>𝑖</m:t>
                        </m:r>
                      </m:sub>
                    </m:sSub>
                  </m:oMath>
                </a14:m>
                <a:endParaRPr lang="en-US" sz="1800" dirty="0"/>
              </a:p>
              <a:p>
                <a:pPr lvl="1"/>
                <a:endParaRPr lang="en-US" sz="1800" dirty="0"/>
              </a:p>
              <a:p>
                <a:pPr lvl="1"/>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e>
                            <m:sup>
                              <m:r>
                                <a:rPr lang="en-US" sz="1800" b="0" i="1" smtClean="0">
                                  <a:latin typeface="Cambria Math" panose="02040503050406030204" pitchFamily="18" charset="0"/>
                                </a:rPr>
                                <m:t>2</m:t>
                              </m:r>
                            </m:sup>
                          </m:sSup>
                        </m:num>
                        <m:den>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𝜔</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num>
                        <m:den>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𝜗</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sz="1800" dirty="0"/>
              </a:p>
              <a:p>
                <a:pPr lvl="1"/>
                <a:endParaRPr lang="en-US" sz="1800" dirty="0"/>
              </a:p>
              <a:p>
                <a:pPr lvl="1"/>
                <a14:m>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m:t>
                            </m:r>
                          </m:sub>
                        </m:sSub>
                      </m:num>
                      <m:den>
                        <m:r>
                          <a:rPr lang="en-US" sz="1800" b="0" i="1" smtClean="0">
                            <a:latin typeface="Cambria Math" panose="02040503050406030204" pitchFamily="18" charset="0"/>
                            <a:ea typeface="Cambria Math" panose="02040503050406030204" pitchFamily="18" charset="0"/>
                          </a:rPr>
                          <m:t>𝑅</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=0.707 </m:t>
                    </m:r>
                  </m:oMath>
                </a14:m>
                <a:r>
                  <a:rPr lang="en-US" sz="1800" dirty="0"/>
                  <a:t>(contraction ratio)</a:t>
                </a:r>
              </a:p>
              <a:p>
                <a:pPr lvl="1"/>
                <a:r>
                  <a:rPr lang="en-US" sz="1800" dirty="0"/>
                  <a:t>				             Real (Viscous Flow) = 0.78</a:t>
                </a:r>
                <a:endParaRPr lang="en-US" sz="1800" b="0" dirty="0"/>
              </a:p>
            </p:txBody>
          </p:sp>
        </mc:Choice>
        <mc:Fallback xmlns="">
          <p:sp>
            <p:nvSpPr>
              <p:cNvPr id="4" name="İçerik Yer Tutucusu 3">
                <a:extLst>
                  <a:ext uri="{FF2B5EF4-FFF2-40B4-BE49-F238E27FC236}">
                    <a16:creationId xmlns:a16="http://schemas.microsoft.com/office/drawing/2014/main" id="{49B97F87-B400-6EA2-590A-3108F13242E4}"/>
                  </a:ext>
                </a:extLst>
              </p:cNvPr>
              <p:cNvSpPr>
                <a:spLocks noGrp="1" noRot="1" noChangeAspect="1" noMove="1" noResize="1" noEditPoints="1" noAdjustHandles="1" noChangeArrowheads="1" noChangeShapeType="1" noTextEdit="1"/>
              </p:cNvSpPr>
              <p:nvPr>
                <p:ph sz="quarter" idx="10"/>
              </p:nvPr>
            </p:nvSpPr>
            <p:spPr>
              <a:xfrm>
                <a:off x="842452" y="1326795"/>
                <a:ext cx="10507095" cy="4978400"/>
              </a:xfrm>
              <a:blipFill>
                <a:blip r:embed="rId2"/>
                <a:stretch>
                  <a:fillRect b="-123"/>
                </a:stretch>
              </a:blipFill>
              <a:ln>
                <a:noFill/>
              </a:ln>
            </p:spPr>
            <p:txBody>
              <a:bodyPr/>
              <a:lstStyle/>
              <a:p>
                <a:r>
                  <a:rPr lang="en-US">
                    <a:noFill/>
                  </a:rPr>
                  <a:t> </a:t>
                </a:r>
              </a:p>
            </p:txBody>
          </p:sp>
        </mc:Fallback>
      </mc:AlternateContent>
      <p:cxnSp>
        <p:nvCxnSpPr>
          <p:cNvPr id="6" name="Düz Ok Bağlayıcısı 5">
            <a:extLst>
              <a:ext uri="{FF2B5EF4-FFF2-40B4-BE49-F238E27FC236}">
                <a16:creationId xmlns:a16="http://schemas.microsoft.com/office/drawing/2014/main" id="{7882C57A-A139-D081-12B8-71BD927543AE}"/>
              </a:ext>
            </a:extLst>
          </p:cNvPr>
          <p:cNvCxnSpPr>
            <a:cxnSpLocks/>
            <a:endCxn id="7" idx="1"/>
          </p:cNvCxnSpPr>
          <p:nvPr/>
        </p:nvCxnSpPr>
        <p:spPr>
          <a:xfrm>
            <a:off x="3537527" y="2740336"/>
            <a:ext cx="4506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EDC58130-08CA-D8BA-D7BB-6E46F67F9E83}"/>
                  </a:ext>
                </a:extLst>
              </p:cNvPr>
              <p:cNvSpPr txBox="1"/>
              <p:nvPr/>
            </p:nvSpPr>
            <p:spPr>
              <a:xfrm>
                <a:off x="3988164" y="2555670"/>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7" name="Metin kutusu 6">
                <a:extLst>
                  <a:ext uri="{FF2B5EF4-FFF2-40B4-BE49-F238E27FC236}">
                    <a16:creationId xmlns:a16="http://schemas.microsoft.com/office/drawing/2014/main" id="{EDC58130-08CA-D8BA-D7BB-6E46F67F9E83}"/>
                  </a:ext>
                </a:extLst>
              </p:cNvPr>
              <p:cNvSpPr txBox="1">
                <a:spLocks noRot="1" noChangeAspect="1" noMove="1" noResize="1" noEditPoints="1" noAdjustHandles="1" noChangeArrowheads="1" noChangeShapeType="1" noTextEdit="1"/>
              </p:cNvSpPr>
              <p:nvPr/>
            </p:nvSpPr>
            <p:spPr>
              <a:xfrm>
                <a:off x="3988164" y="2555670"/>
                <a:ext cx="106118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1995A7D-B1FC-F743-D6CD-0EBE6B74C29A}"/>
                  </a:ext>
                </a:extLst>
              </p:cNvPr>
              <p:cNvSpPr txBox="1"/>
              <p:nvPr/>
            </p:nvSpPr>
            <p:spPr>
              <a:xfrm>
                <a:off x="2548423" y="3096196"/>
                <a:ext cx="108234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𝑑𝑀</m:t>
                          </m:r>
                        </m:num>
                        <m:den>
                          <m:r>
                            <a:rPr lang="en-US" b="0" i="1" smtClean="0">
                              <a:latin typeface="Cambria Math" panose="02040503050406030204" pitchFamily="18" charset="0"/>
                            </a:rPr>
                            <m:t>𝑑𝑡</m:t>
                          </m:r>
                        </m:den>
                      </m:f>
                    </m:oMath>
                  </m:oMathPara>
                </a14:m>
                <a:endParaRPr lang="en-US" dirty="0"/>
              </a:p>
            </p:txBody>
          </p:sp>
        </mc:Choice>
        <mc:Fallback xmlns="">
          <p:sp>
            <p:nvSpPr>
              <p:cNvPr id="9" name="Metin kutusu 8">
                <a:extLst>
                  <a:ext uri="{FF2B5EF4-FFF2-40B4-BE49-F238E27FC236}">
                    <a16:creationId xmlns:a16="http://schemas.microsoft.com/office/drawing/2014/main" id="{01995A7D-B1FC-F743-D6CD-0EBE6B74C29A}"/>
                  </a:ext>
                </a:extLst>
              </p:cNvPr>
              <p:cNvSpPr txBox="1">
                <a:spLocks noRot="1" noChangeAspect="1" noMove="1" noResize="1" noEditPoints="1" noAdjustHandles="1" noChangeArrowheads="1" noChangeShapeType="1" noTextEdit="1"/>
              </p:cNvSpPr>
              <p:nvPr/>
            </p:nvSpPr>
            <p:spPr>
              <a:xfrm>
                <a:off x="2548423" y="3096196"/>
                <a:ext cx="1082348" cy="618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0303364B-DBB6-8E23-2821-EFD39A4E9BBF}"/>
                  </a:ext>
                </a:extLst>
              </p:cNvPr>
              <p:cNvSpPr txBox="1"/>
              <p:nvPr/>
            </p:nvSpPr>
            <p:spPr>
              <a:xfrm>
                <a:off x="3630771" y="3220653"/>
                <a:ext cx="172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0" name="Metin kutusu 9">
                <a:extLst>
                  <a:ext uri="{FF2B5EF4-FFF2-40B4-BE49-F238E27FC236}">
                    <a16:creationId xmlns:a16="http://schemas.microsoft.com/office/drawing/2014/main" id="{0303364B-DBB6-8E23-2821-EFD39A4E9BBF}"/>
                  </a:ext>
                </a:extLst>
              </p:cNvPr>
              <p:cNvSpPr txBox="1">
                <a:spLocks noRot="1" noChangeAspect="1" noMove="1" noResize="1" noEditPoints="1" noAdjustHandles="1" noChangeArrowheads="1" noChangeShapeType="1" noTextEdit="1"/>
              </p:cNvSpPr>
              <p:nvPr/>
            </p:nvSpPr>
            <p:spPr>
              <a:xfrm>
                <a:off x="3630771" y="3220653"/>
                <a:ext cx="1721689" cy="369332"/>
              </a:xfrm>
              <a:prstGeom prst="rect">
                <a:avLst/>
              </a:prstGeom>
              <a:blipFill>
                <a:blip r:embed="rId5"/>
                <a:stretch>
                  <a:fillRect b="-14754"/>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2A734E67-B0CC-8A8D-1E7C-6C03E23305CA}"/>
              </a:ext>
            </a:extLst>
          </p:cNvPr>
          <p:cNvCxnSpPr>
            <a:cxnSpLocks/>
          </p:cNvCxnSpPr>
          <p:nvPr/>
        </p:nvCxnSpPr>
        <p:spPr>
          <a:xfrm>
            <a:off x="2255784" y="3981079"/>
            <a:ext cx="292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B0A49DA-B710-1096-838B-6A5C528DEDA7}"/>
                  </a:ext>
                </a:extLst>
              </p:cNvPr>
              <p:cNvSpPr txBox="1"/>
              <p:nvPr/>
            </p:nvSpPr>
            <p:spPr>
              <a:xfrm>
                <a:off x="2548423" y="3824152"/>
                <a:ext cx="905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4" name="Metin kutusu 13">
                <a:extLst>
                  <a:ext uri="{FF2B5EF4-FFF2-40B4-BE49-F238E27FC236}">
                    <a16:creationId xmlns:a16="http://schemas.microsoft.com/office/drawing/2014/main" id="{AB0A49DA-B710-1096-838B-6A5C528DEDA7}"/>
                  </a:ext>
                </a:extLst>
              </p:cNvPr>
              <p:cNvSpPr txBox="1">
                <a:spLocks noRot="1" noChangeAspect="1" noMove="1" noResize="1" noEditPoints="1" noAdjustHandles="1" noChangeArrowheads="1" noChangeShapeType="1" noTextEdit="1"/>
              </p:cNvSpPr>
              <p:nvPr/>
            </p:nvSpPr>
            <p:spPr>
              <a:xfrm>
                <a:off x="2548423" y="3824152"/>
                <a:ext cx="905248" cy="276999"/>
              </a:xfrm>
              <a:prstGeom prst="rect">
                <a:avLst/>
              </a:prstGeom>
              <a:blipFill>
                <a:blip r:embed="rId6"/>
                <a:stretch>
                  <a:fillRect l="-2685" r="-2013" b="-21739"/>
                </a:stretch>
              </a:blipFill>
            </p:spPr>
            <p:txBody>
              <a:bodyPr/>
              <a:lstStyle/>
              <a:p>
                <a:r>
                  <a:rPr lang="en-US">
                    <a:noFill/>
                  </a:rPr>
                  <a:t> </a:t>
                </a:r>
              </a:p>
            </p:txBody>
          </p:sp>
        </mc:Fallback>
      </mc:AlternateContent>
      <p:cxnSp>
        <p:nvCxnSpPr>
          <p:cNvPr id="17" name="Düz Ok Bağlayıcısı 16">
            <a:extLst>
              <a:ext uri="{FF2B5EF4-FFF2-40B4-BE49-F238E27FC236}">
                <a16:creationId xmlns:a16="http://schemas.microsoft.com/office/drawing/2014/main" id="{BFE4A743-1349-A7E4-B2D4-C2E59C9EFE53}"/>
              </a:ext>
            </a:extLst>
          </p:cNvPr>
          <p:cNvCxnSpPr>
            <a:cxnSpLocks/>
          </p:cNvCxnSpPr>
          <p:nvPr/>
        </p:nvCxnSpPr>
        <p:spPr>
          <a:xfrm>
            <a:off x="2138218" y="3429000"/>
            <a:ext cx="410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Dikdörtgen 21">
            <a:extLst>
              <a:ext uri="{FF2B5EF4-FFF2-40B4-BE49-F238E27FC236}">
                <a16:creationId xmlns:a16="http://schemas.microsoft.com/office/drawing/2014/main" id="{A3A9ACBA-C56D-5F94-29FB-669DFD0E224A}"/>
              </a:ext>
            </a:extLst>
          </p:cNvPr>
          <p:cNvSpPr/>
          <p:nvPr/>
        </p:nvSpPr>
        <p:spPr>
          <a:xfrm>
            <a:off x="3630771" y="3220653"/>
            <a:ext cx="1684820" cy="456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up 103">
            <a:extLst>
              <a:ext uri="{FF2B5EF4-FFF2-40B4-BE49-F238E27FC236}">
                <a16:creationId xmlns:a16="http://schemas.microsoft.com/office/drawing/2014/main" id="{2239A0BE-C9C3-80CD-30F2-DF2B6EFB22B0}"/>
              </a:ext>
            </a:extLst>
          </p:cNvPr>
          <p:cNvGrpSpPr/>
          <p:nvPr/>
        </p:nvGrpSpPr>
        <p:grpSpPr>
          <a:xfrm>
            <a:off x="5997077" y="1506798"/>
            <a:ext cx="3695983" cy="2748754"/>
            <a:chOff x="7423358" y="1758352"/>
            <a:chExt cx="4887022" cy="3463661"/>
          </a:xfrm>
        </p:grpSpPr>
        <p:grpSp>
          <p:nvGrpSpPr>
            <p:cNvPr id="23" name="Grup 22">
              <a:extLst>
                <a:ext uri="{FF2B5EF4-FFF2-40B4-BE49-F238E27FC236}">
                  <a16:creationId xmlns:a16="http://schemas.microsoft.com/office/drawing/2014/main" id="{34684032-16E6-4695-25DF-4F0698366D90}"/>
                </a:ext>
              </a:extLst>
            </p:cNvPr>
            <p:cNvGrpSpPr/>
            <p:nvPr/>
          </p:nvGrpSpPr>
          <p:grpSpPr>
            <a:xfrm>
              <a:off x="7423358" y="1758352"/>
              <a:ext cx="3536027" cy="3463661"/>
              <a:chOff x="2658199" y="2738135"/>
              <a:chExt cx="3536027" cy="3463661"/>
            </a:xfrm>
          </p:grpSpPr>
          <p:grpSp>
            <p:nvGrpSpPr>
              <p:cNvPr id="27" name="Grup 26">
                <a:extLst>
                  <a:ext uri="{FF2B5EF4-FFF2-40B4-BE49-F238E27FC236}">
                    <a16:creationId xmlns:a16="http://schemas.microsoft.com/office/drawing/2014/main" id="{F5FB306A-4DF5-8B57-B45C-9704626457F3}"/>
                  </a:ext>
                </a:extLst>
              </p:cNvPr>
              <p:cNvGrpSpPr/>
              <p:nvPr/>
            </p:nvGrpSpPr>
            <p:grpSpPr>
              <a:xfrm>
                <a:off x="2701255" y="2738135"/>
                <a:ext cx="3492971" cy="3463661"/>
                <a:chOff x="988857" y="1743936"/>
                <a:chExt cx="3492971" cy="3463661"/>
              </a:xfrm>
            </p:grpSpPr>
            <p:grpSp>
              <p:nvGrpSpPr>
                <p:cNvPr id="36" name="Group 166">
                  <a:extLst>
                    <a:ext uri="{FF2B5EF4-FFF2-40B4-BE49-F238E27FC236}">
                      <a16:creationId xmlns:a16="http://schemas.microsoft.com/office/drawing/2014/main" id="{77982B50-EE0F-400C-1927-0F744A63C26F}"/>
                    </a:ext>
                  </a:extLst>
                </p:cNvPr>
                <p:cNvGrpSpPr/>
                <p:nvPr/>
              </p:nvGrpSpPr>
              <p:grpSpPr>
                <a:xfrm>
                  <a:off x="988857" y="1743936"/>
                  <a:ext cx="3492971" cy="3463661"/>
                  <a:chOff x="2120492" y="2341725"/>
                  <a:chExt cx="3492971" cy="3463661"/>
                </a:xfrm>
              </p:grpSpPr>
              <p:sp>
                <p:nvSpPr>
                  <p:cNvPr id="38" name="Oval 37">
                    <a:extLst>
                      <a:ext uri="{FF2B5EF4-FFF2-40B4-BE49-F238E27FC236}">
                        <a16:creationId xmlns:a16="http://schemas.microsoft.com/office/drawing/2014/main" id="{3633F200-4F86-C8DB-65A8-11B99C1E5315}"/>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72" name="Group 159">
                    <a:extLst>
                      <a:ext uri="{FF2B5EF4-FFF2-40B4-BE49-F238E27FC236}">
                        <a16:creationId xmlns:a16="http://schemas.microsoft.com/office/drawing/2014/main" id="{7A99CBE1-82DD-2B50-562E-FAC9C61BB821}"/>
                      </a:ext>
                    </a:extLst>
                  </p:cNvPr>
                  <p:cNvGrpSpPr/>
                  <p:nvPr/>
                </p:nvGrpSpPr>
                <p:grpSpPr>
                  <a:xfrm>
                    <a:off x="2120492" y="2341725"/>
                    <a:ext cx="3492971" cy="3463661"/>
                    <a:chOff x="1197605" y="2480621"/>
                    <a:chExt cx="3492971" cy="3463661"/>
                  </a:xfrm>
                </p:grpSpPr>
                <p:grpSp>
                  <p:nvGrpSpPr>
                    <p:cNvPr id="74" name="Group 151">
                      <a:extLst>
                        <a:ext uri="{FF2B5EF4-FFF2-40B4-BE49-F238E27FC236}">
                          <a16:creationId xmlns:a16="http://schemas.microsoft.com/office/drawing/2014/main" id="{ED0F202D-AE0A-A371-5312-3480DBF5E256}"/>
                        </a:ext>
                      </a:extLst>
                    </p:cNvPr>
                    <p:cNvGrpSpPr/>
                    <p:nvPr/>
                  </p:nvGrpSpPr>
                  <p:grpSpPr>
                    <a:xfrm>
                      <a:off x="1197605" y="2480621"/>
                      <a:ext cx="3492971" cy="3463661"/>
                      <a:chOff x="1197605" y="2480621"/>
                      <a:chExt cx="3492971" cy="3463661"/>
                    </a:xfrm>
                  </p:grpSpPr>
                  <p:grpSp>
                    <p:nvGrpSpPr>
                      <p:cNvPr id="76" name="Group 83">
                        <a:extLst>
                          <a:ext uri="{FF2B5EF4-FFF2-40B4-BE49-F238E27FC236}">
                            <a16:creationId xmlns:a16="http://schemas.microsoft.com/office/drawing/2014/main" id="{CA174AEA-E663-C682-997B-0F92C0E6A14F}"/>
                          </a:ext>
                        </a:extLst>
                      </p:cNvPr>
                      <p:cNvGrpSpPr/>
                      <p:nvPr/>
                    </p:nvGrpSpPr>
                    <p:grpSpPr>
                      <a:xfrm>
                        <a:off x="1197605" y="2480621"/>
                        <a:ext cx="3492971" cy="3085174"/>
                        <a:chOff x="1207182" y="2422006"/>
                        <a:chExt cx="3492971" cy="3085174"/>
                      </a:xfrm>
                    </p:grpSpPr>
                    <p:cxnSp>
                      <p:nvCxnSpPr>
                        <p:cNvPr id="80" name="Straight Connector 63">
                          <a:extLst>
                            <a:ext uri="{FF2B5EF4-FFF2-40B4-BE49-F238E27FC236}">
                              <a16:creationId xmlns:a16="http://schemas.microsoft.com/office/drawing/2014/main" id="{C29558CC-D88D-5C83-621C-9DB3E7369B9E}"/>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1" name="Group 61">
                          <a:extLst>
                            <a:ext uri="{FF2B5EF4-FFF2-40B4-BE49-F238E27FC236}">
                              <a16:creationId xmlns:a16="http://schemas.microsoft.com/office/drawing/2014/main" id="{68E9BA31-16B4-53C1-92B9-26009A0C3931}"/>
                            </a:ext>
                          </a:extLst>
                        </p:cNvPr>
                        <p:cNvGrpSpPr/>
                        <p:nvPr/>
                      </p:nvGrpSpPr>
                      <p:grpSpPr>
                        <a:xfrm>
                          <a:off x="1207182" y="2422006"/>
                          <a:ext cx="3492971" cy="3085174"/>
                          <a:chOff x="1207182" y="2422006"/>
                          <a:chExt cx="3492971" cy="3085174"/>
                        </a:xfrm>
                      </p:grpSpPr>
                      <p:sp>
                        <p:nvSpPr>
                          <p:cNvPr id="82" name="Rectangle 45">
                            <a:extLst>
                              <a:ext uri="{FF2B5EF4-FFF2-40B4-BE49-F238E27FC236}">
                                <a16:creationId xmlns:a16="http://schemas.microsoft.com/office/drawing/2014/main" id="{33C9D1B0-4C5B-D8D3-F796-A4BE00700D01}"/>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29">
                            <a:extLst>
                              <a:ext uri="{FF2B5EF4-FFF2-40B4-BE49-F238E27FC236}">
                                <a16:creationId xmlns:a16="http://schemas.microsoft.com/office/drawing/2014/main" id="{EEFCFB60-2C8A-4D7E-1FEA-FD1669A803B5}"/>
                              </a:ext>
                            </a:extLst>
                          </p:cNvPr>
                          <p:cNvGrpSpPr/>
                          <p:nvPr/>
                        </p:nvGrpSpPr>
                        <p:grpSpPr>
                          <a:xfrm>
                            <a:off x="1998518" y="4037015"/>
                            <a:ext cx="2701635" cy="1154495"/>
                            <a:chOff x="1600200" y="3251250"/>
                            <a:chExt cx="2701635" cy="1154495"/>
                          </a:xfrm>
                        </p:grpSpPr>
                        <p:grpSp>
                          <p:nvGrpSpPr>
                            <p:cNvPr id="87" name="Group 31">
                              <a:extLst>
                                <a:ext uri="{FF2B5EF4-FFF2-40B4-BE49-F238E27FC236}">
                                  <a16:creationId xmlns:a16="http://schemas.microsoft.com/office/drawing/2014/main" id="{307B17CD-15EC-5216-5C65-565AC09D278E}"/>
                                </a:ext>
                              </a:extLst>
                            </p:cNvPr>
                            <p:cNvGrpSpPr/>
                            <p:nvPr/>
                          </p:nvGrpSpPr>
                          <p:grpSpPr>
                            <a:xfrm>
                              <a:off x="1607989" y="3251250"/>
                              <a:ext cx="2693846" cy="975800"/>
                              <a:chOff x="1659944" y="2827273"/>
                              <a:chExt cx="2693846" cy="975800"/>
                            </a:xfrm>
                          </p:grpSpPr>
                          <p:sp>
                            <p:nvSpPr>
                              <p:cNvPr id="92" name="Rectangle: Rounded Corners 38">
                                <a:extLst>
                                  <a:ext uri="{FF2B5EF4-FFF2-40B4-BE49-F238E27FC236}">
                                    <a16:creationId xmlns:a16="http://schemas.microsoft.com/office/drawing/2014/main" id="{6E790764-0ED6-9443-13B4-364C64C5B087}"/>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Oval 92">
                                <a:extLst>
                                  <a:ext uri="{FF2B5EF4-FFF2-40B4-BE49-F238E27FC236}">
                                    <a16:creationId xmlns:a16="http://schemas.microsoft.com/office/drawing/2014/main" id="{EDFEE477-4FA7-376C-696C-87391A5AE750}"/>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Oval 93">
                                <a:extLst>
                                  <a:ext uri="{FF2B5EF4-FFF2-40B4-BE49-F238E27FC236}">
                                    <a16:creationId xmlns:a16="http://schemas.microsoft.com/office/drawing/2014/main" id="{8104448C-DB95-3FB9-109E-5AC85089DB60}"/>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95" name="Straight Connector 42">
                                <a:extLst>
                                  <a:ext uri="{FF2B5EF4-FFF2-40B4-BE49-F238E27FC236}">
                                    <a16:creationId xmlns:a16="http://schemas.microsoft.com/office/drawing/2014/main" id="{2722734B-775C-F7B7-4BE1-C473DFDB04F6}"/>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AFA9346-8D06-DF7F-9E8C-C20070541B04}"/>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35">
                              <a:extLst>
                                <a:ext uri="{FF2B5EF4-FFF2-40B4-BE49-F238E27FC236}">
                                  <a16:creationId xmlns:a16="http://schemas.microsoft.com/office/drawing/2014/main" id="{6CCA8E03-3B79-E167-74D9-A7598FD38514}"/>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0" name="Straight Connector 36">
                              <a:extLst>
                                <a:ext uri="{FF2B5EF4-FFF2-40B4-BE49-F238E27FC236}">
                                  <a16:creationId xmlns:a16="http://schemas.microsoft.com/office/drawing/2014/main" id="{14CFA72B-D384-B5AB-EFEF-30F6F3A445F9}"/>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1" name="Straight Connector 37">
                              <a:extLst>
                                <a:ext uri="{FF2B5EF4-FFF2-40B4-BE49-F238E27FC236}">
                                  <a16:creationId xmlns:a16="http://schemas.microsoft.com/office/drawing/2014/main" id="{4E5DFF89-0477-4C40-E947-A1C14E498339}"/>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84" name="Freeform: Shape 50">
                            <a:extLst>
                              <a:ext uri="{FF2B5EF4-FFF2-40B4-BE49-F238E27FC236}">
                                <a16:creationId xmlns:a16="http://schemas.microsoft.com/office/drawing/2014/main" id="{4DCEA314-7559-B672-F2CB-EC536A8955EB}"/>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53">
                            <a:extLst>
                              <a:ext uri="{FF2B5EF4-FFF2-40B4-BE49-F238E27FC236}">
                                <a16:creationId xmlns:a16="http://schemas.microsoft.com/office/drawing/2014/main" id="{5474D90E-9F5F-E161-DE4A-42777748A9C5}"/>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59">
                            <a:extLst>
                              <a:ext uri="{FF2B5EF4-FFF2-40B4-BE49-F238E27FC236}">
                                <a16:creationId xmlns:a16="http://schemas.microsoft.com/office/drawing/2014/main" id="{216ED6C2-E4DF-697D-19E1-4F03749E41D1}"/>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77" name="TextBox 127">
                            <a:extLst>
                              <a:ext uri="{FF2B5EF4-FFF2-40B4-BE49-F238E27FC236}">
                                <a16:creationId xmlns:a16="http://schemas.microsoft.com/office/drawing/2014/main" id="{EA3104A4-6C7F-000B-DFDA-E3D596D9944A}"/>
                              </a:ext>
                            </a:extLst>
                          </p:cNvPr>
                          <p:cNvSpPr txBox="1"/>
                          <p:nvPr/>
                        </p:nvSpPr>
                        <p:spPr>
                          <a:xfrm>
                            <a:off x="3783266" y="3651750"/>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𝟏</m:t>
                                  </m:r>
                                </m:oMath>
                              </m:oMathPara>
                            </a14:m>
                            <a:endParaRPr lang="en-US" b="1" dirty="0">
                              <a:solidFill>
                                <a:srgbClr val="0070C0"/>
                              </a:solidFill>
                            </a:endParaRPr>
                          </a:p>
                        </p:txBody>
                      </p:sp>
                    </mc:Choice>
                    <mc:Fallback xmlns="">
                      <p:sp>
                        <p:nvSpPr>
                          <p:cNvPr id="77" name="TextBox 127">
                            <a:extLst>
                              <a:ext uri="{FF2B5EF4-FFF2-40B4-BE49-F238E27FC236}">
                                <a16:creationId xmlns:a16="http://schemas.microsoft.com/office/drawing/2014/main" id="{EA3104A4-6C7F-000B-DFDA-E3D596D9944A}"/>
                              </a:ext>
                            </a:extLst>
                          </p:cNvPr>
                          <p:cNvSpPr txBox="1">
                            <a:spLocks noRot="1" noChangeAspect="1" noMove="1" noResize="1" noEditPoints="1" noAdjustHandles="1" noChangeArrowheads="1" noChangeShapeType="1" noTextEdit="1"/>
                          </p:cNvSpPr>
                          <p:nvPr/>
                        </p:nvSpPr>
                        <p:spPr>
                          <a:xfrm>
                            <a:off x="3783266" y="3651750"/>
                            <a:ext cx="511241" cy="46538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128">
                            <a:extLst>
                              <a:ext uri="{FF2B5EF4-FFF2-40B4-BE49-F238E27FC236}">
                                <a16:creationId xmlns:a16="http://schemas.microsoft.com/office/drawing/2014/main" id="{6675F33D-DF86-F1D3-A35F-54A134DE48AF}"/>
                              </a:ext>
                            </a:extLst>
                          </p:cNvPr>
                          <p:cNvSpPr txBox="1"/>
                          <p:nvPr/>
                        </p:nvSpPr>
                        <p:spPr>
                          <a:xfrm>
                            <a:off x="3781369" y="4199125"/>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78" name="TextBox 128">
                            <a:extLst>
                              <a:ext uri="{FF2B5EF4-FFF2-40B4-BE49-F238E27FC236}">
                                <a16:creationId xmlns:a16="http://schemas.microsoft.com/office/drawing/2014/main" id="{6675F33D-DF86-F1D3-A35F-54A134DE48AF}"/>
                              </a:ext>
                            </a:extLst>
                          </p:cNvPr>
                          <p:cNvSpPr txBox="1">
                            <a:spLocks noRot="1" noChangeAspect="1" noMove="1" noResize="1" noEditPoints="1" noAdjustHandles="1" noChangeArrowheads="1" noChangeShapeType="1" noTextEdit="1"/>
                          </p:cNvSpPr>
                          <p:nvPr/>
                        </p:nvSpPr>
                        <p:spPr>
                          <a:xfrm>
                            <a:off x="3781369" y="4199125"/>
                            <a:ext cx="511241" cy="4653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129">
                            <a:extLst>
                              <a:ext uri="{FF2B5EF4-FFF2-40B4-BE49-F238E27FC236}">
                                <a16:creationId xmlns:a16="http://schemas.microsoft.com/office/drawing/2014/main" id="{B5D0FC4E-9D44-8F51-266C-7D36E8E1F74C}"/>
                              </a:ext>
                            </a:extLst>
                          </p:cNvPr>
                          <p:cNvSpPr txBox="1"/>
                          <p:nvPr/>
                        </p:nvSpPr>
                        <p:spPr>
                          <a:xfrm>
                            <a:off x="3662592" y="5478893"/>
                            <a:ext cx="587545"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9" name="TextBox 129">
                            <a:extLst>
                              <a:ext uri="{FF2B5EF4-FFF2-40B4-BE49-F238E27FC236}">
                                <a16:creationId xmlns:a16="http://schemas.microsoft.com/office/drawing/2014/main" id="{B5D0FC4E-9D44-8F51-266C-7D36E8E1F74C}"/>
                              </a:ext>
                            </a:extLst>
                          </p:cNvPr>
                          <p:cNvSpPr txBox="1">
                            <a:spLocks noRot="1" noChangeAspect="1" noMove="1" noResize="1" noEditPoints="1" noAdjustHandles="1" noChangeArrowheads="1" noChangeShapeType="1" noTextEdit="1"/>
                          </p:cNvSpPr>
                          <p:nvPr/>
                        </p:nvSpPr>
                        <p:spPr>
                          <a:xfrm>
                            <a:off x="3662592" y="5478893"/>
                            <a:ext cx="587545" cy="465389"/>
                          </a:xfrm>
                          <a:prstGeom prst="rect">
                            <a:avLst/>
                          </a:prstGeom>
                          <a:blipFill>
                            <a:blip r:embed="rId9"/>
                            <a:stretch>
                              <a:fillRect/>
                            </a:stretch>
                          </a:blipFill>
                        </p:spPr>
                        <p:txBody>
                          <a:bodyPr/>
                          <a:lstStyle/>
                          <a:p>
                            <a:r>
                              <a:rPr lang="en-US">
                                <a:noFill/>
                              </a:rPr>
                              <a:t> </a:t>
                            </a:r>
                          </a:p>
                        </p:txBody>
                      </p:sp>
                    </mc:Fallback>
                  </mc:AlternateContent>
                </p:grpSp>
                <p:cxnSp>
                  <p:nvCxnSpPr>
                    <p:cNvPr id="75" name="Straight Connector 126">
                      <a:extLst>
                        <a:ext uri="{FF2B5EF4-FFF2-40B4-BE49-F238E27FC236}">
                          <a16:creationId xmlns:a16="http://schemas.microsoft.com/office/drawing/2014/main" id="{36D49F25-6FE0-71E0-4FEE-8CE69C7B59ED}"/>
                        </a:ext>
                      </a:extLst>
                    </p:cNvPr>
                    <p:cNvCxnSpPr>
                      <a:cxnSpLocks/>
                      <a:stCxn id="86"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883736F5-4EAA-2E4D-8C25-B01DBF429C7A}"/>
                          </a:ext>
                        </a:extLst>
                      </p:cNvPr>
                      <p:cNvSpPr txBox="1"/>
                      <p:nvPr/>
                    </p:nvSpPr>
                    <p:spPr>
                      <a:xfrm>
                        <a:off x="5043447" y="2426319"/>
                        <a:ext cx="511241" cy="4653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𝟎</m:t>
                              </m:r>
                            </m:oMath>
                          </m:oMathPara>
                        </a14:m>
                        <a:endParaRPr lang="en-US" b="1" dirty="0">
                          <a:solidFill>
                            <a:srgbClr val="0070C0"/>
                          </a:solidFill>
                        </a:endParaRPr>
                      </a:p>
                    </p:txBody>
                  </p:sp>
                </mc:Choice>
                <mc:Fallback xmlns="">
                  <p:sp>
                    <p:nvSpPr>
                      <p:cNvPr id="43" name="TextBox 19">
                        <a:extLst>
                          <a:ext uri="{FF2B5EF4-FFF2-40B4-BE49-F238E27FC236}">
                            <a16:creationId xmlns:a16="http://schemas.microsoft.com/office/drawing/2014/main" id="{883736F5-4EAA-2E4D-8C25-B01DBF429C7A}"/>
                          </a:ext>
                        </a:extLst>
                      </p:cNvPr>
                      <p:cNvSpPr txBox="1">
                        <a:spLocks noRot="1" noChangeAspect="1" noMove="1" noResize="1" noEditPoints="1" noAdjustHandles="1" noChangeArrowheads="1" noChangeShapeType="1" noTextEdit="1"/>
                      </p:cNvSpPr>
                      <p:nvPr/>
                    </p:nvSpPr>
                    <p:spPr>
                      <a:xfrm>
                        <a:off x="5043447" y="2426319"/>
                        <a:ext cx="511241" cy="465389"/>
                      </a:xfrm>
                      <a:prstGeom prst="rect">
                        <a:avLst/>
                      </a:prstGeom>
                      <a:blipFill>
                        <a:blip r:embed="rId10"/>
                        <a:stretch>
                          <a:fillRect/>
                        </a:stretch>
                      </a:blipFill>
                    </p:spPr>
                    <p:txBody>
                      <a:bodyPr/>
                      <a:lstStyle/>
                      <a:p>
                        <a:r>
                          <a:rPr lang="en-US">
                            <a:noFill/>
                          </a:rPr>
                          <a:t> </a:t>
                        </a:r>
                      </a:p>
                    </p:txBody>
                  </p:sp>
                </mc:Fallback>
              </mc:AlternateContent>
              <p:cxnSp>
                <p:nvCxnSpPr>
                  <p:cNvPr id="45" name="Straight Arrow Connector 78">
                    <a:extLst>
                      <a:ext uri="{FF2B5EF4-FFF2-40B4-BE49-F238E27FC236}">
                        <a16:creationId xmlns:a16="http://schemas.microsoft.com/office/drawing/2014/main" id="{C1EBDC9A-5FC8-EC0E-6EB9-C2B0FA7B77A6}"/>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80">
                    <a:extLst>
                      <a:ext uri="{FF2B5EF4-FFF2-40B4-BE49-F238E27FC236}">
                        <a16:creationId xmlns:a16="http://schemas.microsoft.com/office/drawing/2014/main" id="{B1B33F21-4310-8F90-D40A-82FDCD120956}"/>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85">
                    <a:extLst>
                      <a:ext uri="{FF2B5EF4-FFF2-40B4-BE49-F238E27FC236}">
                        <a16:creationId xmlns:a16="http://schemas.microsoft.com/office/drawing/2014/main" id="{CBCEF707-136E-5CB6-9618-34B2298DFD0A}"/>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87">
                    <a:extLst>
                      <a:ext uri="{FF2B5EF4-FFF2-40B4-BE49-F238E27FC236}">
                        <a16:creationId xmlns:a16="http://schemas.microsoft.com/office/drawing/2014/main" id="{C8273DD4-43A9-CFC3-2818-C95D4AA9DCA7}"/>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9">
                    <a:extLst>
                      <a:ext uri="{FF2B5EF4-FFF2-40B4-BE49-F238E27FC236}">
                        <a16:creationId xmlns:a16="http://schemas.microsoft.com/office/drawing/2014/main" id="{3188E2AC-0146-0397-017F-F5D0DA85FF67}"/>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91">
                    <a:extLst>
                      <a:ext uri="{FF2B5EF4-FFF2-40B4-BE49-F238E27FC236}">
                        <a16:creationId xmlns:a16="http://schemas.microsoft.com/office/drawing/2014/main" id="{C9AFA104-BF30-4F3E-789B-85C8F24F73CF}"/>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92">
                    <a:extLst>
                      <a:ext uri="{FF2B5EF4-FFF2-40B4-BE49-F238E27FC236}">
                        <a16:creationId xmlns:a16="http://schemas.microsoft.com/office/drawing/2014/main" id="{57BC1DF7-D1A6-77FA-C3A1-6F793C75989F}"/>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93">
                    <a:extLst>
                      <a:ext uri="{FF2B5EF4-FFF2-40B4-BE49-F238E27FC236}">
                        <a16:creationId xmlns:a16="http://schemas.microsoft.com/office/drawing/2014/main" id="{F5ABAA1A-78E0-36C7-DA08-5E6D71D7C5EA}"/>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95">
                    <a:extLst>
                      <a:ext uri="{FF2B5EF4-FFF2-40B4-BE49-F238E27FC236}">
                        <a16:creationId xmlns:a16="http://schemas.microsoft.com/office/drawing/2014/main" id="{83EC273F-0F3D-D6F0-D58E-B19785CC70BB}"/>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96">
                    <a:extLst>
                      <a:ext uri="{FF2B5EF4-FFF2-40B4-BE49-F238E27FC236}">
                        <a16:creationId xmlns:a16="http://schemas.microsoft.com/office/drawing/2014/main" id="{A512682F-8291-AE7A-15A4-90FF9AF293B0}"/>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97">
                    <a:extLst>
                      <a:ext uri="{FF2B5EF4-FFF2-40B4-BE49-F238E27FC236}">
                        <a16:creationId xmlns:a16="http://schemas.microsoft.com/office/drawing/2014/main" id="{65F44345-5789-D2F9-E15D-0E32E2827413}"/>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98">
                    <a:extLst>
                      <a:ext uri="{FF2B5EF4-FFF2-40B4-BE49-F238E27FC236}">
                        <a16:creationId xmlns:a16="http://schemas.microsoft.com/office/drawing/2014/main" id="{E7AF7725-5D72-358F-68D9-BF8F0A952226}"/>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99">
                    <a:extLst>
                      <a:ext uri="{FF2B5EF4-FFF2-40B4-BE49-F238E27FC236}">
                        <a16:creationId xmlns:a16="http://schemas.microsoft.com/office/drawing/2014/main" id="{69DF624A-4114-7572-1AF7-1BD9A48EDCEE}"/>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00">
                    <a:extLst>
                      <a:ext uri="{FF2B5EF4-FFF2-40B4-BE49-F238E27FC236}">
                        <a16:creationId xmlns:a16="http://schemas.microsoft.com/office/drawing/2014/main" id="{572258FB-A1C6-8775-A737-A3C2D586E992}"/>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45">
                    <a:extLst>
                      <a:ext uri="{FF2B5EF4-FFF2-40B4-BE49-F238E27FC236}">
                        <a16:creationId xmlns:a16="http://schemas.microsoft.com/office/drawing/2014/main" id="{04F6E360-2CC7-78AD-E5DC-2458722EC339}"/>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46">
                    <a:extLst>
                      <a:ext uri="{FF2B5EF4-FFF2-40B4-BE49-F238E27FC236}">
                        <a16:creationId xmlns:a16="http://schemas.microsoft.com/office/drawing/2014/main" id="{7EB70668-3495-D581-0774-26C4D6293D39}"/>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7">
                    <a:extLst>
                      <a:ext uri="{FF2B5EF4-FFF2-40B4-BE49-F238E27FC236}">
                        <a16:creationId xmlns:a16="http://schemas.microsoft.com/office/drawing/2014/main" id="{01477A28-9D8D-1859-3F90-9C05C9C90B08}"/>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8">
                    <a:extLst>
                      <a:ext uri="{FF2B5EF4-FFF2-40B4-BE49-F238E27FC236}">
                        <a16:creationId xmlns:a16="http://schemas.microsoft.com/office/drawing/2014/main" id="{3115857A-6FE4-C431-A236-3492C353CE81}"/>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9">
                    <a:extLst>
                      <a:ext uri="{FF2B5EF4-FFF2-40B4-BE49-F238E27FC236}">
                        <a16:creationId xmlns:a16="http://schemas.microsoft.com/office/drawing/2014/main" id="{FB2C7527-4C16-F3B7-93F9-E4CE174EB941}"/>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50">
                    <a:extLst>
                      <a:ext uri="{FF2B5EF4-FFF2-40B4-BE49-F238E27FC236}">
                        <a16:creationId xmlns:a16="http://schemas.microsoft.com/office/drawing/2014/main" id="{74E51A72-AF76-8E59-43FA-6AE2F35EBA24}"/>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52">
                    <a:extLst>
                      <a:ext uri="{FF2B5EF4-FFF2-40B4-BE49-F238E27FC236}">
                        <a16:creationId xmlns:a16="http://schemas.microsoft.com/office/drawing/2014/main" id="{238E6406-22C3-5CA5-36F7-284CA27F106A}"/>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56">
                    <a:extLst>
                      <a:ext uri="{FF2B5EF4-FFF2-40B4-BE49-F238E27FC236}">
                        <a16:creationId xmlns:a16="http://schemas.microsoft.com/office/drawing/2014/main" id="{AA966CEC-7ABC-8689-E179-75D899F63C45}"/>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61">
                    <a:extLst>
                      <a:ext uri="{FF2B5EF4-FFF2-40B4-BE49-F238E27FC236}">
                        <a16:creationId xmlns:a16="http://schemas.microsoft.com/office/drawing/2014/main" id="{178C25F9-650F-C281-4958-840446D7D831}"/>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62">
                    <a:extLst>
                      <a:ext uri="{FF2B5EF4-FFF2-40B4-BE49-F238E27FC236}">
                        <a16:creationId xmlns:a16="http://schemas.microsoft.com/office/drawing/2014/main" id="{A37A726D-272E-F227-4F2C-B7802710B582}"/>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63">
                    <a:extLst>
                      <a:ext uri="{FF2B5EF4-FFF2-40B4-BE49-F238E27FC236}">
                        <a16:creationId xmlns:a16="http://schemas.microsoft.com/office/drawing/2014/main" id="{5CD35502-4F23-2279-3761-770B37036CBD}"/>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64">
                    <a:extLst>
                      <a:ext uri="{FF2B5EF4-FFF2-40B4-BE49-F238E27FC236}">
                        <a16:creationId xmlns:a16="http://schemas.microsoft.com/office/drawing/2014/main" id="{58E5AD28-0B3D-5955-4F7B-6ABBD2B2B0DE}"/>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65">
                    <a:extLst>
                      <a:ext uri="{FF2B5EF4-FFF2-40B4-BE49-F238E27FC236}">
                        <a16:creationId xmlns:a16="http://schemas.microsoft.com/office/drawing/2014/main" id="{E0B6CF95-9AB3-9359-8CD9-88AF9773B90B}"/>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Düz Bağlayıcı 36">
                  <a:extLst>
                    <a:ext uri="{FF2B5EF4-FFF2-40B4-BE49-F238E27FC236}">
                      <a16:creationId xmlns:a16="http://schemas.microsoft.com/office/drawing/2014/main" id="{E316AA2E-0685-856F-E8B0-1426B5A34FB3}"/>
                    </a:ext>
                  </a:extLst>
                </p:cNvPr>
                <p:cNvCxnSpPr>
                  <a:cxnSpLocks/>
                </p:cNvCxnSpPr>
                <p:nvPr/>
              </p:nvCxnSpPr>
              <p:spPr>
                <a:xfrm flipH="1">
                  <a:off x="3493676" y="3099731"/>
                  <a:ext cx="91003" cy="172937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127">
                    <a:extLst>
                      <a:ext uri="{FF2B5EF4-FFF2-40B4-BE49-F238E27FC236}">
                        <a16:creationId xmlns:a16="http://schemas.microsoft.com/office/drawing/2014/main" id="{8338FCB0-D4B2-A1CC-22B9-2D04B239F0A3}"/>
                      </a:ext>
                    </a:extLst>
                  </p:cNvPr>
                  <p:cNvSpPr txBox="1"/>
                  <p:nvPr/>
                </p:nvSpPr>
                <p:spPr>
                  <a:xfrm>
                    <a:off x="2658199" y="4040392"/>
                    <a:ext cx="625698"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𝑨</m:t>
                          </m:r>
                        </m:oMath>
                      </m:oMathPara>
                    </a14:m>
                    <a:endParaRPr lang="en-US" sz="2400" b="1" dirty="0">
                      <a:solidFill>
                        <a:srgbClr val="0070C0"/>
                      </a:solidFill>
                    </a:endParaRPr>
                  </a:p>
                </p:txBody>
              </p:sp>
            </mc:Choice>
            <mc:Fallback xmlns="">
              <p:sp>
                <p:nvSpPr>
                  <p:cNvPr id="25" name="TextBox 127">
                    <a:extLst>
                      <a:ext uri="{FF2B5EF4-FFF2-40B4-BE49-F238E27FC236}">
                        <a16:creationId xmlns:a16="http://schemas.microsoft.com/office/drawing/2014/main" id="{8338FCB0-D4B2-A1CC-22B9-2D04B239F0A3}"/>
                      </a:ext>
                    </a:extLst>
                  </p:cNvPr>
                  <p:cNvSpPr txBox="1">
                    <a:spLocks noRot="1" noChangeAspect="1" noMove="1" noResize="1" noEditPoints="1" noAdjustHandles="1" noChangeArrowheads="1" noChangeShapeType="1" noTextEdit="1"/>
                  </p:cNvSpPr>
                  <p:nvPr/>
                </p:nvSpPr>
                <p:spPr>
                  <a:xfrm>
                    <a:off x="2658199" y="4040392"/>
                    <a:ext cx="625698" cy="58173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27">
                    <a:extLst>
                      <a:ext uri="{FF2B5EF4-FFF2-40B4-BE49-F238E27FC236}">
                        <a16:creationId xmlns:a16="http://schemas.microsoft.com/office/drawing/2014/main" id="{D138906C-F2D8-0B13-7605-7667E25FDEAB}"/>
                      </a:ext>
                    </a:extLst>
                  </p:cNvPr>
                  <p:cNvSpPr txBox="1"/>
                  <p:nvPr/>
                </p:nvSpPr>
                <p:spPr>
                  <a:xfrm>
                    <a:off x="2708783" y="5573468"/>
                    <a:ext cx="915995" cy="581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𝑨</m:t>
                              </m:r>
                            </m:e>
                            <m:sub>
                              <m:r>
                                <a:rPr lang="en-US" sz="2400" b="1" i="1" smtClean="0">
                                  <a:solidFill>
                                    <a:srgbClr val="0070C0"/>
                                  </a:solidFill>
                                  <a:latin typeface="Cambria Math" panose="02040503050406030204" pitchFamily="18" charset="0"/>
                                  <a:ea typeface="Cambria Math" panose="02040503050406030204" pitchFamily="18" charset="0"/>
                                </a:rPr>
                                <m:t>∞</m:t>
                              </m:r>
                            </m:sub>
                          </m:sSub>
                        </m:oMath>
                      </m:oMathPara>
                    </a14:m>
                    <a:endParaRPr lang="en-US" sz="2400" b="1" dirty="0">
                      <a:solidFill>
                        <a:srgbClr val="0070C0"/>
                      </a:solidFill>
                    </a:endParaRPr>
                  </a:p>
                </p:txBody>
              </p:sp>
            </mc:Choice>
            <mc:Fallback xmlns="">
              <p:sp>
                <p:nvSpPr>
                  <p:cNvPr id="26" name="TextBox 127">
                    <a:extLst>
                      <a:ext uri="{FF2B5EF4-FFF2-40B4-BE49-F238E27FC236}">
                        <a16:creationId xmlns:a16="http://schemas.microsoft.com/office/drawing/2014/main" id="{D138906C-F2D8-0B13-7605-7667E25FDEAB}"/>
                      </a:ext>
                    </a:extLst>
                  </p:cNvPr>
                  <p:cNvSpPr txBox="1">
                    <a:spLocks noRot="1" noChangeAspect="1" noMove="1" noResize="1" noEditPoints="1" noAdjustHandles="1" noChangeArrowheads="1" noChangeShapeType="1" noTextEdit="1"/>
                  </p:cNvSpPr>
                  <p:nvPr/>
                </p:nvSpPr>
                <p:spPr>
                  <a:xfrm>
                    <a:off x="2708783" y="5573468"/>
                    <a:ext cx="915995" cy="581737"/>
                  </a:xfrm>
                  <a:prstGeom prst="rect">
                    <a:avLst/>
                  </a:prstGeom>
                  <a:blipFill>
                    <a:blip r:embed="rId12"/>
                    <a:stretch>
                      <a:fillRect/>
                    </a:stretch>
                  </a:blipFill>
                </p:spPr>
                <p:txBody>
                  <a:bodyPr/>
                  <a:lstStyle/>
                  <a:p>
                    <a:r>
                      <a:rPr lang="en-US">
                        <a:noFill/>
                      </a:rPr>
                      <a:t> </a:t>
                    </a:r>
                  </a:p>
                </p:txBody>
              </p:sp>
            </mc:Fallback>
          </mc:AlternateContent>
        </p:grpSp>
        <p:cxnSp>
          <p:nvCxnSpPr>
            <p:cNvPr id="97" name="Düz Ok Bağlayıcısı 96">
              <a:extLst>
                <a:ext uri="{FF2B5EF4-FFF2-40B4-BE49-F238E27FC236}">
                  <a16:creationId xmlns:a16="http://schemas.microsoft.com/office/drawing/2014/main" id="{B8180F0A-8386-7162-D191-54AD8A445752}"/>
                </a:ext>
              </a:extLst>
            </p:cNvPr>
            <p:cNvCxnSpPr>
              <a:cxnSpLocks/>
            </p:cNvCxnSpPr>
            <p:nvPr/>
          </p:nvCxnSpPr>
          <p:spPr>
            <a:xfrm>
              <a:off x="10062236" y="3327362"/>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Metin kutusu 99">
                  <a:extLst>
                    <a:ext uri="{FF2B5EF4-FFF2-40B4-BE49-F238E27FC236}">
                      <a16:creationId xmlns:a16="http://schemas.microsoft.com/office/drawing/2014/main" id="{5B57B497-4D29-15DB-AC61-814DD7C54E51}"/>
                    </a:ext>
                  </a:extLst>
                </p:cNvPr>
                <p:cNvSpPr txBox="1"/>
                <p:nvPr/>
              </p:nvSpPr>
              <p:spPr>
                <a:xfrm>
                  <a:off x="10802855" y="3143512"/>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0" name="Metin kutusu 99">
                  <a:extLst>
                    <a:ext uri="{FF2B5EF4-FFF2-40B4-BE49-F238E27FC236}">
                      <a16:creationId xmlns:a16="http://schemas.microsoft.com/office/drawing/2014/main" id="{5B57B497-4D29-15DB-AC61-814DD7C54E51}"/>
                    </a:ext>
                  </a:extLst>
                </p:cNvPr>
                <p:cNvSpPr txBox="1">
                  <a:spLocks noRot="1" noChangeAspect="1" noMove="1" noResize="1" noEditPoints="1" noAdjustHandles="1" noChangeArrowheads="1" noChangeShapeType="1" noTextEdit="1"/>
                </p:cNvSpPr>
                <p:nvPr/>
              </p:nvSpPr>
              <p:spPr>
                <a:xfrm>
                  <a:off x="10802855" y="3143512"/>
                  <a:ext cx="1496759" cy="4732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Metin kutusu 100">
                  <a:extLst>
                    <a:ext uri="{FF2B5EF4-FFF2-40B4-BE49-F238E27FC236}">
                      <a16:creationId xmlns:a16="http://schemas.microsoft.com/office/drawing/2014/main" id="{1A7B43E0-0BF0-2C42-3685-09E37EC31379}"/>
                    </a:ext>
                  </a:extLst>
                </p:cNvPr>
                <p:cNvSpPr txBox="1"/>
                <p:nvPr/>
              </p:nvSpPr>
              <p:spPr>
                <a:xfrm>
                  <a:off x="10813621" y="4641707"/>
                  <a:ext cx="1496759" cy="473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F0"/>
                            </a:solidFill>
                            <a:latin typeface="Cambria Math" panose="02040503050406030204" pitchFamily="18" charset="0"/>
                          </a:rPr>
                          <m:t>𝑨</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ea typeface="Cambria Math" panose="02040503050406030204" pitchFamily="18" charset="0"/>
                          </a:rPr>
                          <m:t>𝝅</m:t>
                        </m:r>
                        <m:sSup>
                          <m:sSupPr>
                            <m:ctrlPr>
                              <a:rPr lang="en-US" b="1" i="1" smtClean="0">
                                <a:solidFill>
                                  <a:srgbClr val="00B0F0"/>
                                </a:solidFill>
                                <a:latin typeface="Cambria Math" panose="02040503050406030204" pitchFamily="18" charset="0"/>
                                <a:ea typeface="Cambria Math" panose="02040503050406030204" pitchFamily="18" charset="0"/>
                              </a:rPr>
                            </m:ctrlPr>
                          </m:sSupPr>
                          <m:e>
                            <m:r>
                              <a:rPr lang="en-US" b="1" i="1" smtClean="0">
                                <a:solidFill>
                                  <a:srgbClr val="00B0F0"/>
                                </a:solidFill>
                                <a:latin typeface="Cambria Math" panose="02040503050406030204" pitchFamily="18" charset="0"/>
                                <a:ea typeface="Cambria Math" panose="02040503050406030204" pitchFamily="18" charset="0"/>
                              </a:rPr>
                              <m:t>𝑹</m:t>
                            </m:r>
                          </m:e>
                          <m:sup>
                            <m:r>
                              <a:rPr lang="en-US" b="1" i="1" smtClean="0">
                                <a:solidFill>
                                  <a:srgbClr val="00B0F0"/>
                                </a:solidFill>
                                <a:latin typeface="Cambria Math" panose="02040503050406030204" pitchFamily="18" charset="0"/>
                                <a:ea typeface="Cambria Math" panose="02040503050406030204" pitchFamily="18" charset="0"/>
                              </a:rPr>
                              <m:t>𝟐</m:t>
                            </m:r>
                          </m:sup>
                        </m:sSup>
                      </m:oMath>
                    </m:oMathPara>
                  </a14:m>
                  <a:endParaRPr lang="en-US" b="1" dirty="0">
                    <a:solidFill>
                      <a:srgbClr val="00B0F0"/>
                    </a:solidFill>
                  </a:endParaRPr>
                </a:p>
              </p:txBody>
            </p:sp>
          </mc:Choice>
          <mc:Fallback xmlns="">
            <p:sp>
              <p:nvSpPr>
                <p:cNvPr id="101" name="Metin kutusu 100">
                  <a:extLst>
                    <a:ext uri="{FF2B5EF4-FFF2-40B4-BE49-F238E27FC236}">
                      <a16:creationId xmlns:a16="http://schemas.microsoft.com/office/drawing/2014/main" id="{1A7B43E0-0BF0-2C42-3685-09E37EC31379}"/>
                    </a:ext>
                  </a:extLst>
                </p:cNvPr>
                <p:cNvSpPr txBox="1">
                  <a:spLocks noRot="1" noChangeAspect="1" noMove="1" noResize="1" noEditPoints="1" noAdjustHandles="1" noChangeArrowheads="1" noChangeShapeType="1" noTextEdit="1"/>
                </p:cNvSpPr>
                <p:nvPr/>
              </p:nvSpPr>
              <p:spPr>
                <a:xfrm>
                  <a:off x="10813621" y="4641707"/>
                  <a:ext cx="1496759" cy="473227"/>
                </a:xfrm>
                <a:prstGeom prst="rect">
                  <a:avLst/>
                </a:prstGeom>
                <a:blipFill>
                  <a:blip r:embed="rId14"/>
                  <a:stretch>
                    <a:fillRect/>
                  </a:stretch>
                </a:blipFill>
              </p:spPr>
              <p:txBody>
                <a:bodyPr/>
                <a:lstStyle/>
                <a:p>
                  <a:r>
                    <a:rPr lang="en-US">
                      <a:noFill/>
                    </a:rPr>
                    <a:t> </a:t>
                  </a:r>
                </a:p>
              </p:txBody>
            </p:sp>
          </mc:Fallback>
        </mc:AlternateContent>
        <p:cxnSp>
          <p:nvCxnSpPr>
            <p:cNvPr id="103" name="Düz Ok Bağlayıcısı 102">
              <a:extLst>
                <a:ext uri="{FF2B5EF4-FFF2-40B4-BE49-F238E27FC236}">
                  <a16:creationId xmlns:a16="http://schemas.microsoft.com/office/drawing/2014/main" id="{FC674BE3-B969-B96F-E1DC-E45E102354E1}"/>
                </a:ext>
              </a:extLst>
            </p:cNvPr>
            <p:cNvCxnSpPr>
              <a:cxnSpLocks/>
            </p:cNvCxnSpPr>
            <p:nvPr/>
          </p:nvCxnSpPr>
          <p:spPr>
            <a:xfrm>
              <a:off x="9992694" y="4836383"/>
              <a:ext cx="7513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Düz Bağlayıcı 105">
            <a:extLst>
              <a:ext uri="{FF2B5EF4-FFF2-40B4-BE49-F238E27FC236}">
                <a16:creationId xmlns:a16="http://schemas.microsoft.com/office/drawing/2014/main" id="{2466E146-D12C-E6BB-70FE-53F47E13C7F4}"/>
              </a:ext>
            </a:extLst>
          </p:cNvPr>
          <p:cNvCxnSpPr/>
          <p:nvPr/>
        </p:nvCxnSpPr>
        <p:spPr>
          <a:xfrm flipV="1">
            <a:off x="1388123" y="3967860"/>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AA4F4F1B-96E6-310A-6766-E9803AA8CE6B}"/>
              </a:ext>
            </a:extLst>
          </p:cNvPr>
          <p:cNvCxnSpPr/>
          <p:nvPr/>
        </p:nvCxnSpPr>
        <p:spPr>
          <a:xfrm flipV="1">
            <a:off x="1526668" y="3967859"/>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a:extLst>
              <a:ext uri="{FF2B5EF4-FFF2-40B4-BE49-F238E27FC236}">
                <a16:creationId xmlns:a16="http://schemas.microsoft.com/office/drawing/2014/main" id="{1460633D-B10E-0645-704E-D19A1AC84253}"/>
              </a:ext>
            </a:extLst>
          </p:cNvPr>
          <p:cNvCxnSpPr/>
          <p:nvPr/>
        </p:nvCxnSpPr>
        <p:spPr>
          <a:xfrm flipV="1">
            <a:off x="2485622"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a:extLst>
              <a:ext uri="{FF2B5EF4-FFF2-40B4-BE49-F238E27FC236}">
                <a16:creationId xmlns:a16="http://schemas.microsoft.com/office/drawing/2014/main" id="{EB5E371D-C1B4-DA3B-3420-4190658D5BA6}"/>
              </a:ext>
            </a:extLst>
          </p:cNvPr>
          <p:cNvCxnSpPr/>
          <p:nvPr/>
        </p:nvCxnSpPr>
        <p:spPr>
          <a:xfrm flipV="1">
            <a:off x="2604878" y="3967858"/>
            <a:ext cx="277091" cy="332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Düz Ok Bağlayıcısı 110">
            <a:extLst>
              <a:ext uri="{FF2B5EF4-FFF2-40B4-BE49-F238E27FC236}">
                <a16:creationId xmlns:a16="http://schemas.microsoft.com/office/drawing/2014/main" id="{9B48F435-AD19-8F5C-35D5-F70570F1AF6F}"/>
              </a:ext>
            </a:extLst>
          </p:cNvPr>
          <p:cNvCxnSpPr>
            <a:cxnSpLocks/>
            <a:endCxn id="112" idx="1"/>
          </p:cNvCxnSpPr>
          <p:nvPr/>
        </p:nvCxnSpPr>
        <p:spPr>
          <a:xfrm flipV="1">
            <a:off x="5037639" y="5763491"/>
            <a:ext cx="394860" cy="18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Metin kutusu 111">
            <a:extLst>
              <a:ext uri="{FF2B5EF4-FFF2-40B4-BE49-F238E27FC236}">
                <a16:creationId xmlns:a16="http://schemas.microsoft.com/office/drawing/2014/main" id="{31ADDABF-98B3-01A8-A300-B9FCD09135A0}"/>
              </a:ext>
            </a:extLst>
          </p:cNvPr>
          <p:cNvSpPr txBox="1"/>
          <p:nvPr/>
        </p:nvSpPr>
        <p:spPr>
          <a:xfrm>
            <a:off x="5432499" y="5578825"/>
            <a:ext cx="1246239" cy="369332"/>
          </a:xfrm>
          <a:prstGeom prst="rect">
            <a:avLst/>
          </a:prstGeom>
          <a:noFill/>
        </p:spPr>
        <p:txBody>
          <a:bodyPr wrap="none" rtlCol="0">
            <a:spAutoFit/>
          </a:bodyPr>
          <a:lstStyle/>
          <a:p>
            <a:r>
              <a:rPr lang="en-US" dirty="0"/>
              <a:t>Ideal State</a:t>
            </a:r>
          </a:p>
        </p:txBody>
      </p:sp>
      <p:cxnSp>
        <p:nvCxnSpPr>
          <p:cNvPr id="113" name="Düz Ok Bağlayıcısı 112">
            <a:extLst>
              <a:ext uri="{FF2B5EF4-FFF2-40B4-BE49-F238E27FC236}">
                <a16:creationId xmlns:a16="http://schemas.microsoft.com/office/drawing/2014/main" id="{3B14E150-3198-973A-5776-3301B4FD8C93}"/>
              </a:ext>
            </a:extLst>
          </p:cNvPr>
          <p:cNvCxnSpPr>
            <a:cxnSpLocks/>
          </p:cNvCxnSpPr>
          <p:nvPr/>
        </p:nvCxnSpPr>
        <p:spPr>
          <a:xfrm>
            <a:off x="5049352" y="5948157"/>
            <a:ext cx="394860" cy="180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Metin kutusu 117">
            <a:extLst>
              <a:ext uri="{FF2B5EF4-FFF2-40B4-BE49-F238E27FC236}">
                <a16:creationId xmlns:a16="http://schemas.microsoft.com/office/drawing/2014/main" id="{895C5D7A-E571-B2E4-5A08-C8AA83811185}"/>
              </a:ext>
            </a:extLst>
          </p:cNvPr>
          <p:cNvSpPr txBox="1"/>
          <p:nvPr/>
        </p:nvSpPr>
        <p:spPr>
          <a:xfrm>
            <a:off x="8413320" y="5393035"/>
            <a:ext cx="2559480" cy="923330"/>
          </a:xfrm>
          <a:prstGeom prst="rect">
            <a:avLst/>
          </a:prstGeom>
          <a:noFill/>
        </p:spPr>
        <p:txBody>
          <a:bodyPr wrap="square" rtlCol="0">
            <a:spAutoFit/>
          </a:bodyPr>
          <a:lstStyle/>
          <a:p>
            <a:pPr algn="just"/>
            <a:r>
              <a:rPr lang="en-US" dirty="0"/>
              <a:t>Air molecules cannot move as freely as they would in an ideal state.</a:t>
            </a:r>
          </a:p>
        </p:txBody>
      </p:sp>
    </p:spTree>
    <p:extLst>
      <p:ext uri="{BB962C8B-B14F-4D97-AF65-F5344CB8AC3E}">
        <p14:creationId xmlns:p14="http://schemas.microsoft.com/office/powerpoint/2010/main" val="672731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39AC9-CEF8-E136-0635-0422BD0E058F}"/>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7E78CC11-BC1B-5DD0-4011-547162C3CAE5}"/>
              </a:ext>
            </a:extLst>
          </p:cNvPr>
          <p:cNvSpPr>
            <a:spLocks noGrp="1"/>
          </p:cNvSpPr>
          <p:nvPr>
            <p:ph type="body" sz="quarter" idx="11"/>
          </p:nvPr>
        </p:nvSpPr>
        <p:spPr/>
        <p:txBody>
          <a:bodyPr/>
          <a:lstStyle/>
          <a:p>
            <a:r>
              <a:rPr lang="en-US" dirty="0"/>
              <a:t> Laws of Conservation</a:t>
            </a:r>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36B407A5-63BB-ACEE-33A2-B32CFA9E0FA5}"/>
                  </a:ext>
                </a:extLst>
              </p:cNvPr>
              <p:cNvSpPr>
                <a:spLocks noGrp="1"/>
              </p:cNvSpPr>
              <p:nvPr>
                <p:ph sz="quarter" idx="10"/>
              </p:nvPr>
            </p:nvSpPr>
            <p:spPr>
              <a:xfrm>
                <a:off x="842453" y="1128039"/>
                <a:ext cx="10507095" cy="5180397"/>
              </a:xfrm>
            </p:spPr>
            <p:txBody>
              <a:bodyPr/>
              <a:lstStyle/>
              <a:p>
                <a:r>
                  <a:rPr lang="en-US" b="1"/>
                  <a:t>Assumptions on Flow in the Rotor:</a:t>
                </a:r>
                <a:br>
                  <a:rPr lang="en-US"/>
                </a:br>
                <a:r>
                  <a:rPr lang="en-US"/>
                  <a:t>Assumptions are made to simplify things.</a:t>
                </a:r>
              </a:p>
              <a:p>
                <a:pPr marL="457200" indent="-457200">
                  <a:buFont typeface="+mj-lt"/>
                  <a:buAutoNum type="arabicPeriod"/>
                </a:pPr>
                <a:r>
                  <a:rPr lang="en-US" dirty="0"/>
                  <a:t>One Dimensional: Flow properties vary in the vertical direction.</a:t>
                </a:r>
              </a:p>
              <a:p>
                <a:pPr marL="457200" indent="-457200">
                  <a:buFont typeface="+mj-lt"/>
                  <a:buAutoNum type="arabicPeriod"/>
                </a:pPr>
                <a:r>
                  <a:rPr lang="en-US" dirty="0"/>
                  <a:t>Quasi-Steady: The flow properties at a point are constant.</a:t>
                </a:r>
              </a:p>
              <a:p>
                <a:pPr marL="457200" indent="-457200">
                  <a:buFont typeface="+mj-lt"/>
                  <a:buAutoNum type="arabicPeriod"/>
                </a:pPr>
                <a:r>
                  <a:rPr lang="en-US" dirty="0"/>
                  <a:t>Incompressible: The fluid density is constant.</a:t>
                </a:r>
              </a:p>
              <a:p>
                <a:pPr marL="457200" indent="-457200">
                  <a:buFont typeface="+mj-lt"/>
                  <a:buAutoNum type="arabicPeriod"/>
                </a:pPr>
                <a:r>
                  <a:rPr lang="en-US" dirty="0"/>
                  <a:t>Inviscid: It is ideal flow without viscosity.</a:t>
                </a:r>
              </a:p>
              <a:p>
                <a:pPr marL="0" indent="0">
                  <a:buNone/>
                </a:pPr>
                <a:endParaRPr lang="en-US" dirty="0"/>
              </a:p>
              <a:p>
                <a:pPr marL="228600" lvl="1"/>
                <a:r>
                  <a:rPr lang="en-US" sz="2000" b="1" dirty="0"/>
                  <a:t>Hover:</a:t>
                </a:r>
              </a:p>
              <a:p>
                <a:pPr lvl="1"/>
                <a:r>
                  <a:rPr lang="en-US" sz="2000" dirty="0"/>
                  <a:t>Induced Power </a:t>
                </a:r>
                <a:r>
                  <a:rPr lang="en-US" sz="2000" dirty="0">
                    <a:sym typeface="Wingdings" panose="05000000000000000000" pitchFamily="2" charset="2"/>
                  </a:rPr>
                  <a:t></a:t>
                </a:r>
                <a:r>
                  <a:rPr lang="en-US" sz="2000" dirty="0"/>
                  <a:t> minimum </a:t>
                </a:r>
                <a:r>
                  <a:rPr lang="en-US" sz="2000" dirty="0">
                    <a:sym typeface="Wingdings" panose="05000000000000000000" pitchFamily="2" charset="2"/>
                  </a:rPr>
                  <a:t>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𝑃</m:t>
                        </m:r>
                      </m:e>
                      <m:sub>
                        <m:r>
                          <a:rPr lang="en-US" sz="2000" b="0" i="1" smtClean="0">
                            <a:latin typeface="Cambria Math" panose="02040503050406030204" pitchFamily="18" charset="0"/>
                            <a:sym typeface="Wingdings" panose="05000000000000000000" pitchFamily="2" charset="2"/>
                          </a:rPr>
                          <m:t>𝑖</m:t>
                        </m:r>
                      </m:sub>
                    </m:sSub>
                  </m:oMath>
                </a14:m>
                <a:r>
                  <a:rPr lang="en-US" sz="2000" dirty="0"/>
                  <a:t> </a:t>
                </a:r>
                <a:r>
                  <a:rPr lang="en-US" sz="2000" dirty="0">
                    <a:sym typeface="Wingdings" panose="05000000000000000000" pitchFamily="2" charset="2"/>
                  </a:rPr>
                  <a:t>  </a:t>
                </a:r>
                <a:r>
                  <a:rPr lang="en-US" sz="2000" dirty="0"/>
                  <a:t>uniform induced velocity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𝑖</m:t>
                        </m:r>
                      </m:sub>
                    </m:sSub>
                  </m:oMath>
                </a14:m>
                <a:r>
                  <a:rPr lang="en-US" sz="2000" dirty="0"/>
                  <a:t>) distribution</a:t>
                </a:r>
              </a:p>
              <a:p>
                <a:pPr lvl="1"/>
                <a:r>
                  <a:rPr lang="en-US" sz="2000" dirty="0"/>
                  <a:t>Profile Power </a:t>
                </a:r>
              </a:p>
              <a:p>
                <a:pPr lvl="1"/>
                <a:r>
                  <a:rPr lang="en-US" sz="2000" dirty="0"/>
                  <a:t>Tail Power</a:t>
                </a:r>
              </a:p>
              <a:p>
                <a:pPr marL="228600" lvl="1"/>
                <a:r>
                  <a:rPr lang="en-US" sz="2000" b="1" dirty="0"/>
                  <a:t>Non-ideal flow: </a:t>
                </a:r>
                <a:r>
                  <a:rPr lang="en-US" sz="2000" b="1" dirty="0">
                    <a:sym typeface="Wingdings" panose="05000000000000000000" pitchFamily="2" charset="2"/>
                  </a:rPr>
                  <a:t> </a:t>
                </a:r>
                <a:r>
                  <a:rPr lang="en-US" sz="2000" dirty="0"/>
                  <a:t>Non-uniform flow on the rotor disk.</a:t>
                </a:r>
              </a:p>
              <a:p>
                <a:pPr marL="228600" lvl="1"/>
                <a:r>
                  <a:rPr lang="en-US" sz="2000" dirty="0"/>
                  <a:t>		     </a:t>
                </a:r>
                <a:r>
                  <a:rPr lang="en-US" sz="2000" dirty="0">
                    <a:sym typeface="Wingdings" panose="05000000000000000000" pitchFamily="2" charset="2"/>
                  </a:rPr>
                  <a:t> </a:t>
                </a:r>
                <a:r>
                  <a:rPr lang="en-US" sz="2000" dirty="0"/>
                  <a:t>Wake vortex.</a:t>
                </a:r>
              </a:p>
            </p:txBody>
          </p:sp>
        </mc:Choice>
        <mc:Fallback xmlns="">
          <p:sp>
            <p:nvSpPr>
              <p:cNvPr id="4" name="İçerik Yer Tutucusu 3">
                <a:extLst>
                  <a:ext uri="{FF2B5EF4-FFF2-40B4-BE49-F238E27FC236}">
                    <a16:creationId xmlns:a16="http://schemas.microsoft.com/office/drawing/2014/main" id="{36B407A5-63BB-ACEE-33A2-B32CFA9E0FA5}"/>
                  </a:ext>
                </a:extLst>
              </p:cNvPr>
              <p:cNvSpPr>
                <a:spLocks noGrp="1" noRot="1" noChangeAspect="1" noMove="1" noResize="1" noEditPoints="1" noAdjustHandles="1" noChangeArrowheads="1" noChangeShapeType="1" noTextEdit="1"/>
              </p:cNvSpPr>
              <p:nvPr>
                <p:ph sz="quarter" idx="10"/>
              </p:nvPr>
            </p:nvSpPr>
            <p:spPr>
              <a:xfrm>
                <a:off x="842453" y="1128039"/>
                <a:ext cx="10507095" cy="518039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591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C9AD17-321C-B438-09E3-E9672B259025}"/>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017353E4-231A-AFAB-28A3-207F958B58C2}"/>
              </a:ext>
            </a:extLst>
          </p:cNvPr>
          <p:cNvSpPr>
            <a:spLocks noGrp="1"/>
          </p:cNvSpPr>
          <p:nvPr>
            <p:ph type="body" sz="quarter" idx="11"/>
          </p:nvPr>
        </p:nvSpPr>
        <p:spPr/>
        <p:txBody>
          <a:bodyPr/>
          <a:lstStyle/>
          <a:p>
            <a:r>
              <a:rPr lang="tr-TR" dirty="0"/>
              <a:t>INDUCED POWER CONSUMPTION</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F4ED2B51-EE71-54FD-C9CC-AEB6A3CDEB64}"/>
                  </a:ext>
                </a:extLst>
              </p:cNvPr>
              <p:cNvSpPr>
                <a:spLocks noGrp="1"/>
              </p:cNvSpPr>
              <p:nvPr>
                <p:ph sz="quarter" idx="10"/>
              </p:nvPr>
            </p:nvSpPr>
            <p:spPr>
              <a:xfrm>
                <a:off x="833436" y="1128038"/>
                <a:ext cx="10507095" cy="5328179"/>
              </a:xfrm>
            </p:spPr>
            <p:txBody>
              <a:bodyPr/>
              <a:lstStyle/>
              <a:p>
                <a:r>
                  <a:rPr lang="en-US" b="1" dirty="0"/>
                  <a:t>Induced Power Consumption: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oMath>
                  </m:oMathPara>
                </a14:m>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oMath>
                  </m:oMathPara>
                </a14:m>
                <a:endParaRPr lang="en-US" dirty="0"/>
              </a:p>
              <a:p>
                <a:pPr marL="0" indent="0">
                  <a:buNone/>
                </a:pPr>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3</m:t>
                        </m:r>
                      </m:sup>
                    </m:sSup>
                  </m:oMath>
                </a14:m>
                <a:r>
                  <a:rPr lang="en-US" dirty="0"/>
                  <a:t> 	(Induced power consumption is proportional to the cube of the speed passing thru the rotor blades.)</a:t>
                </a:r>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smtClean="0"/>
                      <m:t>=2</m:t>
                    </m:r>
                    <m:r>
                      <m:rPr>
                        <m:sty m:val="p"/>
                      </m:rPr>
                      <a:rPr lang="en-US" i="1" smtClean="0">
                        <a:latin typeface="Cambria Math" panose="02040503050406030204" pitchFamily="18" charset="0"/>
                        <a:ea typeface="Cambria Math" panose="02040503050406030204" pitchFamily="18" charset="0"/>
                      </a:rPr>
                      <m:t>ρ</m:t>
                    </m:r>
                    <m:r>
                      <a:rPr lang="en-US" b="0" i="1" smtClean="0">
                        <a:latin typeface="Cambria Math" panose="02040503050406030204" pitchFamily="18" charset="0"/>
                        <a:ea typeface="Cambria Math" panose="02040503050406030204" pitchFamily="18" charset="0"/>
                      </a:rPr>
                      <m:t>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oMath>
                </a14:m>
                <a:r>
                  <a:rPr lang="en-US" dirty="0"/>
                  <a:t>               (Thrust is proportional to the square of the velocity passing thru the rotor blades.)</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𝑖</m:t>
                            </m:r>
                          </m:sub>
                        </m:sSub>
                      </m:e>
                      <m:sup>
                        <m:r>
                          <a:rPr lang="en-US" b="0" i="1" smtClean="0">
                            <a:latin typeface="Cambria Math" panose="02040503050406030204" pitchFamily="18" charset="0"/>
                            <a:ea typeface="Cambria Math" panose="02040503050406030204" pitchFamily="18" charset="0"/>
                          </a:rPr>
                          <m:t>2</m:t>
                        </m:r>
                      </m:sup>
                    </m:sSup>
                  </m:oMath>
                </a14:m>
                <a:r>
                  <a:rPr lang="en-US" dirty="0"/>
                  <a:t>               </a:t>
                </a:r>
                <a14:m>
                  <m:oMath xmlns:m="http://schemas.openxmlformats.org/officeDocument/2006/math">
                    <m:r>
                      <a:rPr lang="tr-TR" b="0" i="1" dirty="0" smtClean="0">
                        <a:latin typeface="Cambria Math" panose="02040503050406030204" pitchFamily="18" charset="0"/>
                      </a:rPr>
                      <m:t>𝐴</m:t>
                    </m:r>
                  </m:oMath>
                </a14:m>
                <a:r>
                  <a:rPr lang="tr-TR" dirty="0"/>
                  <a:t>      </a:t>
                </a:r>
                <a14:m>
                  <m:oMath xmlns:m="http://schemas.openxmlformats.org/officeDocument/2006/math">
                    <m:r>
                      <a:rPr lang="tr-TR" b="0" i="1" dirty="0" smtClean="0">
                        <a:latin typeface="Cambria Math" panose="02040503050406030204" pitchFamily="18" charset="0"/>
                      </a:rPr>
                      <m:t>𝑇</m:t>
                    </m:r>
                  </m:oMath>
                </a14:m>
                <a:r>
                  <a:rPr lang="tr-TR" dirty="0"/>
                  <a:t>      </a:t>
                </a:r>
                <a:r>
                  <a:rPr lang="en-US" dirty="0"/>
                  <a:t>(Increasing the Length (the Area) of the rotor blades a little is used to increase thrust.)</a:t>
                </a:r>
              </a:p>
            </p:txBody>
          </p:sp>
        </mc:Choice>
        <mc:Fallback xmlns="">
          <p:sp>
            <p:nvSpPr>
              <p:cNvPr id="4" name="İçerik Yer Tutucusu 3">
                <a:extLst>
                  <a:ext uri="{FF2B5EF4-FFF2-40B4-BE49-F238E27FC236}">
                    <a16:creationId xmlns:a16="http://schemas.microsoft.com/office/drawing/2014/main" id="{F4ED2B51-EE71-54FD-C9CC-AEB6A3CDEB64}"/>
                  </a:ext>
                </a:extLst>
              </p:cNvPr>
              <p:cNvSpPr>
                <a:spLocks noGrp="1" noRot="1" noChangeAspect="1" noMove="1" noResize="1" noEditPoints="1" noAdjustHandles="1" noChangeArrowheads="1" noChangeShapeType="1" noTextEdit="1"/>
              </p:cNvSpPr>
              <p:nvPr>
                <p:ph sz="quarter" idx="10"/>
              </p:nvPr>
            </p:nvSpPr>
            <p:spPr>
              <a:xfrm>
                <a:off x="833436" y="1128038"/>
                <a:ext cx="10507095" cy="5328179"/>
              </a:xfrm>
              <a:blipFill>
                <a:blip r:embed="rId2"/>
                <a:stretch>
                  <a:fillRect b="-1716"/>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DC5A1C0D-E8BF-70C8-A77C-0AD9B428E440}"/>
              </a:ext>
            </a:extLst>
          </p:cNvPr>
          <p:cNvGrpSpPr/>
          <p:nvPr/>
        </p:nvGrpSpPr>
        <p:grpSpPr>
          <a:xfrm>
            <a:off x="531810" y="2880049"/>
            <a:ext cx="2593980" cy="592354"/>
            <a:chOff x="559519" y="3556000"/>
            <a:chExt cx="2593980" cy="592354"/>
          </a:xfrm>
        </p:grpSpPr>
        <p:cxnSp>
          <p:nvCxnSpPr>
            <p:cNvPr id="6" name="Düz Ok Bağlayıcısı 5">
              <a:extLst>
                <a:ext uri="{FF2B5EF4-FFF2-40B4-BE49-F238E27FC236}">
                  <a16:creationId xmlns:a16="http://schemas.microsoft.com/office/drawing/2014/main" id="{540AF3B0-22B9-90C3-90D6-BAAB10B7BEB2}"/>
                </a:ext>
              </a:extLst>
            </p:cNvPr>
            <p:cNvCxnSpPr>
              <a:cxnSpLocks/>
            </p:cNvCxnSpPr>
            <p:nvPr/>
          </p:nvCxnSpPr>
          <p:spPr>
            <a:xfrm>
              <a:off x="1856509" y="3556000"/>
              <a:ext cx="0" cy="22302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7" name="Metin kutusu 6">
              <a:extLst>
                <a:ext uri="{FF2B5EF4-FFF2-40B4-BE49-F238E27FC236}">
                  <a16:creationId xmlns:a16="http://schemas.microsoft.com/office/drawing/2014/main" id="{8F268E88-9C36-B2D6-E11F-4902A1E85A01}"/>
                </a:ext>
              </a:extLst>
            </p:cNvPr>
            <p:cNvSpPr txBox="1"/>
            <p:nvPr/>
          </p:nvSpPr>
          <p:spPr>
            <a:xfrm>
              <a:off x="559519" y="3779022"/>
              <a:ext cx="2593980" cy="369332"/>
            </a:xfrm>
            <a:prstGeom prst="rect">
              <a:avLst/>
            </a:prstGeom>
            <a:noFill/>
          </p:spPr>
          <p:txBody>
            <a:bodyPr wrap="none" rtlCol="0">
              <a:spAutoFit/>
            </a:bodyPr>
            <a:lstStyle/>
            <a:p>
              <a:r>
                <a:rPr lang="en-US" i="1" dirty="0">
                  <a:solidFill>
                    <a:srgbClr val="00B0F0"/>
                  </a:solidFill>
                </a:rPr>
                <a:t>Speed thru rotor blades</a:t>
              </a:r>
            </a:p>
          </p:txBody>
        </p:sp>
      </p:grpSp>
      <p:grpSp>
        <p:nvGrpSpPr>
          <p:cNvPr id="18" name="Grup 17">
            <a:extLst>
              <a:ext uri="{FF2B5EF4-FFF2-40B4-BE49-F238E27FC236}">
                <a16:creationId xmlns:a16="http://schemas.microsoft.com/office/drawing/2014/main" id="{4DF850F1-26D7-B516-F5AC-A79AFDC01320}"/>
              </a:ext>
            </a:extLst>
          </p:cNvPr>
          <p:cNvGrpSpPr/>
          <p:nvPr/>
        </p:nvGrpSpPr>
        <p:grpSpPr>
          <a:xfrm>
            <a:off x="3611415" y="4110181"/>
            <a:ext cx="958295" cy="546305"/>
            <a:chOff x="3611416" y="4224248"/>
            <a:chExt cx="958295" cy="546305"/>
          </a:xfrm>
        </p:grpSpPr>
        <p:sp>
          <p:nvSpPr>
            <p:cNvPr id="10" name="Oval 9">
              <a:extLst>
                <a:ext uri="{FF2B5EF4-FFF2-40B4-BE49-F238E27FC236}">
                  <a16:creationId xmlns:a16="http://schemas.microsoft.com/office/drawing/2014/main" id="{A10F84AF-856D-7296-5616-AD7C00C15FDB}"/>
                </a:ext>
              </a:extLst>
            </p:cNvPr>
            <p:cNvSpPr/>
            <p:nvPr/>
          </p:nvSpPr>
          <p:spPr>
            <a:xfrm>
              <a:off x="3611416" y="4373390"/>
              <a:ext cx="498764" cy="3971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&lt;</a:t>
              </a:r>
              <a:endParaRPr lang="en-US" dirty="0"/>
            </a:p>
          </p:txBody>
        </p:sp>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CAE94580-80F1-D9C4-9937-246977588066}"/>
                    </a:ext>
                  </a:extLst>
                </p:cNvPr>
                <p:cNvSpPr txBox="1"/>
                <p:nvPr/>
              </p:nvSpPr>
              <p:spPr>
                <a:xfrm>
                  <a:off x="4014046" y="4224248"/>
                  <a:ext cx="555665"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𝜗</m:t>
                                </m:r>
                              </m:e>
                              <m:sub>
                                <m:r>
                                  <a:rPr lang="tr-TR" b="0" i="1" smtClean="0">
                                    <a:solidFill>
                                      <a:srgbClr val="FF0000"/>
                                    </a:solidFill>
                                    <a:latin typeface="Cambria Math" panose="02040503050406030204" pitchFamily="18" charset="0"/>
                                  </a:rPr>
                                  <m:t>𝑖</m:t>
                                </m:r>
                              </m:sub>
                            </m:sSub>
                          </m:e>
                          <m:sup>
                            <m:r>
                              <a:rPr lang="tr-TR" b="0" i="1" smtClean="0">
                                <a:solidFill>
                                  <a:srgbClr val="FF0000"/>
                                </a:solidFill>
                                <a:latin typeface="Cambria Math" panose="02040503050406030204" pitchFamily="18" charset="0"/>
                              </a:rPr>
                              <m:t>2</m:t>
                            </m:r>
                          </m:sup>
                        </m:sSup>
                      </m:oMath>
                    </m:oMathPara>
                  </a14:m>
                  <a:endParaRPr lang="en-US" dirty="0">
                    <a:solidFill>
                      <a:srgbClr val="FF0000"/>
                    </a:solidFill>
                  </a:endParaRPr>
                </a:p>
              </p:txBody>
            </p:sp>
          </mc:Choice>
          <mc:Fallback xmlns="">
            <p:sp>
              <p:nvSpPr>
                <p:cNvPr id="11" name="Metin kutusu 10">
                  <a:extLst>
                    <a:ext uri="{FF2B5EF4-FFF2-40B4-BE49-F238E27FC236}">
                      <a16:creationId xmlns:a16="http://schemas.microsoft.com/office/drawing/2014/main" id="{CAE94580-80F1-D9C4-9937-246977588066}"/>
                    </a:ext>
                  </a:extLst>
                </p:cNvPr>
                <p:cNvSpPr txBox="1">
                  <a:spLocks noRot="1" noChangeAspect="1" noMove="1" noResize="1" noEditPoints="1" noAdjustHandles="1" noChangeArrowheads="1" noChangeShapeType="1" noTextEdit="1"/>
                </p:cNvSpPr>
                <p:nvPr/>
              </p:nvSpPr>
              <p:spPr>
                <a:xfrm>
                  <a:off x="4014046" y="4224248"/>
                  <a:ext cx="555665" cy="389915"/>
                </a:xfrm>
                <a:prstGeom prst="rect">
                  <a:avLst/>
                </a:prstGeom>
                <a:blipFill>
                  <a:blip r:embed="rId3"/>
                  <a:stretch>
                    <a:fillRect b="-3125"/>
                  </a:stretch>
                </a:blipFill>
              </p:spPr>
              <p:txBody>
                <a:bodyPr/>
                <a:lstStyle/>
                <a:p>
                  <a:r>
                    <a:rPr lang="en-US">
                      <a:noFill/>
                    </a:rPr>
                    <a:t> </a:t>
                  </a:r>
                </a:p>
              </p:txBody>
            </p:sp>
          </mc:Fallback>
        </mc:AlternateContent>
      </p:grpSp>
      <p:sp>
        <p:nvSpPr>
          <p:cNvPr id="12" name="Dikdörtgen 11">
            <a:extLst>
              <a:ext uri="{FF2B5EF4-FFF2-40B4-BE49-F238E27FC236}">
                <a16:creationId xmlns:a16="http://schemas.microsoft.com/office/drawing/2014/main" id="{2DF60125-BA6D-DC5C-A586-FD40585514A9}"/>
              </a:ext>
            </a:extLst>
          </p:cNvPr>
          <p:cNvSpPr/>
          <p:nvPr/>
        </p:nvSpPr>
        <p:spPr>
          <a:xfrm>
            <a:off x="932873" y="3429000"/>
            <a:ext cx="1108363" cy="4421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Düz Ok Bağlayıcısı 13">
            <a:extLst>
              <a:ext uri="{FF2B5EF4-FFF2-40B4-BE49-F238E27FC236}">
                <a16:creationId xmlns:a16="http://schemas.microsoft.com/office/drawing/2014/main" id="{FB21060D-D056-D739-B9C7-81BCFDEF6310}"/>
              </a:ext>
            </a:extLst>
          </p:cNvPr>
          <p:cNvCxnSpPr>
            <a:cxnSpLocks/>
          </p:cNvCxnSpPr>
          <p:nvPr/>
        </p:nvCxnSpPr>
        <p:spPr>
          <a:xfrm>
            <a:off x="4359564" y="4500067"/>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372F3B5D-2365-744F-556B-889F2C48AE5B}"/>
              </a:ext>
            </a:extLst>
          </p:cNvPr>
          <p:cNvCxnSpPr>
            <a:cxnSpLocks/>
          </p:cNvCxnSpPr>
          <p:nvPr/>
        </p:nvCxnSpPr>
        <p:spPr>
          <a:xfrm>
            <a:off x="2041236" y="3650059"/>
            <a:ext cx="6650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438DC434-F69C-1290-376F-71514BD7EE4E}"/>
              </a:ext>
            </a:extLst>
          </p:cNvPr>
          <p:cNvCxnSpPr>
            <a:cxnSpLocks/>
          </p:cNvCxnSpPr>
          <p:nvPr/>
        </p:nvCxnSpPr>
        <p:spPr>
          <a:xfrm>
            <a:off x="2488481" y="6026699"/>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66A8F3A-AEFA-ACCD-65B5-57F6FE891783}"/>
              </a:ext>
            </a:extLst>
          </p:cNvPr>
          <p:cNvCxnSpPr>
            <a:cxnSpLocks/>
          </p:cNvCxnSpPr>
          <p:nvPr/>
        </p:nvCxnSpPr>
        <p:spPr>
          <a:xfrm flipV="1">
            <a:off x="3611415" y="5818909"/>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Düz Ok Bağlayıcısı 23">
            <a:extLst>
              <a:ext uri="{FF2B5EF4-FFF2-40B4-BE49-F238E27FC236}">
                <a16:creationId xmlns:a16="http://schemas.microsoft.com/office/drawing/2014/main" id="{AB4F199E-E6C1-E561-52C0-FC74DBFB2338}"/>
              </a:ext>
            </a:extLst>
          </p:cNvPr>
          <p:cNvCxnSpPr>
            <a:cxnSpLocks/>
          </p:cNvCxnSpPr>
          <p:nvPr/>
        </p:nvCxnSpPr>
        <p:spPr>
          <a:xfrm flipV="1">
            <a:off x="4133267" y="5818908"/>
            <a:ext cx="0" cy="277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54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5911A8-B140-7AE1-893B-813C43DE9DA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7CFE0DC-E9CB-DEB8-1972-64CA026F7A07}"/>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3E2DF05-7FDA-EB52-438F-B0C131AA7242}"/>
                  </a:ext>
                </a:extLst>
              </p:cNvPr>
              <p:cNvSpPr>
                <a:spLocks noGrp="1"/>
              </p:cNvSpPr>
              <p:nvPr>
                <p:ph sz="quarter" idx="10"/>
              </p:nvPr>
            </p:nvSpPr>
            <p:spPr>
              <a:xfrm>
                <a:off x="497048" y="1310200"/>
                <a:ext cx="10812220" cy="5082831"/>
              </a:xfrm>
            </p:spPr>
            <p:txBody>
              <a:bodyPr/>
              <a:lstStyle/>
              <a:p>
                <a:r>
                  <a:rPr lang="en-US" b="1" dirty="0">
                    <a:solidFill>
                      <a:srgbClr val="FF0000"/>
                    </a:solidFill>
                  </a:rPr>
                  <a:t>DISC LOADING</a:t>
                </a:r>
                <a:r>
                  <a:rPr lang="tr-TR" b="1" dirty="0">
                    <a:solidFill>
                      <a:srgbClr val="FF0000"/>
                    </a:solidFill>
                  </a:rPr>
                  <a:t> (DL)</a:t>
                </a:r>
                <a:r>
                  <a:rPr lang="en-US" b="1" dirty="0">
                    <a:solidFill>
                      <a:srgbClr val="FF0000"/>
                    </a:solidFill>
                  </a:rPr>
                  <a:t> and POWER LOADING</a:t>
                </a:r>
                <a:r>
                  <a:rPr lang="tr-TR" b="1" dirty="0">
                    <a:solidFill>
                      <a:srgbClr val="FF0000"/>
                    </a:solidFill>
                  </a:rPr>
                  <a:t> (PL)</a:t>
                </a:r>
              </a:p>
              <a:p>
                <a:pPr marL="0" indent="0">
                  <a:buNone/>
                </a:pPr>
                <a:endParaRPr lang="en-US" b="1" dirty="0">
                  <a:solidFill>
                    <a:srgbClr val="FF0000"/>
                  </a:solidFill>
                </a:endParaRPr>
              </a:p>
              <a:p>
                <a:r>
                  <a:rPr lang="en-US" dirty="0"/>
                  <a:t>Dimensionless parameters (such as the Mach number, </a:t>
                </a:r>
                <a:r>
                  <a:rPr lang="en-US" b="1" dirty="0"/>
                  <a:t>M</a:t>
                </a:r>
                <a:r>
                  <a:rPr lang="en-US" dirty="0"/>
                  <a:t>) are used to be unaffected by environmental conditions.</a:t>
                </a:r>
              </a:p>
              <a:p>
                <a:r>
                  <a:rPr lang="en-US" dirty="0"/>
                  <a:t>Disc Loading (DL)</a:t>
                </a:r>
              </a:p>
              <a:p>
                <a:r>
                  <a:rPr lang="en-US" dirty="0"/>
                  <a:t>Power Loading (PL)</a:t>
                </a: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𝐴</m:t>
                        </m:r>
                      </m:den>
                    </m:f>
                  </m:oMath>
                </a14:m>
                <a:r>
                  <a:rPr lang="en-US" dirty="0"/>
                  <a:t>     (Thrust per unit area.)		</a:t>
                </a:r>
              </a:p>
              <a:p>
                <a:pPr marL="0" indent="0">
                  <a:buNone/>
                </a:pPr>
                <a:r>
                  <a:rPr lang="en-US" b="1" dirty="0"/>
                  <a:t>Hover Efficiency (Dimensional)</a:t>
                </a:r>
                <a:endParaRPr lang="en-US" b="1" i="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𝐷𝐿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𝑃𝐿</m:t>
                        </m:r>
                      </m:den>
                    </m:f>
                  </m:oMath>
                </a14:m>
                <a:r>
                  <a:rPr lang="en-US" dirty="0"/>
                  <a:t>         (The thrust produced </a:t>
                </a:r>
              </a:p>
              <a:p>
                <a:pPr marL="0" indent="0">
                  <a:buNone/>
                </a:pPr>
                <a:r>
                  <a:rPr lang="en-US" dirty="0"/>
                  <a:t>       per unit of power consumption.)</a:t>
                </a:r>
              </a:p>
            </p:txBody>
          </p:sp>
        </mc:Choice>
        <mc:Fallback xmlns="">
          <p:sp>
            <p:nvSpPr>
              <p:cNvPr id="4" name="İçerik Yer Tutucusu 3">
                <a:extLst>
                  <a:ext uri="{FF2B5EF4-FFF2-40B4-BE49-F238E27FC236}">
                    <a16:creationId xmlns:a16="http://schemas.microsoft.com/office/drawing/2014/main" id="{63E2DF05-7FDA-EB52-438F-B0C131AA7242}"/>
                  </a:ext>
                </a:extLst>
              </p:cNvPr>
              <p:cNvSpPr>
                <a:spLocks noGrp="1" noRot="1" noChangeAspect="1" noMove="1" noResize="1" noEditPoints="1" noAdjustHandles="1" noChangeArrowheads="1" noChangeShapeType="1" noTextEdit="1"/>
              </p:cNvSpPr>
              <p:nvPr>
                <p:ph sz="quarter" idx="10"/>
              </p:nvPr>
            </p:nvSpPr>
            <p:spPr>
              <a:xfrm>
                <a:off x="497048" y="1310200"/>
                <a:ext cx="10812220" cy="5082831"/>
              </a:xfrm>
              <a:blipFill>
                <a:blip r:embed="rId2"/>
                <a:stretch>
                  <a:fillRect/>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16A468AA-BEA3-7A38-37B9-419C93AFD1C2}"/>
              </a:ext>
            </a:extLst>
          </p:cNvPr>
          <p:cNvGrpSpPr/>
          <p:nvPr/>
        </p:nvGrpSpPr>
        <p:grpSpPr>
          <a:xfrm>
            <a:off x="5032535" y="2852109"/>
            <a:ext cx="6662417" cy="3098485"/>
            <a:chOff x="5442408" y="2612154"/>
            <a:chExt cx="6662417" cy="3098485"/>
          </a:xfrm>
        </p:grpSpPr>
        <p:grpSp>
          <p:nvGrpSpPr>
            <p:cNvPr id="12" name="Grup 11">
              <a:extLst>
                <a:ext uri="{FF2B5EF4-FFF2-40B4-BE49-F238E27FC236}">
                  <a16:creationId xmlns:a16="http://schemas.microsoft.com/office/drawing/2014/main" id="{4CEA926F-B107-CB59-EB67-4CD336762185}"/>
                </a:ext>
              </a:extLst>
            </p:cNvPr>
            <p:cNvGrpSpPr/>
            <p:nvPr/>
          </p:nvGrpSpPr>
          <p:grpSpPr>
            <a:xfrm>
              <a:off x="5442408" y="2612154"/>
              <a:ext cx="6662417" cy="3098485"/>
              <a:chOff x="5442408" y="2612154"/>
              <a:chExt cx="6662417" cy="3098485"/>
            </a:xfrm>
          </p:grpSpPr>
          <p:grpSp>
            <p:nvGrpSpPr>
              <p:cNvPr id="56" name="Grup 55">
                <a:extLst>
                  <a:ext uri="{FF2B5EF4-FFF2-40B4-BE49-F238E27FC236}">
                    <a16:creationId xmlns:a16="http://schemas.microsoft.com/office/drawing/2014/main" id="{9F088C98-01E4-8437-DADC-D0B35DBC6200}"/>
                  </a:ext>
                </a:extLst>
              </p:cNvPr>
              <p:cNvGrpSpPr/>
              <p:nvPr/>
            </p:nvGrpSpPr>
            <p:grpSpPr>
              <a:xfrm>
                <a:off x="5442408" y="2797065"/>
                <a:ext cx="5227931" cy="2913574"/>
                <a:chOff x="6611331" y="2237205"/>
                <a:chExt cx="5227931" cy="2913574"/>
              </a:xfrm>
            </p:grpSpPr>
            <p:grpSp>
              <p:nvGrpSpPr>
                <p:cNvPr id="51" name="Grup 50">
                  <a:extLst>
                    <a:ext uri="{FF2B5EF4-FFF2-40B4-BE49-F238E27FC236}">
                      <a16:creationId xmlns:a16="http://schemas.microsoft.com/office/drawing/2014/main" id="{0DEBDDB4-8F8E-F4CB-4AEB-E935A1B45116}"/>
                    </a:ext>
                  </a:extLst>
                </p:cNvPr>
                <p:cNvGrpSpPr/>
                <p:nvPr/>
              </p:nvGrpSpPr>
              <p:grpSpPr>
                <a:xfrm>
                  <a:off x="6611331" y="2237205"/>
                  <a:ext cx="5227931" cy="2682076"/>
                  <a:chOff x="6611331" y="2237205"/>
                  <a:chExt cx="5227931" cy="2682076"/>
                </a:xfrm>
              </p:grpSpPr>
              <p:grpSp>
                <p:nvGrpSpPr>
                  <p:cNvPr id="29" name="Grup 28">
                    <a:extLst>
                      <a:ext uri="{FF2B5EF4-FFF2-40B4-BE49-F238E27FC236}">
                        <a16:creationId xmlns:a16="http://schemas.microsoft.com/office/drawing/2014/main" id="{81FEE8DA-B77F-6ACA-35A1-0116CE8952E1}"/>
                      </a:ext>
                    </a:extLst>
                  </p:cNvPr>
                  <p:cNvGrpSpPr/>
                  <p:nvPr/>
                </p:nvGrpSpPr>
                <p:grpSpPr>
                  <a:xfrm>
                    <a:off x="7040447" y="2237205"/>
                    <a:ext cx="2841362" cy="2682076"/>
                    <a:chOff x="8041880" y="1823797"/>
                    <a:chExt cx="2841362" cy="2682076"/>
                  </a:xfrm>
                </p:grpSpPr>
                <p:grpSp>
                  <p:nvGrpSpPr>
                    <p:cNvPr id="27" name="Grup 26">
                      <a:extLst>
                        <a:ext uri="{FF2B5EF4-FFF2-40B4-BE49-F238E27FC236}">
                          <a16:creationId xmlns:a16="http://schemas.microsoft.com/office/drawing/2014/main" id="{BFE64FD2-C14F-0397-0132-B72AAE7C7265}"/>
                        </a:ext>
                      </a:extLst>
                    </p:cNvPr>
                    <p:cNvGrpSpPr/>
                    <p:nvPr/>
                  </p:nvGrpSpPr>
                  <p:grpSpPr>
                    <a:xfrm>
                      <a:off x="8041880" y="2352127"/>
                      <a:ext cx="2841362" cy="2153746"/>
                      <a:chOff x="6157662" y="1864010"/>
                      <a:chExt cx="2841362" cy="2153746"/>
                    </a:xfrm>
                  </p:grpSpPr>
                  <p:grpSp>
                    <p:nvGrpSpPr>
                      <p:cNvPr id="24" name="Grup 23">
                        <a:extLst>
                          <a:ext uri="{FF2B5EF4-FFF2-40B4-BE49-F238E27FC236}">
                            <a16:creationId xmlns:a16="http://schemas.microsoft.com/office/drawing/2014/main" id="{ABD0A9BC-AA91-B6E2-3221-4C71C1987D9F}"/>
                          </a:ext>
                        </a:extLst>
                      </p:cNvPr>
                      <p:cNvGrpSpPr/>
                      <p:nvPr/>
                    </p:nvGrpSpPr>
                    <p:grpSpPr>
                      <a:xfrm>
                        <a:off x="6157662" y="1864010"/>
                        <a:ext cx="2841362" cy="2153746"/>
                        <a:chOff x="6157662" y="1864010"/>
                        <a:chExt cx="2841362" cy="2153746"/>
                      </a:xfrm>
                    </p:grpSpPr>
                    <p:cxnSp>
                      <p:nvCxnSpPr>
                        <p:cNvPr id="6" name="Düz Ok Bağlayıcısı 5">
                          <a:extLst>
                            <a:ext uri="{FF2B5EF4-FFF2-40B4-BE49-F238E27FC236}">
                              <a16:creationId xmlns:a16="http://schemas.microsoft.com/office/drawing/2014/main" id="{1221BFE6-586F-EE6C-5690-35D257A357F1}"/>
                            </a:ext>
                          </a:extLst>
                        </p:cNvPr>
                        <p:cNvCxnSpPr>
                          <a:cxnSpLocks/>
                        </p:cNvCxnSpPr>
                        <p:nvPr/>
                      </p:nvCxnSpPr>
                      <p:spPr>
                        <a:xfrm flipV="1">
                          <a:off x="6613236" y="1911927"/>
                          <a:ext cx="0" cy="177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C3F46EB-4DBA-1A51-965A-3FB5CAD42937}"/>
                            </a:ext>
                          </a:extLst>
                        </p:cNvPr>
                        <p:cNvCxnSpPr>
                          <a:cxnSpLocks/>
                        </p:cNvCxnSpPr>
                        <p:nvPr/>
                      </p:nvCxnSpPr>
                      <p:spPr>
                        <a:xfrm>
                          <a:off x="6613236" y="3685309"/>
                          <a:ext cx="20135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43C4D23E-C200-0B0E-EECE-7A35721A26C9}"/>
                            </a:ext>
                          </a:extLst>
                        </p:cNvPr>
                        <p:cNvCxnSpPr>
                          <a:cxnSpLocks/>
                        </p:cNvCxnSpPr>
                        <p:nvPr/>
                      </p:nvCxnSpPr>
                      <p:spPr>
                        <a:xfrm>
                          <a:off x="6733310" y="2102176"/>
                          <a:ext cx="1662545" cy="14722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B8653BF-6E77-8654-C1B6-9CDA1AA3D10D}"/>
                            </a:ext>
                          </a:extLst>
                        </p:cNvPr>
                        <p:cNvCxnSpPr>
                          <a:cxnSpLocks/>
                        </p:cNvCxnSpPr>
                        <p:nvPr/>
                      </p:nvCxnSpPr>
                      <p:spPr>
                        <a:xfrm flipV="1">
                          <a:off x="7001164" y="2373745"/>
                          <a:ext cx="9236" cy="1311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71DCE017-C442-886F-3683-8695A754B0C1}"/>
                            </a:ext>
                          </a:extLst>
                        </p:cNvPr>
                        <p:cNvCxnSpPr/>
                        <p:nvPr/>
                      </p:nvCxnSpPr>
                      <p:spPr>
                        <a:xfrm>
                          <a:off x="6613236" y="2364508"/>
                          <a:ext cx="40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EEC1BBDD-5AA3-B59B-ABA4-3F4C257A38C0}"/>
                            </a:ext>
                          </a:extLst>
                        </p:cNvPr>
                        <p:cNvSpPr txBox="1"/>
                        <p:nvPr/>
                      </p:nvSpPr>
                      <p:spPr>
                        <a:xfrm>
                          <a:off x="8525818" y="3648424"/>
                          <a:ext cx="473206" cy="369332"/>
                        </a:xfrm>
                        <a:prstGeom prst="rect">
                          <a:avLst/>
                        </a:prstGeom>
                        <a:noFill/>
                        <a:ln>
                          <a:noFill/>
                        </a:ln>
                      </p:spPr>
                      <p:txBody>
                        <a:bodyPr wrap="none" rtlCol="0">
                          <a:spAutoFit/>
                        </a:bodyPr>
                        <a:lstStyle/>
                        <a:p>
                          <a:r>
                            <a:rPr lang="en-US" b="1" dirty="0"/>
                            <a:t>DL</a:t>
                          </a:r>
                        </a:p>
                      </p:txBody>
                    </p:sp>
                    <p:sp>
                      <p:nvSpPr>
                        <p:cNvPr id="23" name="Metin kutusu 22">
                          <a:extLst>
                            <a:ext uri="{FF2B5EF4-FFF2-40B4-BE49-F238E27FC236}">
                              <a16:creationId xmlns:a16="http://schemas.microsoft.com/office/drawing/2014/main" id="{D00AA155-96F9-5B31-4BB4-A91D7F88C2EE}"/>
                            </a:ext>
                          </a:extLst>
                        </p:cNvPr>
                        <p:cNvSpPr txBox="1"/>
                        <p:nvPr/>
                      </p:nvSpPr>
                      <p:spPr>
                        <a:xfrm>
                          <a:off x="6157662" y="1864010"/>
                          <a:ext cx="444352" cy="369332"/>
                        </a:xfrm>
                        <a:prstGeom prst="rect">
                          <a:avLst/>
                        </a:prstGeom>
                        <a:noFill/>
                        <a:ln>
                          <a:noFill/>
                        </a:ln>
                      </p:spPr>
                      <p:txBody>
                        <a:bodyPr wrap="none" rtlCol="0">
                          <a:spAutoFit/>
                        </a:bodyPr>
                        <a:lstStyle/>
                        <a:p>
                          <a:r>
                            <a:rPr lang="en-US" b="1" dirty="0"/>
                            <a:t>PL</a:t>
                          </a:r>
                        </a:p>
                      </p:txBody>
                    </p:sp>
                  </p:grpSp>
                  <p:cxnSp>
                    <p:nvCxnSpPr>
                      <p:cNvPr id="26" name="Düz Ok Bağlayıcısı 25">
                        <a:extLst>
                          <a:ext uri="{FF2B5EF4-FFF2-40B4-BE49-F238E27FC236}">
                            <a16:creationId xmlns:a16="http://schemas.microsoft.com/office/drawing/2014/main" id="{FA240C99-4477-E405-AC40-D136FF7A1F70}"/>
                          </a:ext>
                        </a:extLst>
                      </p:cNvPr>
                      <p:cNvCxnSpPr/>
                      <p:nvPr/>
                    </p:nvCxnSpPr>
                    <p:spPr>
                      <a:xfrm>
                        <a:off x="6890327" y="3833090"/>
                        <a:ext cx="13577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Metin kutusu 27">
                      <a:extLst>
                        <a:ext uri="{FF2B5EF4-FFF2-40B4-BE49-F238E27FC236}">
                          <a16:creationId xmlns:a16="http://schemas.microsoft.com/office/drawing/2014/main" id="{9B9163FF-3B9E-9156-0F87-7D66150B84E4}"/>
                        </a:ext>
                      </a:extLst>
                    </p:cNvPr>
                    <p:cNvSpPr txBox="1"/>
                    <p:nvPr/>
                  </p:nvSpPr>
                  <p:spPr>
                    <a:xfrm>
                      <a:off x="8041880" y="1823797"/>
                      <a:ext cx="1430200" cy="369332"/>
                    </a:xfrm>
                    <a:prstGeom prst="rect">
                      <a:avLst/>
                    </a:prstGeom>
                    <a:noFill/>
                  </p:spPr>
                  <p:txBody>
                    <a:bodyPr wrap="none" rtlCol="0">
                      <a:spAutoFit/>
                    </a:bodyPr>
                    <a:lstStyle/>
                    <a:p>
                      <a:r>
                        <a:rPr lang="en-US" b="1" dirty="0">
                          <a:solidFill>
                            <a:srgbClr val="00B0F0"/>
                          </a:solidFill>
                        </a:rPr>
                        <a:t>EFFICIENCY</a:t>
                      </a:r>
                    </a:p>
                  </p:txBody>
                </p:sp>
              </p:grpSp>
              <p:grpSp>
                <p:nvGrpSpPr>
                  <p:cNvPr id="46" name="Grup 45">
                    <a:extLst>
                      <a:ext uri="{FF2B5EF4-FFF2-40B4-BE49-F238E27FC236}">
                        <a16:creationId xmlns:a16="http://schemas.microsoft.com/office/drawing/2014/main" id="{83A39DD0-36AA-476C-E597-6D145A7E7725}"/>
                      </a:ext>
                    </a:extLst>
                  </p:cNvPr>
                  <p:cNvGrpSpPr/>
                  <p:nvPr/>
                </p:nvGrpSpPr>
                <p:grpSpPr>
                  <a:xfrm>
                    <a:off x="9864177" y="2872462"/>
                    <a:ext cx="1975085" cy="1562573"/>
                    <a:chOff x="9286752" y="2500016"/>
                    <a:chExt cx="1975085" cy="1562573"/>
                  </a:xfrm>
                </p:grpSpPr>
                <p:grpSp>
                  <p:nvGrpSpPr>
                    <p:cNvPr id="33" name="Grup 32">
                      <a:extLst>
                        <a:ext uri="{FF2B5EF4-FFF2-40B4-BE49-F238E27FC236}">
                          <a16:creationId xmlns:a16="http://schemas.microsoft.com/office/drawing/2014/main" id="{114C4D35-3334-319B-FB98-B65AB0DDBC81}"/>
                        </a:ext>
                      </a:extLst>
                    </p:cNvPr>
                    <p:cNvGrpSpPr/>
                    <p:nvPr/>
                  </p:nvGrpSpPr>
                  <p:grpSpPr>
                    <a:xfrm>
                      <a:off x="10410036" y="3477045"/>
                      <a:ext cx="151428" cy="220321"/>
                      <a:chOff x="10714182" y="3326441"/>
                      <a:chExt cx="151428" cy="220321"/>
                    </a:xfrm>
                  </p:grpSpPr>
                  <p:sp>
                    <p:nvSpPr>
                      <p:cNvPr id="30" name="Oval 29">
                        <a:extLst>
                          <a:ext uri="{FF2B5EF4-FFF2-40B4-BE49-F238E27FC236}">
                            <a16:creationId xmlns:a16="http://schemas.microsoft.com/office/drawing/2014/main" id="{825CF1C2-2F32-05AF-7B08-19B33AB52ED0}"/>
                          </a:ext>
                        </a:extLst>
                      </p:cNvPr>
                      <p:cNvSpPr/>
                      <p:nvPr/>
                    </p:nvSpPr>
                    <p:spPr>
                      <a:xfrm>
                        <a:off x="10714182" y="3326441"/>
                        <a:ext cx="151428" cy="102559"/>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2" name="Düz Bağlayıcı 31">
                        <a:extLst>
                          <a:ext uri="{FF2B5EF4-FFF2-40B4-BE49-F238E27FC236}">
                            <a16:creationId xmlns:a16="http://schemas.microsoft.com/office/drawing/2014/main" id="{BFFFB411-00A2-C84B-4352-6C8D23C5D429}"/>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up 33">
                      <a:extLst>
                        <a:ext uri="{FF2B5EF4-FFF2-40B4-BE49-F238E27FC236}">
                          <a16:creationId xmlns:a16="http://schemas.microsoft.com/office/drawing/2014/main" id="{E5F7882A-FE7A-31A8-32F5-9F99A8C3FEA2}"/>
                        </a:ext>
                      </a:extLst>
                    </p:cNvPr>
                    <p:cNvGrpSpPr/>
                    <p:nvPr/>
                  </p:nvGrpSpPr>
                  <p:grpSpPr>
                    <a:xfrm>
                      <a:off x="9931888" y="3016484"/>
                      <a:ext cx="274296" cy="257265"/>
                      <a:chOff x="10658766" y="3289497"/>
                      <a:chExt cx="274296" cy="257265"/>
                    </a:xfrm>
                  </p:grpSpPr>
                  <p:sp>
                    <p:nvSpPr>
                      <p:cNvPr id="35" name="Oval 34">
                        <a:extLst>
                          <a:ext uri="{FF2B5EF4-FFF2-40B4-BE49-F238E27FC236}">
                            <a16:creationId xmlns:a16="http://schemas.microsoft.com/office/drawing/2014/main" id="{6506C421-905C-D7BB-C398-04AB8C91B83D}"/>
                          </a:ext>
                        </a:extLst>
                      </p:cNvPr>
                      <p:cNvSpPr/>
                      <p:nvPr/>
                    </p:nvSpPr>
                    <p:spPr>
                      <a:xfrm>
                        <a:off x="10658766" y="3289497"/>
                        <a:ext cx="274296" cy="1741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6" name="Düz Bağlayıcı 35">
                        <a:extLst>
                          <a:ext uri="{FF2B5EF4-FFF2-40B4-BE49-F238E27FC236}">
                            <a16:creationId xmlns:a16="http://schemas.microsoft.com/office/drawing/2014/main" id="{EF989936-BAD4-1593-DACC-33AA696407CC}"/>
                          </a:ext>
                        </a:extLst>
                      </p:cNvPr>
                      <p:cNvCxnSpPr>
                        <a:cxnSpLocks/>
                      </p:cNvCxnSpPr>
                      <p:nvPr/>
                    </p:nvCxnSpPr>
                    <p:spPr>
                      <a:xfrm>
                        <a:off x="10789896" y="3372621"/>
                        <a:ext cx="7413" cy="174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up 36">
                      <a:extLst>
                        <a:ext uri="{FF2B5EF4-FFF2-40B4-BE49-F238E27FC236}">
                          <a16:creationId xmlns:a16="http://schemas.microsoft.com/office/drawing/2014/main" id="{545D8B5B-2A32-E7BB-07D4-9E11812BDE8E}"/>
                        </a:ext>
                      </a:extLst>
                    </p:cNvPr>
                    <p:cNvGrpSpPr/>
                    <p:nvPr/>
                  </p:nvGrpSpPr>
                  <p:grpSpPr>
                    <a:xfrm>
                      <a:off x="9286752" y="2500016"/>
                      <a:ext cx="530941" cy="368068"/>
                      <a:chOff x="10524425" y="3178694"/>
                      <a:chExt cx="530941" cy="368068"/>
                    </a:xfrm>
                  </p:grpSpPr>
                  <p:sp>
                    <p:nvSpPr>
                      <p:cNvPr id="38" name="Oval 37">
                        <a:extLst>
                          <a:ext uri="{FF2B5EF4-FFF2-40B4-BE49-F238E27FC236}">
                            <a16:creationId xmlns:a16="http://schemas.microsoft.com/office/drawing/2014/main" id="{46B50644-EB67-FD0D-80A1-38D68C4351A4}"/>
                          </a:ext>
                        </a:extLst>
                      </p:cNvPr>
                      <p:cNvSpPr/>
                      <p:nvPr/>
                    </p:nvSpPr>
                    <p:spPr>
                      <a:xfrm>
                        <a:off x="10524425" y="3178694"/>
                        <a:ext cx="530941" cy="275741"/>
                      </a:xfrm>
                      <a:prstGeom prst="ellipse">
                        <a:avLst/>
                      </a:prstGeom>
                      <a:solidFill>
                        <a:srgbClr val="FFC000"/>
                      </a:solid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39" name="Düz Bağlayıcı 38">
                        <a:extLst>
                          <a:ext uri="{FF2B5EF4-FFF2-40B4-BE49-F238E27FC236}">
                            <a16:creationId xmlns:a16="http://schemas.microsoft.com/office/drawing/2014/main" id="{F87A71CF-A3E4-A0C2-B255-5413F6387174}"/>
                          </a:ext>
                        </a:extLst>
                      </p:cNvPr>
                      <p:cNvCxnSpPr>
                        <a:cxnSpLocks/>
                      </p:cNvCxnSpPr>
                      <p:nvPr/>
                    </p:nvCxnSpPr>
                    <p:spPr>
                      <a:xfrm>
                        <a:off x="10789895" y="3316564"/>
                        <a:ext cx="7414" cy="230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up 44">
                      <a:extLst>
                        <a:ext uri="{FF2B5EF4-FFF2-40B4-BE49-F238E27FC236}">
                          <a16:creationId xmlns:a16="http://schemas.microsoft.com/office/drawing/2014/main" id="{AA2E0CC4-1B27-5C42-4511-AEF0E5EED980}"/>
                        </a:ext>
                      </a:extLst>
                    </p:cNvPr>
                    <p:cNvGrpSpPr/>
                    <p:nvPr/>
                  </p:nvGrpSpPr>
                  <p:grpSpPr>
                    <a:xfrm>
                      <a:off x="10880738" y="3769846"/>
                      <a:ext cx="381099" cy="292743"/>
                      <a:chOff x="11000509" y="3697366"/>
                      <a:chExt cx="469113" cy="365223"/>
                    </a:xfrm>
                  </p:grpSpPr>
                  <p:sp>
                    <p:nvSpPr>
                      <p:cNvPr id="41" name="Dikdörtgen: Köşeleri Yuvarlatılmış 40">
                        <a:extLst>
                          <a:ext uri="{FF2B5EF4-FFF2-40B4-BE49-F238E27FC236}">
                            <a16:creationId xmlns:a16="http://schemas.microsoft.com/office/drawing/2014/main" id="{77EC5EAC-874F-11D3-EE20-63B44CC26C37}"/>
                          </a:ext>
                        </a:extLst>
                      </p:cNvPr>
                      <p:cNvSpPr/>
                      <p:nvPr/>
                    </p:nvSpPr>
                    <p:spPr>
                      <a:xfrm>
                        <a:off x="11000509" y="3833090"/>
                        <a:ext cx="469112" cy="70415"/>
                      </a:xfrm>
                      <a:prstGeom prst="round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Dikdörtgen 41">
                        <a:extLst>
                          <a:ext uri="{FF2B5EF4-FFF2-40B4-BE49-F238E27FC236}">
                            <a16:creationId xmlns:a16="http://schemas.microsoft.com/office/drawing/2014/main" id="{3C259277-C6F0-4F4C-CE6A-92E6B9B7EECE}"/>
                          </a:ext>
                        </a:extLst>
                      </p:cNvPr>
                      <p:cNvSpPr/>
                      <p:nvPr/>
                    </p:nvSpPr>
                    <p:spPr>
                      <a:xfrm>
                        <a:off x="11086233" y="3697366"/>
                        <a:ext cx="127366" cy="365223"/>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Dikdörtgen 42">
                        <a:extLst>
                          <a:ext uri="{FF2B5EF4-FFF2-40B4-BE49-F238E27FC236}">
                            <a16:creationId xmlns:a16="http://schemas.microsoft.com/office/drawing/2014/main" id="{9BEFF960-7534-28A0-A417-371FB083E435}"/>
                          </a:ext>
                        </a:extLst>
                      </p:cNvPr>
                      <p:cNvSpPr/>
                      <p:nvPr/>
                    </p:nvSpPr>
                    <p:spPr>
                      <a:xfrm>
                        <a:off x="11381608" y="3744598"/>
                        <a:ext cx="88013" cy="24551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Dikdörtgen 43">
                        <a:extLst>
                          <a:ext uri="{FF2B5EF4-FFF2-40B4-BE49-F238E27FC236}">
                            <a16:creationId xmlns:a16="http://schemas.microsoft.com/office/drawing/2014/main" id="{6B413C47-B4CD-5CC2-DB3E-91ACEF154FEC}"/>
                          </a:ext>
                        </a:extLst>
                      </p:cNvPr>
                      <p:cNvSpPr/>
                      <p:nvPr/>
                    </p:nvSpPr>
                    <p:spPr>
                      <a:xfrm>
                        <a:off x="11349548" y="3787306"/>
                        <a:ext cx="120074" cy="73491"/>
                      </a:xfrm>
                      <a:prstGeom prst="rect">
                        <a:avLst/>
                      </a:prstGeom>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grpSp>
              <p:sp>
                <p:nvSpPr>
                  <p:cNvPr id="47" name="Metin kutusu 46">
                    <a:extLst>
                      <a:ext uri="{FF2B5EF4-FFF2-40B4-BE49-F238E27FC236}">
                        <a16:creationId xmlns:a16="http://schemas.microsoft.com/office/drawing/2014/main" id="{CE772BD3-CE42-75C5-9268-63F877F3FD59}"/>
                      </a:ext>
                    </a:extLst>
                  </p:cNvPr>
                  <p:cNvSpPr txBox="1"/>
                  <p:nvPr/>
                </p:nvSpPr>
                <p:spPr>
                  <a:xfrm>
                    <a:off x="9130858" y="4085181"/>
                    <a:ext cx="1784335" cy="369332"/>
                  </a:xfrm>
                  <a:prstGeom prst="rect">
                    <a:avLst/>
                  </a:prstGeom>
                  <a:noFill/>
                </p:spPr>
                <p:txBody>
                  <a:bodyPr wrap="none" rtlCol="0">
                    <a:spAutoFit/>
                  </a:bodyPr>
                  <a:lstStyle/>
                  <a:p>
                    <a:r>
                      <a:rPr lang="en-US" dirty="0"/>
                      <a:t>Vectored Thrust</a:t>
                    </a:r>
                  </a:p>
                </p:txBody>
              </p:sp>
              <p:sp>
                <p:nvSpPr>
                  <p:cNvPr id="48" name="Metin kutusu 47">
                    <a:extLst>
                      <a:ext uri="{FF2B5EF4-FFF2-40B4-BE49-F238E27FC236}">
                        <a16:creationId xmlns:a16="http://schemas.microsoft.com/office/drawing/2014/main" id="{C03F4754-3F04-6102-A4BD-A1BBF7B1B110}"/>
                      </a:ext>
                    </a:extLst>
                  </p:cNvPr>
                  <p:cNvSpPr txBox="1"/>
                  <p:nvPr/>
                </p:nvSpPr>
                <p:spPr>
                  <a:xfrm>
                    <a:off x="7773112" y="2790958"/>
                    <a:ext cx="1989455" cy="369332"/>
                  </a:xfrm>
                  <a:prstGeom prst="rect">
                    <a:avLst/>
                  </a:prstGeom>
                  <a:noFill/>
                </p:spPr>
                <p:txBody>
                  <a:bodyPr wrap="none" rtlCol="0">
                    <a:spAutoFit/>
                  </a:bodyPr>
                  <a:lstStyle/>
                  <a:p>
                    <a:r>
                      <a:rPr lang="en-US" dirty="0"/>
                      <a:t>Simple Helicopter</a:t>
                    </a:r>
                  </a:p>
                </p:txBody>
              </p:sp>
              <p:sp>
                <p:nvSpPr>
                  <p:cNvPr id="49" name="Metin kutusu 48">
                    <a:extLst>
                      <a:ext uri="{FF2B5EF4-FFF2-40B4-BE49-F238E27FC236}">
                        <a16:creationId xmlns:a16="http://schemas.microsoft.com/office/drawing/2014/main" id="{A72F6D94-6573-1F05-A1D5-B19636EA5E54}"/>
                      </a:ext>
                    </a:extLst>
                  </p:cNvPr>
                  <p:cNvSpPr txBox="1"/>
                  <p:nvPr/>
                </p:nvSpPr>
                <p:spPr>
                  <a:xfrm>
                    <a:off x="8493659" y="3472054"/>
                    <a:ext cx="1115562" cy="369332"/>
                  </a:xfrm>
                  <a:prstGeom prst="rect">
                    <a:avLst/>
                  </a:prstGeom>
                  <a:noFill/>
                </p:spPr>
                <p:txBody>
                  <a:bodyPr wrap="none" rtlCol="0">
                    <a:spAutoFit/>
                  </a:bodyPr>
                  <a:lstStyle/>
                  <a:p>
                    <a:r>
                      <a:rPr lang="en-US" dirty="0"/>
                      <a:t>Tilt Rotor</a:t>
                    </a:r>
                  </a:p>
                </p:txBody>
              </p:sp>
              <p:sp>
                <p:nvSpPr>
                  <p:cNvPr id="50" name="Metin kutusu 49">
                    <a:extLst>
                      <a:ext uri="{FF2B5EF4-FFF2-40B4-BE49-F238E27FC236}">
                        <a16:creationId xmlns:a16="http://schemas.microsoft.com/office/drawing/2014/main" id="{F153B9D8-8312-6779-F53D-76FA07511B4A}"/>
                      </a:ext>
                    </a:extLst>
                  </p:cNvPr>
                  <p:cNvSpPr txBox="1"/>
                  <p:nvPr/>
                </p:nvSpPr>
                <p:spPr>
                  <a:xfrm>
                    <a:off x="6611331" y="3262394"/>
                    <a:ext cx="1327608" cy="646331"/>
                  </a:xfrm>
                  <a:prstGeom prst="rect">
                    <a:avLst/>
                  </a:prstGeom>
                  <a:noFill/>
                </p:spPr>
                <p:txBody>
                  <a:bodyPr wrap="none" rtlCol="0">
                    <a:spAutoFit/>
                  </a:bodyPr>
                  <a:lstStyle/>
                  <a:p>
                    <a:r>
                      <a:rPr lang="en-US"/>
                      <a:t>Compound</a:t>
                    </a:r>
                  </a:p>
                  <a:p>
                    <a:r>
                      <a:rPr lang="en-US" dirty="0"/>
                      <a:t>Helicopter</a:t>
                    </a:r>
                  </a:p>
                </p:txBody>
              </p:sp>
            </p:grpSp>
            <p:sp>
              <p:nvSpPr>
                <p:cNvPr id="55" name="Metin kutusu 54">
                  <a:extLst>
                    <a:ext uri="{FF2B5EF4-FFF2-40B4-BE49-F238E27FC236}">
                      <a16:creationId xmlns:a16="http://schemas.microsoft.com/office/drawing/2014/main" id="{0EE1D1B9-58DA-70E5-8013-883BFE7E5B63}"/>
                    </a:ext>
                  </a:extLst>
                </p:cNvPr>
                <p:cNvSpPr txBox="1"/>
                <p:nvPr/>
              </p:nvSpPr>
              <p:spPr>
                <a:xfrm>
                  <a:off x="7362979" y="4781447"/>
                  <a:ext cx="3075069" cy="369332"/>
                </a:xfrm>
                <a:prstGeom prst="rect">
                  <a:avLst/>
                </a:prstGeom>
                <a:noFill/>
              </p:spPr>
              <p:txBody>
                <a:bodyPr wrap="square">
                  <a:spAutoFit/>
                </a:bodyPr>
                <a:lstStyle/>
                <a:p>
                  <a:r>
                    <a:rPr lang="en-US" dirty="0">
                      <a:solidFill>
                        <a:srgbClr val="00B0F0"/>
                      </a:solidFill>
                    </a:rPr>
                    <a:t>Thrust efficiency decreases.</a:t>
                  </a:r>
                </a:p>
              </p:txBody>
            </p:sp>
          </p:grpSp>
          <p:cxnSp>
            <p:nvCxnSpPr>
              <p:cNvPr id="5" name="Düz Ok Bağlayıcısı 4">
                <a:extLst>
                  <a:ext uri="{FF2B5EF4-FFF2-40B4-BE49-F238E27FC236}">
                    <a16:creationId xmlns:a16="http://schemas.microsoft.com/office/drawing/2014/main" id="{42BA79E0-0189-1388-E61D-C2792FE2C67F}"/>
                  </a:ext>
                </a:extLst>
              </p:cNvPr>
              <p:cNvCxnSpPr>
                <a:cxnSpLocks/>
              </p:cNvCxnSpPr>
              <p:nvPr/>
            </p:nvCxnSpPr>
            <p:spPr>
              <a:xfrm>
                <a:off x="9246069" y="3091978"/>
                <a:ext cx="1474763" cy="14896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3A6353CB-8CA9-8150-1202-459E911B7ADB}"/>
                  </a:ext>
                </a:extLst>
              </p:cNvPr>
              <p:cNvSpPr txBox="1"/>
              <p:nvPr/>
            </p:nvSpPr>
            <p:spPr>
              <a:xfrm>
                <a:off x="9901665" y="2612154"/>
                <a:ext cx="2203160" cy="1200329"/>
              </a:xfrm>
              <a:prstGeom prst="rect">
                <a:avLst/>
              </a:prstGeom>
              <a:noFill/>
            </p:spPr>
            <p:txBody>
              <a:bodyPr wrap="square">
                <a:spAutoFit/>
              </a:bodyPr>
              <a:lstStyle/>
              <a:p>
                <a:r>
                  <a:rPr lang="en-US" dirty="0">
                    <a:solidFill>
                      <a:srgbClr val="00B0F0"/>
                    </a:solidFill>
                  </a:rPr>
                  <a:t>The areas</a:t>
                </a:r>
                <a:r>
                  <a:rPr lang="tr-TR" dirty="0">
                    <a:solidFill>
                      <a:srgbClr val="00B0F0"/>
                    </a:solidFill>
                  </a:rPr>
                  <a:t>,</a:t>
                </a:r>
                <a:r>
                  <a:rPr lang="en-US" dirty="0">
                    <a:solidFill>
                      <a:srgbClr val="00B0F0"/>
                    </a:solidFill>
                  </a:rPr>
                  <a:t> where thrust is generated</a:t>
                </a:r>
                <a:r>
                  <a:rPr lang="tr-TR" dirty="0">
                    <a:solidFill>
                      <a:srgbClr val="00B0F0"/>
                    </a:solidFill>
                  </a:rPr>
                  <a:t>,</a:t>
                </a:r>
                <a:r>
                  <a:rPr lang="en-US" dirty="0">
                    <a:solidFill>
                      <a:srgbClr val="00B0F0"/>
                    </a:solidFill>
                  </a:rPr>
                  <a:t> continue to decrease.</a:t>
                </a:r>
              </a:p>
            </p:txBody>
          </p:sp>
        </p:grpSp>
        <p:cxnSp>
          <p:nvCxnSpPr>
            <p:cNvPr id="14" name="Düz Ok Bağlayıcısı 13">
              <a:extLst>
                <a:ext uri="{FF2B5EF4-FFF2-40B4-BE49-F238E27FC236}">
                  <a16:creationId xmlns:a16="http://schemas.microsoft.com/office/drawing/2014/main" id="{0ACBF108-436A-7147-11B1-6C02C9D1175F}"/>
                </a:ext>
              </a:extLst>
            </p:cNvPr>
            <p:cNvCxnSpPr>
              <a:cxnSpLocks/>
            </p:cNvCxnSpPr>
            <p:nvPr/>
          </p:nvCxnSpPr>
          <p:spPr>
            <a:xfrm flipV="1">
              <a:off x="5442408" y="3669408"/>
              <a:ext cx="0" cy="1344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05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C9D6B-D8FF-35E1-E591-EE168A3A3BD6}"/>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17AADC3A-1B76-F39F-A34F-9DFDC9E3B5DE}"/>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28898FD7-3321-C746-566A-7943D2C1A7EB}"/>
                  </a:ext>
                </a:extLst>
              </p:cNvPr>
              <p:cNvSpPr>
                <a:spLocks noGrp="1"/>
              </p:cNvSpPr>
              <p:nvPr>
                <p:ph sz="quarter" idx="10"/>
              </p:nvPr>
            </p:nvSpPr>
            <p:spPr>
              <a:xfrm>
                <a:off x="738909" y="1453377"/>
                <a:ext cx="10507095" cy="3951245"/>
              </a:xfrm>
            </p:spPr>
            <p:txBody>
              <a:bodyPr/>
              <a:lstStyle/>
              <a:p>
                <a:pPr marL="0" indent="0">
                  <a:buNone/>
                </a:pPr>
                <a14:m>
                  <m:oMathPara xmlns:m="http://schemas.openxmlformats.org/officeDocument/2006/math">
                    <m:oMathParaPr>
                      <m:jc m:val="left"/>
                    </m:oMathParaPr>
                    <m:oMath xmlns:m="http://schemas.openxmlformats.org/officeDocument/2006/math">
                      <m:r>
                        <a:rPr lang="tr-TR" i="1" dirty="0" smtClean="0">
                          <a:latin typeface="Cambria Math" panose="02040503050406030204" pitchFamily="18" charset="0"/>
                        </a:rPr>
                        <m:t>𝑃𝐿</m:t>
                      </m:r>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𝑇</m:t>
                          </m:r>
                        </m:num>
                        <m:den>
                          <m:r>
                            <a:rPr lang="tr-TR" b="0" i="1" dirty="0" smtClean="0">
                              <a:latin typeface="Cambria Math" panose="02040503050406030204" pitchFamily="18" charset="0"/>
                            </a:rPr>
                            <m:t>𝑇</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r>
                        <a:rPr lang="tr-TR" b="0" i="1" dirty="0" smtClean="0">
                          <a:latin typeface="Cambria Math" panose="02040503050406030204" pitchFamily="18" charset="0"/>
                        </a:rPr>
                        <m:t>=</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ea typeface="Cambria Math" panose="02040503050406030204" pitchFamily="18" charset="0"/>
                                </a:rPr>
                                <m:t>𝜗</m:t>
                              </m:r>
                            </m:e>
                            <m:sub>
                              <m:r>
                                <a:rPr lang="tr-TR" b="0" i="1" dirty="0" smtClean="0">
                                  <a:latin typeface="Cambria Math" panose="02040503050406030204" pitchFamily="18" charset="0"/>
                                </a:rPr>
                                <m:t>𝑖</m:t>
                              </m:r>
                            </m:sub>
                          </m:sSub>
                        </m:den>
                      </m:f>
                    </m:oMath>
                  </m:oMathPara>
                </a14:m>
                <a:endParaRPr lang="tr-TR" b="0" dirty="0"/>
              </a:p>
              <a:p>
                <a:pPr marL="0" indent="0">
                  <a:buNone/>
                </a:pPr>
                <a:endParaRPr lang="tr-TR" b="0" dirty="0"/>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𝑃𝐿</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m:t>
                          </m:r>
                        </m:den>
                      </m:f>
                    </m:oMath>
                  </m:oMathPara>
                </a14:m>
                <a:endParaRPr lang="tr-TR" dirty="0"/>
              </a:p>
              <a:p>
                <a:pPr marL="0" indent="0">
                  <a:buNone/>
                </a:pP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 ∝ </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𝑃𝐿</m:t>
                        </m:r>
                      </m:den>
                    </m:f>
                  </m:oMath>
                </a14:m>
                <a:r>
                  <a:rPr lang="tr-TR" dirty="0"/>
                  <a:t>	</a:t>
                </a:r>
                <a14:m>
                  <m:oMath xmlns:m="http://schemas.openxmlformats.org/officeDocument/2006/math">
                    <m:r>
                      <a:rPr lang="tr-TR" b="0" i="1" smtClean="0">
                        <a:latin typeface="Cambria Math" panose="02040503050406030204" pitchFamily="18" charset="0"/>
                      </a:rPr>
                      <m:t>𝐷𝐿</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𝑇</m:t>
                        </m:r>
                      </m:num>
                      <m:den>
                        <m:r>
                          <a:rPr lang="tr-TR" b="0" i="1" smtClean="0">
                            <a:latin typeface="Cambria Math" panose="02040503050406030204" pitchFamily="18" charset="0"/>
                          </a:rPr>
                          <m:t>𝐴</m:t>
                        </m:r>
                      </m:den>
                    </m:f>
                  </m:oMath>
                </a14:m>
                <a:r>
                  <a:rPr lang="tr-TR" dirty="0"/>
                  <a:t>      </a:t>
                </a:r>
                <a14:m>
                  <m:oMath xmlns:m="http://schemas.openxmlformats.org/officeDocument/2006/math">
                    <m:r>
                      <a:rPr lang="tr-TR" b="0" i="1" dirty="0" smtClean="0">
                        <a:latin typeface="Cambria Math" panose="02040503050406030204" pitchFamily="18" charset="0"/>
                      </a:rPr>
                      <m:t>𝐻𝑜𝑣𝑒𝑟</m:t>
                    </m:r>
                    <m:r>
                      <a:rPr lang="tr-TR" b="0" i="1" dirty="0" smtClean="0">
                        <a:latin typeface="Cambria Math" panose="02040503050406030204" pitchFamily="18" charset="0"/>
                      </a:rPr>
                      <m:t>=</m:t>
                    </m:r>
                    <m:r>
                      <a:rPr lang="tr-TR" b="0" i="1" dirty="0" smtClean="0">
                        <a:latin typeface="Cambria Math" panose="02040503050406030204" pitchFamily="18" charset="0"/>
                      </a:rPr>
                      <m:t>𝑇</m:t>
                    </m:r>
                    <m:r>
                      <a:rPr lang="tr-TR" b="0" i="1" dirty="0" smtClean="0">
                        <a:latin typeface="Cambria Math" panose="02040503050406030204" pitchFamily="18" charset="0"/>
                      </a:rPr>
                      <m:t> </m:t>
                    </m:r>
                    <m:r>
                      <a:rPr lang="tr-TR" b="0" i="1" dirty="0" smtClean="0">
                        <a:latin typeface="Cambria Math" panose="02040503050406030204" pitchFamily="18" charset="0"/>
                      </a:rPr>
                      <m:t>𝐴</m:t>
                    </m:r>
                    <m:r>
                      <a:rPr lang="tr-TR" b="0" i="1" dirty="0" smtClean="0">
                        <a:latin typeface="Cambria Math" panose="02040503050406030204" pitchFamily="18" charset="0"/>
                      </a:rPr>
                      <m:t>       (</m:t>
                    </m:r>
                    <m:r>
                      <a:rPr lang="tr-TR" b="0" i="1" dirty="0" smtClean="0">
                        <a:latin typeface="Cambria Math" panose="02040503050406030204" pitchFamily="18" charset="0"/>
                      </a:rPr>
                      <m:t>𝑁</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𝑚</m:t>
                        </m:r>
                      </m:e>
                      <m:sup>
                        <m:r>
                          <a:rPr lang="tr-TR" b="0" i="1" dirty="0" smtClean="0">
                            <a:latin typeface="Cambria Math" panose="02040503050406030204" pitchFamily="18" charset="0"/>
                          </a:rPr>
                          <m:t>2</m:t>
                        </m:r>
                      </m:sup>
                    </m:sSup>
                    <m:r>
                      <a:rPr lang="tr-TR" b="0" i="1" dirty="0" smtClean="0">
                        <a:latin typeface="Cambria Math" panose="02040503050406030204" pitchFamily="18" charset="0"/>
                      </a:rPr>
                      <m:t>)</m:t>
                    </m:r>
                  </m:oMath>
                </a14:m>
                <a:r>
                  <a:rPr lang="tr-TR" dirty="0"/>
                  <a:t> 	</a:t>
                </a:r>
                <a:r>
                  <a:rPr lang="en-US" dirty="0"/>
                  <a:t>Thrust produced per unit area.</a:t>
                </a:r>
                <a:endParaRPr lang="tr-TR" dirty="0"/>
              </a:p>
              <a:p>
                <a:pPr marL="0" indent="0">
                  <a:buNone/>
                </a:pPr>
                <a:endParaRPr lang="tr-TR" dirty="0"/>
              </a:p>
              <a:p>
                <a:pPr marL="0" indent="0">
                  <a:buNone/>
                </a:pPr>
                <a:r>
                  <a:rPr lang="tr-TR" dirty="0"/>
                  <a:t>         </a:t>
                </a:r>
                <a:endParaRPr lang="en-US" dirty="0"/>
              </a:p>
            </p:txBody>
          </p:sp>
        </mc:Choice>
        <mc:Fallback xmlns="">
          <p:sp>
            <p:nvSpPr>
              <p:cNvPr id="4" name="İçerik Yer Tutucusu 3">
                <a:extLst>
                  <a:ext uri="{FF2B5EF4-FFF2-40B4-BE49-F238E27FC236}">
                    <a16:creationId xmlns:a16="http://schemas.microsoft.com/office/drawing/2014/main" id="{28898FD7-3321-C746-566A-7943D2C1A7EB}"/>
                  </a:ext>
                </a:extLst>
              </p:cNvPr>
              <p:cNvSpPr>
                <a:spLocks noGrp="1" noRot="1" noChangeAspect="1" noMove="1" noResize="1" noEditPoints="1" noAdjustHandles="1" noChangeArrowheads="1" noChangeShapeType="1" noTextEdit="1"/>
              </p:cNvSpPr>
              <p:nvPr>
                <p:ph sz="quarter" idx="10"/>
              </p:nvPr>
            </p:nvSpPr>
            <p:spPr>
              <a:xfrm>
                <a:off x="738909" y="1453377"/>
                <a:ext cx="10507095" cy="3951245"/>
              </a:xfrm>
              <a:blipFill>
                <a:blip r:embed="rId2"/>
                <a:stretch>
                  <a:fillRect/>
                </a:stretch>
              </a:blipFill>
            </p:spPr>
            <p:txBody>
              <a:bodyPr/>
              <a:lstStyle/>
              <a:p>
                <a:r>
                  <a:rPr lang="en-US">
                    <a:noFill/>
                  </a:rPr>
                  <a:t> </a:t>
                </a:r>
              </a:p>
            </p:txBody>
          </p:sp>
        </mc:Fallback>
      </mc:AlternateContent>
      <p:grpSp>
        <p:nvGrpSpPr>
          <p:cNvPr id="27" name="Grup 26">
            <a:extLst>
              <a:ext uri="{FF2B5EF4-FFF2-40B4-BE49-F238E27FC236}">
                <a16:creationId xmlns:a16="http://schemas.microsoft.com/office/drawing/2014/main" id="{C704921C-8BAA-33A0-1A4C-4F91B8D4D341}"/>
              </a:ext>
            </a:extLst>
          </p:cNvPr>
          <p:cNvGrpSpPr/>
          <p:nvPr/>
        </p:nvGrpSpPr>
        <p:grpSpPr>
          <a:xfrm>
            <a:off x="851469" y="4673661"/>
            <a:ext cx="5903574" cy="369332"/>
            <a:chOff x="460274" y="4710607"/>
            <a:chExt cx="5903574" cy="369332"/>
          </a:xfrm>
        </p:grpSpPr>
        <p:grpSp>
          <p:nvGrpSpPr>
            <p:cNvPr id="25" name="Grup 24">
              <a:extLst>
                <a:ext uri="{FF2B5EF4-FFF2-40B4-BE49-F238E27FC236}">
                  <a16:creationId xmlns:a16="http://schemas.microsoft.com/office/drawing/2014/main" id="{B4A79FEC-C1B5-A80E-3DD7-835FBA74E3F4}"/>
                </a:ext>
              </a:extLst>
            </p:cNvPr>
            <p:cNvGrpSpPr/>
            <p:nvPr/>
          </p:nvGrpSpPr>
          <p:grpSpPr>
            <a:xfrm>
              <a:off x="3332094" y="4710607"/>
              <a:ext cx="3031754" cy="369332"/>
              <a:chOff x="865985" y="4618243"/>
              <a:chExt cx="3031754" cy="369332"/>
            </a:xfrm>
          </p:grpSpPr>
          <p:grpSp>
            <p:nvGrpSpPr>
              <p:cNvPr id="14" name="Grup 13">
                <a:extLst>
                  <a:ext uri="{FF2B5EF4-FFF2-40B4-BE49-F238E27FC236}">
                    <a16:creationId xmlns:a16="http://schemas.microsoft.com/office/drawing/2014/main" id="{5FEDAABC-4C07-E361-B71A-D6262F4E5CC4}"/>
                  </a:ext>
                </a:extLst>
              </p:cNvPr>
              <p:cNvGrpSpPr/>
              <p:nvPr/>
            </p:nvGrpSpPr>
            <p:grpSpPr>
              <a:xfrm>
                <a:off x="865985" y="4618243"/>
                <a:ext cx="547179" cy="369332"/>
                <a:chOff x="865985" y="4618243"/>
                <a:chExt cx="547179" cy="369332"/>
              </a:xfrm>
            </p:grpSpPr>
            <p:cxnSp>
              <p:nvCxnSpPr>
                <p:cNvPr id="6" name="Düz Ok Bağlayıcısı 5">
                  <a:extLst>
                    <a:ext uri="{FF2B5EF4-FFF2-40B4-BE49-F238E27FC236}">
                      <a16:creationId xmlns:a16="http://schemas.microsoft.com/office/drawing/2014/main" id="{8B133681-CBBB-62F0-057F-BC0C0873E3BA}"/>
                    </a:ext>
                  </a:extLst>
                </p:cNvPr>
                <p:cNvCxnSpPr/>
                <p:nvPr/>
              </p:nvCxnSpPr>
              <p:spPr>
                <a:xfrm>
                  <a:off x="1413164" y="4673600"/>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E4005EE-40FD-0A7F-5173-AAF64456592D}"/>
                        </a:ext>
                      </a:extLst>
                    </p:cNvPr>
                    <p:cNvSpPr txBox="1"/>
                    <p:nvPr/>
                  </p:nvSpPr>
                  <p:spPr>
                    <a:xfrm>
                      <a:off x="865985" y="4618243"/>
                      <a:ext cx="535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𝐷𝐿</m:t>
                            </m:r>
                          </m:oMath>
                        </m:oMathPara>
                      </a14:m>
                      <a:endParaRPr lang="en-US" dirty="0"/>
                    </a:p>
                  </p:txBody>
                </p:sp>
              </mc:Choice>
              <mc:Fallback xmlns="">
                <p:sp>
                  <p:nvSpPr>
                    <p:cNvPr id="13" name="Metin kutusu 12">
                      <a:extLst>
                        <a:ext uri="{FF2B5EF4-FFF2-40B4-BE49-F238E27FC236}">
                          <a16:creationId xmlns:a16="http://schemas.microsoft.com/office/drawing/2014/main" id="{3E4005EE-40FD-0A7F-5173-AAF64456592D}"/>
                        </a:ext>
                      </a:extLst>
                    </p:cNvPr>
                    <p:cNvSpPr txBox="1">
                      <a:spLocks noRot="1" noChangeAspect="1" noMove="1" noResize="1" noEditPoints="1" noAdjustHandles="1" noChangeArrowheads="1" noChangeShapeType="1" noTextEdit="1"/>
                    </p:cNvSpPr>
                    <p:nvPr/>
                  </p:nvSpPr>
                  <p:spPr>
                    <a:xfrm>
                      <a:off x="865985" y="4618243"/>
                      <a:ext cx="535659" cy="369332"/>
                    </a:xfrm>
                    <a:prstGeom prst="rect">
                      <a:avLst/>
                    </a:prstGeom>
                    <a:blipFill>
                      <a:blip r:embed="rId3"/>
                      <a:stretch>
                        <a:fillRect/>
                      </a:stretch>
                    </a:blipFill>
                  </p:spPr>
                  <p:txBody>
                    <a:bodyPr/>
                    <a:lstStyle/>
                    <a:p>
                      <a:r>
                        <a:rPr lang="en-US">
                          <a:noFill/>
                        </a:rPr>
                        <a:t> </a:t>
                      </a:r>
                    </a:p>
                  </p:txBody>
                </p:sp>
              </mc:Fallback>
            </mc:AlternateContent>
          </p:grpSp>
          <p:grpSp>
            <p:nvGrpSpPr>
              <p:cNvPr id="19" name="Grup 18">
                <a:extLst>
                  <a:ext uri="{FF2B5EF4-FFF2-40B4-BE49-F238E27FC236}">
                    <a16:creationId xmlns:a16="http://schemas.microsoft.com/office/drawing/2014/main" id="{5E65D2D5-FB99-8DBC-E81A-6318E63744C9}"/>
                  </a:ext>
                </a:extLst>
              </p:cNvPr>
              <p:cNvGrpSpPr/>
              <p:nvPr/>
            </p:nvGrpSpPr>
            <p:grpSpPr>
              <a:xfrm>
                <a:off x="1655694" y="4618243"/>
                <a:ext cx="447914" cy="369332"/>
                <a:chOff x="953730" y="5108160"/>
                <a:chExt cx="447914" cy="369332"/>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CFF10AB5-B13A-5950-A453-3C944A5105C4}"/>
                        </a:ext>
                      </a:extLst>
                    </p:cNvPr>
                    <p:cNvSpPr txBox="1"/>
                    <p:nvPr/>
                  </p:nvSpPr>
                  <p:spPr>
                    <a:xfrm>
                      <a:off x="953730" y="5108160"/>
                      <a:ext cx="395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𝐴</m:t>
                            </m:r>
                          </m:oMath>
                        </m:oMathPara>
                      </a14:m>
                      <a:endParaRPr lang="en-US" dirty="0"/>
                    </a:p>
                  </p:txBody>
                </p:sp>
              </mc:Choice>
              <mc:Fallback xmlns="">
                <p:sp>
                  <p:nvSpPr>
                    <p:cNvPr id="17" name="Metin kutusu 16">
                      <a:extLst>
                        <a:ext uri="{FF2B5EF4-FFF2-40B4-BE49-F238E27FC236}">
                          <a16:creationId xmlns:a16="http://schemas.microsoft.com/office/drawing/2014/main" id="{CFF10AB5-B13A-5950-A453-3C944A5105C4}"/>
                        </a:ext>
                      </a:extLst>
                    </p:cNvPr>
                    <p:cNvSpPr txBox="1">
                      <a:spLocks noRot="1" noChangeAspect="1" noMove="1" noResize="1" noEditPoints="1" noAdjustHandles="1" noChangeArrowheads="1" noChangeShapeType="1" noTextEdit="1"/>
                    </p:cNvSpPr>
                    <p:nvPr/>
                  </p:nvSpPr>
                  <p:spPr>
                    <a:xfrm>
                      <a:off x="953730" y="5108160"/>
                      <a:ext cx="395301" cy="369332"/>
                    </a:xfrm>
                    <a:prstGeom prst="rect">
                      <a:avLst/>
                    </a:prstGeom>
                    <a:blipFill>
                      <a:blip r:embed="rId4"/>
                      <a:stretch>
                        <a:fillRect/>
                      </a:stretch>
                    </a:blipFill>
                  </p:spPr>
                  <p:txBody>
                    <a:bodyPr/>
                    <a:lstStyle/>
                    <a:p>
                      <a:r>
                        <a:rPr lang="en-US">
                          <a:noFill/>
                        </a:rPr>
                        <a:t> </a:t>
                      </a:r>
                    </a:p>
                  </p:txBody>
                </p:sp>
              </mc:Fallback>
            </mc:AlternateContent>
            <p:cxnSp>
              <p:nvCxnSpPr>
                <p:cNvPr id="18" name="Düz Ok Bağlayıcısı 17">
                  <a:extLst>
                    <a:ext uri="{FF2B5EF4-FFF2-40B4-BE49-F238E27FC236}">
                      <a16:creationId xmlns:a16="http://schemas.microsoft.com/office/drawing/2014/main" id="{18E271F2-254C-F7E0-B1F9-222101A9A22E}"/>
                    </a:ext>
                  </a:extLst>
                </p:cNvPr>
                <p:cNvCxnSpPr/>
                <p:nvPr/>
              </p:nvCxnSpPr>
              <p:spPr>
                <a:xfrm flipV="1">
                  <a:off x="1401644" y="5168135"/>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up 21">
                <a:extLst>
                  <a:ext uri="{FF2B5EF4-FFF2-40B4-BE49-F238E27FC236}">
                    <a16:creationId xmlns:a16="http://schemas.microsoft.com/office/drawing/2014/main" id="{635A380F-F0BA-15F4-C7BB-8818EF5E9887}"/>
                  </a:ext>
                </a:extLst>
              </p:cNvPr>
              <p:cNvGrpSpPr/>
              <p:nvPr/>
            </p:nvGrpSpPr>
            <p:grpSpPr>
              <a:xfrm>
                <a:off x="2404361" y="4618243"/>
                <a:ext cx="529614" cy="369332"/>
                <a:chOff x="883550" y="5603085"/>
                <a:chExt cx="529614" cy="369332"/>
              </a:xfrm>
            </p:grpSpPr>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38FC8A8A-C516-246E-060F-7FA988EBC1E2}"/>
                        </a:ext>
                      </a:extLst>
                    </p:cNvPr>
                    <p:cNvSpPr txBox="1"/>
                    <p:nvPr/>
                  </p:nvSpPr>
                  <p:spPr>
                    <a:xfrm>
                      <a:off x="883550" y="5603085"/>
                      <a:ext cx="439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𝑃</m:t>
                                </m:r>
                              </m:e>
                              <m:sub>
                                <m:r>
                                  <a:rPr lang="tr-TR" b="0" i="1" dirty="0" smtClean="0">
                                    <a:latin typeface="Cambria Math" panose="02040503050406030204" pitchFamily="18" charset="0"/>
                                  </a:rPr>
                                  <m:t>𝑖</m:t>
                                </m:r>
                              </m:sub>
                            </m:sSub>
                          </m:oMath>
                        </m:oMathPara>
                      </a14:m>
                      <a:endParaRPr lang="en-US" dirty="0"/>
                    </a:p>
                  </p:txBody>
                </p:sp>
              </mc:Choice>
              <mc:Fallback xmlns="">
                <p:sp>
                  <p:nvSpPr>
                    <p:cNvPr id="20" name="Metin kutusu 19">
                      <a:extLst>
                        <a:ext uri="{FF2B5EF4-FFF2-40B4-BE49-F238E27FC236}">
                          <a16:creationId xmlns:a16="http://schemas.microsoft.com/office/drawing/2014/main" id="{38FC8A8A-C516-246E-060F-7FA988EBC1E2}"/>
                        </a:ext>
                      </a:extLst>
                    </p:cNvPr>
                    <p:cNvSpPr txBox="1">
                      <a:spLocks noRot="1" noChangeAspect="1" noMove="1" noResize="1" noEditPoints="1" noAdjustHandles="1" noChangeArrowheads="1" noChangeShapeType="1" noTextEdit="1"/>
                    </p:cNvSpPr>
                    <p:nvPr/>
                  </p:nvSpPr>
                  <p:spPr>
                    <a:xfrm>
                      <a:off x="883550" y="5603085"/>
                      <a:ext cx="439672" cy="369332"/>
                    </a:xfrm>
                    <a:prstGeom prst="rect">
                      <a:avLst/>
                    </a:prstGeom>
                    <a:blipFill>
                      <a:blip r:embed="rId5"/>
                      <a:stretch>
                        <a:fillRect b="-5000"/>
                      </a:stretch>
                    </a:blipFill>
                  </p:spPr>
                  <p:txBody>
                    <a:bodyPr/>
                    <a:lstStyle/>
                    <a:p>
                      <a:r>
                        <a:rPr lang="en-US">
                          <a:noFill/>
                        </a:rPr>
                        <a:t> </a:t>
                      </a:r>
                    </a:p>
                  </p:txBody>
                </p:sp>
              </mc:Fallback>
            </mc:AlternateContent>
            <p:cxnSp>
              <p:nvCxnSpPr>
                <p:cNvPr id="21" name="Düz Ok Bağlayıcısı 20">
                  <a:extLst>
                    <a:ext uri="{FF2B5EF4-FFF2-40B4-BE49-F238E27FC236}">
                      <a16:creationId xmlns:a16="http://schemas.microsoft.com/office/drawing/2014/main" id="{8179CA30-FE95-6276-5B4C-F51BEE57D1CC}"/>
                    </a:ext>
                  </a:extLst>
                </p:cNvPr>
                <p:cNvCxnSpPr/>
                <p:nvPr/>
              </p:nvCxnSpPr>
              <p:spPr>
                <a:xfrm>
                  <a:off x="1413164" y="5658442"/>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4" name="Grup 23">
                <a:extLst>
                  <a:ext uri="{FF2B5EF4-FFF2-40B4-BE49-F238E27FC236}">
                    <a16:creationId xmlns:a16="http://schemas.microsoft.com/office/drawing/2014/main" id="{55D8A2AB-9086-2D28-3566-9BCB86DE0E66}"/>
                  </a:ext>
                </a:extLst>
              </p:cNvPr>
              <p:cNvGrpSpPr/>
              <p:nvPr/>
            </p:nvGrpSpPr>
            <p:grpSpPr>
              <a:xfrm>
                <a:off x="3268882" y="4618243"/>
                <a:ext cx="628857" cy="369332"/>
                <a:chOff x="2844011" y="5806224"/>
                <a:chExt cx="615008" cy="369332"/>
              </a:xfrm>
            </p:grpSpPr>
            <p:cxnSp>
              <p:nvCxnSpPr>
                <p:cNvPr id="11" name="Düz Ok Bağlayıcısı 10">
                  <a:extLst>
                    <a:ext uri="{FF2B5EF4-FFF2-40B4-BE49-F238E27FC236}">
                      <a16:creationId xmlns:a16="http://schemas.microsoft.com/office/drawing/2014/main" id="{36509EA5-F145-5815-E3B2-883CE49804A8}"/>
                    </a:ext>
                  </a:extLst>
                </p:cNvPr>
                <p:cNvCxnSpPr/>
                <p:nvPr/>
              </p:nvCxnSpPr>
              <p:spPr>
                <a:xfrm>
                  <a:off x="3459019" y="5861581"/>
                  <a:ext cx="0" cy="25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D1073699-C4C3-0944-DFAB-29078F2071B4}"/>
                        </a:ext>
                      </a:extLst>
                    </p:cNvPr>
                    <p:cNvSpPr txBox="1"/>
                    <p:nvPr/>
                  </p:nvSpPr>
                  <p:spPr>
                    <a:xfrm>
                      <a:off x="2844011" y="5806224"/>
                      <a:ext cx="518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𝑃𝐿</m:t>
                            </m:r>
                          </m:oMath>
                        </m:oMathPara>
                      </a14:m>
                      <a:endParaRPr lang="en-US" dirty="0"/>
                    </a:p>
                  </p:txBody>
                </p:sp>
              </mc:Choice>
              <mc:Fallback xmlns="">
                <p:sp>
                  <p:nvSpPr>
                    <p:cNvPr id="23" name="Metin kutusu 22">
                      <a:extLst>
                        <a:ext uri="{FF2B5EF4-FFF2-40B4-BE49-F238E27FC236}">
                          <a16:creationId xmlns:a16="http://schemas.microsoft.com/office/drawing/2014/main" id="{D1073699-C4C3-0944-DFAB-29078F2071B4}"/>
                        </a:ext>
                      </a:extLst>
                    </p:cNvPr>
                    <p:cNvSpPr txBox="1">
                      <a:spLocks noRot="1" noChangeAspect="1" noMove="1" noResize="1" noEditPoints="1" noAdjustHandles="1" noChangeArrowheads="1" noChangeShapeType="1" noTextEdit="1"/>
                    </p:cNvSpPr>
                    <p:nvPr/>
                  </p:nvSpPr>
                  <p:spPr>
                    <a:xfrm>
                      <a:off x="2844011" y="5806224"/>
                      <a:ext cx="518027" cy="369332"/>
                    </a:xfrm>
                    <a:prstGeom prst="rect">
                      <a:avLst/>
                    </a:prstGeom>
                    <a:blipFill>
                      <a:blip r:embed="rId6"/>
                      <a:stretch>
                        <a:fillRect/>
                      </a:stretch>
                    </a:blipFill>
                  </p:spPr>
                  <p:txBody>
                    <a:bodyPr/>
                    <a:lstStyle/>
                    <a:p>
                      <a:r>
                        <a:rPr lang="en-US">
                          <a:noFill/>
                        </a:rPr>
                        <a:t> </a:t>
                      </a:r>
                    </a:p>
                  </p:txBody>
                </p:sp>
              </mc:Fallback>
            </mc:AlternateContent>
          </p:grpSp>
        </p:grpSp>
        <p:sp>
          <p:nvSpPr>
            <p:cNvPr id="26" name="Metin kutusu 25">
              <a:extLst>
                <a:ext uri="{FF2B5EF4-FFF2-40B4-BE49-F238E27FC236}">
                  <a16:creationId xmlns:a16="http://schemas.microsoft.com/office/drawing/2014/main" id="{4CFD725C-4137-9E45-29CA-6E0B7A43D054}"/>
                </a:ext>
              </a:extLst>
            </p:cNvPr>
            <p:cNvSpPr txBox="1"/>
            <p:nvPr/>
          </p:nvSpPr>
          <p:spPr>
            <a:xfrm>
              <a:off x="460274" y="4710607"/>
              <a:ext cx="2839880" cy="369332"/>
            </a:xfrm>
            <a:prstGeom prst="rect">
              <a:avLst/>
            </a:prstGeom>
            <a:noFill/>
          </p:spPr>
          <p:txBody>
            <a:bodyPr wrap="none" rtlCol="0">
              <a:spAutoFit/>
            </a:bodyPr>
            <a:lstStyle/>
            <a:p>
              <a:r>
                <a:rPr lang="en-US"/>
                <a:t>For the same Thrust value:</a:t>
              </a:r>
            </a:p>
          </p:txBody>
        </p:sp>
      </p:grpSp>
      <p:sp>
        <p:nvSpPr>
          <p:cNvPr id="28" name="Dikdörtgen 27">
            <a:extLst>
              <a:ext uri="{FF2B5EF4-FFF2-40B4-BE49-F238E27FC236}">
                <a16:creationId xmlns:a16="http://schemas.microsoft.com/office/drawing/2014/main" id="{461A6046-9543-8ECD-20E4-3217AC556A6C}"/>
              </a:ext>
            </a:extLst>
          </p:cNvPr>
          <p:cNvSpPr/>
          <p:nvPr/>
        </p:nvSpPr>
        <p:spPr>
          <a:xfrm>
            <a:off x="738909" y="4488873"/>
            <a:ext cx="6511636" cy="803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3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87420-267D-F1DC-80F5-542C7A9D3F41}"/>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BD3ABE60-37B4-5425-E0DE-04C8F245623D}"/>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mc:Choice xmlns:a14="http://schemas.microsoft.com/office/drawing/2010/main" Requires="a14">
          <p:sp>
            <p:nvSpPr>
              <p:cNvPr id="4" name="İçerik Yer Tutucusu 3">
                <a:extLst>
                  <a:ext uri="{FF2B5EF4-FFF2-40B4-BE49-F238E27FC236}">
                    <a16:creationId xmlns:a16="http://schemas.microsoft.com/office/drawing/2014/main" id="{DE84DBEA-C77D-14AC-D073-3108D243CFCF}"/>
                  </a:ext>
                </a:extLst>
              </p:cNvPr>
              <p:cNvSpPr>
                <a:spLocks noGrp="1"/>
              </p:cNvSpPr>
              <p:nvPr>
                <p:ph sz="quarter" idx="10"/>
              </p:nvPr>
            </p:nvSpPr>
            <p:spPr>
              <a:xfrm>
                <a:off x="833436" y="1276430"/>
                <a:ext cx="10507095" cy="5075630"/>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THRUST</a:t>
                </a:r>
              </a:p>
              <a:p>
                <a:pPr marL="0" indent="0">
                  <a:buNone/>
                </a:pPr>
                <a:endParaRPr lang="en-US" dirty="0">
                  <a:solidFill>
                    <a:srgbClr val="FF0000"/>
                  </a:solidFill>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𝑡𝑖𝑝</m:t>
                                </m:r>
                              </m:sub>
                            </m:sSub>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oMath>
                </a14:m>
                <a:r>
                  <a:rPr lang="en-US" dirty="0"/>
                  <a:t>: Flight Velocity of Rotor Blade</a:t>
                </a:r>
              </a:p>
            </p:txBody>
          </p:sp>
        </mc:Choice>
        <mc:Fallback>
          <p:sp>
            <p:nvSpPr>
              <p:cNvPr id="4" name="İçerik Yer Tutucusu 3">
                <a:extLst>
                  <a:ext uri="{FF2B5EF4-FFF2-40B4-BE49-F238E27FC236}">
                    <a16:creationId xmlns:a16="http://schemas.microsoft.com/office/drawing/2014/main" id="{DE84DBEA-C77D-14AC-D073-3108D243CFCF}"/>
                  </a:ext>
                </a:extLst>
              </p:cNvPr>
              <p:cNvSpPr>
                <a:spLocks noGrp="1" noRot="1" noChangeAspect="1" noMove="1" noResize="1" noEditPoints="1" noAdjustHandles="1" noChangeArrowheads="1" noChangeShapeType="1" noTextEdit="1"/>
              </p:cNvSpPr>
              <p:nvPr>
                <p:ph sz="quarter" idx="10"/>
              </p:nvPr>
            </p:nvSpPr>
            <p:spPr>
              <a:xfrm>
                <a:off x="833436" y="1276430"/>
                <a:ext cx="10507095" cy="5075630"/>
              </a:xfrm>
              <a:blipFill>
                <a:blip r:embed="rId2"/>
                <a:stretch>
                  <a:fillRect/>
                </a:stretch>
              </a:blipFill>
            </p:spPr>
            <p:txBody>
              <a:bodyPr/>
              <a:lstStyle/>
              <a:p>
                <a:r>
                  <a:rPr lang="en-US">
                    <a:noFill/>
                  </a:rPr>
                  <a:t> </a:t>
                </a:r>
              </a:p>
            </p:txBody>
          </p:sp>
        </mc:Fallback>
      </mc:AlternateContent>
      <p:grpSp>
        <p:nvGrpSpPr>
          <p:cNvPr id="35" name="Grup 34">
            <a:extLst>
              <a:ext uri="{FF2B5EF4-FFF2-40B4-BE49-F238E27FC236}">
                <a16:creationId xmlns:a16="http://schemas.microsoft.com/office/drawing/2014/main" id="{8CB2F967-7546-CBB1-7DA6-8E5A4B04E9D4}"/>
              </a:ext>
            </a:extLst>
          </p:cNvPr>
          <p:cNvGrpSpPr/>
          <p:nvPr/>
        </p:nvGrpSpPr>
        <p:grpSpPr>
          <a:xfrm>
            <a:off x="8040748" y="2069053"/>
            <a:ext cx="2716479" cy="1879992"/>
            <a:chOff x="7401035" y="2035276"/>
            <a:chExt cx="2716479" cy="1879992"/>
          </a:xfrm>
        </p:grpSpPr>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EC0105E9-27BD-A179-0054-46BBAED229B1}"/>
                    </a:ext>
                  </a:extLst>
                </p:cNvPr>
                <p:cNvSpPr txBox="1"/>
                <p:nvPr/>
              </p:nvSpPr>
              <p:spPr>
                <a:xfrm>
                  <a:off x="7514156" y="2962643"/>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24" name="Metin kutusu 23">
                  <a:extLst>
                    <a:ext uri="{FF2B5EF4-FFF2-40B4-BE49-F238E27FC236}">
                      <a16:creationId xmlns:a16="http://schemas.microsoft.com/office/drawing/2014/main" id="{EC0105E9-27BD-A179-0054-46BBAED229B1}"/>
                    </a:ext>
                  </a:extLst>
                </p:cNvPr>
                <p:cNvSpPr txBox="1">
                  <a:spLocks noRot="1" noChangeAspect="1" noMove="1" noResize="1" noEditPoints="1" noAdjustHandles="1" noChangeArrowheads="1" noChangeShapeType="1" noTextEdit="1"/>
                </p:cNvSpPr>
                <p:nvPr/>
              </p:nvSpPr>
              <p:spPr>
                <a:xfrm>
                  <a:off x="7514156" y="2962643"/>
                  <a:ext cx="401392" cy="369332"/>
                </a:xfrm>
                <a:prstGeom prst="rect">
                  <a:avLst/>
                </a:prstGeom>
                <a:blipFill>
                  <a:blip r:embed="rId3"/>
                  <a:stretch>
                    <a:fillRect/>
                  </a:stretch>
                </a:blipFill>
              </p:spPr>
              <p:txBody>
                <a:bodyPr/>
                <a:lstStyle/>
                <a:p>
                  <a:r>
                    <a:rPr lang="en-US">
                      <a:noFill/>
                    </a:rPr>
                    <a:t> </a:t>
                  </a:r>
                </a:p>
              </p:txBody>
            </p:sp>
          </mc:Fallback>
        </mc:AlternateContent>
        <p:cxnSp>
          <p:nvCxnSpPr>
            <p:cNvPr id="6" name="Düz Bağlayıcı 5">
              <a:extLst>
                <a:ext uri="{FF2B5EF4-FFF2-40B4-BE49-F238E27FC236}">
                  <a16:creationId xmlns:a16="http://schemas.microsoft.com/office/drawing/2014/main" id="{D8DEFB49-5292-4555-1D65-65F67AB376B1}"/>
                </a:ext>
              </a:extLst>
            </p:cNvPr>
            <p:cNvCxnSpPr>
              <a:cxnSpLocks/>
            </p:cNvCxnSpPr>
            <p:nvPr/>
          </p:nvCxnSpPr>
          <p:spPr>
            <a:xfrm>
              <a:off x="7675418" y="2035276"/>
              <a:ext cx="9236" cy="82916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Düz Bağlayıcı 7">
              <a:extLst>
                <a:ext uri="{FF2B5EF4-FFF2-40B4-BE49-F238E27FC236}">
                  <a16:creationId xmlns:a16="http://schemas.microsoft.com/office/drawing/2014/main" id="{FAA0804D-9756-C6C7-6A5B-13A3258C0485}"/>
                </a:ext>
              </a:extLst>
            </p:cNvPr>
            <p:cNvCxnSpPr>
              <a:cxnSpLocks/>
              <a:endCxn id="9" idx="1"/>
            </p:cNvCxnSpPr>
            <p:nvPr/>
          </p:nvCxnSpPr>
          <p:spPr>
            <a:xfrm>
              <a:off x="7675418" y="2438400"/>
              <a:ext cx="223434" cy="98761"/>
            </a:xfrm>
            <a:prstGeom prst="line">
              <a:avLst/>
            </a:prstGeom>
            <a:ln w="38100"/>
          </p:spPr>
          <p:style>
            <a:lnRef idx="1">
              <a:schemeClr val="dk1"/>
            </a:lnRef>
            <a:fillRef idx="0">
              <a:schemeClr val="dk1"/>
            </a:fillRef>
            <a:effectRef idx="0">
              <a:schemeClr val="dk1"/>
            </a:effectRef>
            <a:fontRef idx="minor">
              <a:schemeClr val="tx1"/>
            </a:fontRef>
          </p:style>
        </p:cxnSp>
        <p:sp>
          <p:nvSpPr>
            <p:cNvPr id="9" name="Dikdörtgen 8">
              <a:extLst>
                <a:ext uri="{FF2B5EF4-FFF2-40B4-BE49-F238E27FC236}">
                  <a16:creationId xmlns:a16="http://schemas.microsoft.com/office/drawing/2014/main" id="{F5C7CA88-CF8B-AB6C-31AA-A00B3F92DF34}"/>
                </a:ext>
              </a:extLst>
            </p:cNvPr>
            <p:cNvSpPr/>
            <p:nvPr/>
          </p:nvSpPr>
          <p:spPr>
            <a:xfrm rot="1505005">
              <a:off x="7832215" y="2647362"/>
              <a:ext cx="1413161" cy="378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Düz Bağlayıcı 12">
              <a:extLst>
                <a:ext uri="{FF2B5EF4-FFF2-40B4-BE49-F238E27FC236}">
                  <a16:creationId xmlns:a16="http://schemas.microsoft.com/office/drawing/2014/main" id="{3032A7F0-F186-DDD6-BDC9-58EAD89510C9}"/>
                </a:ext>
              </a:extLst>
            </p:cNvPr>
            <p:cNvCxnSpPr>
              <a:cxnSpLocks/>
            </p:cNvCxnSpPr>
            <p:nvPr/>
          </p:nvCxnSpPr>
          <p:spPr>
            <a:xfrm>
              <a:off x="9162473" y="2487780"/>
              <a:ext cx="0" cy="1427488"/>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FDEAC2D0-9FA0-1186-E507-1F78D3A12ADF}"/>
                </a:ext>
              </a:extLst>
            </p:cNvPr>
            <p:cNvCxnSpPr>
              <a:cxnSpLocks/>
            </p:cNvCxnSpPr>
            <p:nvPr/>
          </p:nvCxnSpPr>
          <p:spPr>
            <a:xfrm>
              <a:off x="7791755" y="2035276"/>
              <a:ext cx="1370718" cy="624797"/>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AAC0ED9D-F330-167B-2191-B5F8F246C68A}"/>
                    </a:ext>
                  </a:extLst>
                </p:cNvPr>
                <p:cNvSpPr txBox="1"/>
                <p:nvPr/>
              </p:nvSpPr>
              <p:spPr>
                <a:xfrm>
                  <a:off x="8315852" y="2120560"/>
                  <a:ext cx="40139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 name="Metin kutusu 17">
                  <a:extLst>
                    <a:ext uri="{FF2B5EF4-FFF2-40B4-BE49-F238E27FC236}">
                      <a16:creationId xmlns:a16="http://schemas.microsoft.com/office/drawing/2014/main" id="{AAC0ED9D-F330-167B-2191-B5F8F246C68A}"/>
                    </a:ext>
                  </a:extLst>
                </p:cNvPr>
                <p:cNvSpPr txBox="1">
                  <a:spLocks noRot="1" noChangeAspect="1" noMove="1" noResize="1" noEditPoints="1" noAdjustHandles="1" noChangeArrowheads="1" noChangeShapeType="1" noTextEdit="1"/>
                </p:cNvSpPr>
                <p:nvPr/>
              </p:nvSpPr>
              <p:spPr>
                <a:xfrm>
                  <a:off x="8315852" y="2120560"/>
                  <a:ext cx="401392" cy="369332"/>
                </a:xfrm>
                <a:prstGeom prst="rect">
                  <a:avLst/>
                </a:prstGeom>
                <a:blipFill>
                  <a:blip r:embed="rId4"/>
                  <a:stretch>
                    <a:fillRect/>
                  </a:stretch>
                </a:blipFill>
              </p:spPr>
              <p:txBody>
                <a:bodyPr/>
                <a:lstStyle/>
                <a:p>
                  <a:r>
                    <a:rPr lang="en-US">
                      <a:noFill/>
                    </a:rPr>
                    <a:t> </a:t>
                  </a:r>
                </a:p>
              </p:txBody>
            </p:sp>
          </mc:Fallback>
        </mc:AlternateContent>
        <p:grpSp>
          <p:nvGrpSpPr>
            <p:cNvPr id="23" name="Grup 22">
              <a:extLst>
                <a:ext uri="{FF2B5EF4-FFF2-40B4-BE49-F238E27FC236}">
                  <a16:creationId xmlns:a16="http://schemas.microsoft.com/office/drawing/2014/main" id="{632825A8-4B80-341C-41B7-3B85F50B2C3D}"/>
                </a:ext>
              </a:extLst>
            </p:cNvPr>
            <p:cNvGrpSpPr/>
            <p:nvPr/>
          </p:nvGrpSpPr>
          <p:grpSpPr>
            <a:xfrm>
              <a:off x="7401035" y="2381087"/>
              <a:ext cx="632734" cy="644720"/>
              <a:chOff x="7465291" y="2408815"/>
              <a:chExt cx="632734" cy="644720"/>
            </a:xfrm>
          </p:grpSpPr>
          <p:sp>
            <p:nvSpPr>
              <p:cNvPr id="21" name="Yay 20">
                <a:extLst>
                  <a:ext uri="{FF2B5EF4-FFF2-40B4-BE49-F238E27FC236}">
                    <a16:creationId xmlns:a16="http://schemas.microsoft.com/office/drawing/2014/main" id="{70816E00-FB78-D5FD-0DE3-C8B750FF7906}"/>
                  </a:ext>
                </a:extLst>
              </p:cNvPr>
              <p:cNvSpPr/>
              <p:nvPr/>
            </p:nvSpPr>
            <p:spPr>
              <a:xfrm rot="13366088">
                <a:off x="7506898" y="2480881"/>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Yay 21">
                <a:extLst>
                  <a:ext uri="{FF2B5EF4-FFF2-40B4-BE49-F238E27FC236}">
                    <a16:creationId xmlns:a16="http://schemas.microsoft.com/office/drawing/2014/main" id="{479A770D-B1FE-D3B1-A482-9E6452FC0201}"/>
                  </a:ext>
                </a:extLst>
              </p:cNvPr>
              <p:cNvSpPr/>
              <p:nvPr/>
            </p:nvSpPr>
            <p:spPr>
              <a:xfrm rot="6939130">
                <a:off x="7456054" y="2418052"/>
                <a:ext cx="591127" cy="572654"/>
              </a:xfrm>
              <a:prstGeom prst="arc">
                <a:avLst/>
              </a:prstGeom>
              <a:ln>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cxnSp>
          <p:nvCxnSpPr>
            <p:cNvPr id="26" name="Düz Ok Bağlayıcısı 25">
              <a:extLst>
                <a:ext uri="{FF2B5EF4-FFF2-40B4-BE49-F238E27FC236}">
                  <a16:creationId xmlns:a16="http://schemas.microsoft.com/office/drawing/2014/main" id="{4F8FCEE0-ADBD-8BDC-67B0-651BDBBB9171}"/>
                </a:ext>
              </a:extLst>
            </p:cNvPr>
            <p:cNvCxnSpPr>
              <a:cxnSpLocks/>
            </p:cNvCxnSpPr>
            <p:nvPr/>
          </p:nvCxnSpPr>
          <p:spPr>
            <a:xfrm>
              <a:off x="8073420" y="2227250"/>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Düz Ok Bağlayıcısı 30">
              <a:extLst>
                <a:ext uri="{FF2B5EF4-FFF2-40B4-BE49-F238E27FC236}">
                  <a16:creationId xmlns:a16="http://schemas.microsoft.com/office/drawing/2014/main" id="{0462D0FE-48CE-A5C3-CEC9-F4E7FC96073B}"/>
                </a:ext>
              </a:extLst>
            </p:cNvPr>
            <p:cNvCxnSpPr>
              <a:cxnSpLocks/>
            </p:cNvCxnSpPr>
            <p:nvPr/>
          </p:nvCxnSpPr>
          <p:spPr>
            <a:xfrm>
              <a:off x="8473334" y="2449856"/>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88BBD4-AF1B-416E-5934-4A2C888D401B}"/>
                </a:ext>
              </a:extLst>
            </p:cNvPr>
            <p:cNvCxnSpPr>
              <a:cxnSpLocks/>
            </p:cNvCxnSpPr>
            <p:nvPr/>
          </p:nvCxnSpPr>
          <p:spPr>
            <a:xfrm>
              <a:off x="8893589" y="2660073"/>
              <a:ext cx="0" cy="735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CBD4306A-302F-B346-C7C6-94B3291A51A7}"/>
                    </a:ext>
                  </a:extLst>
                </p:cNvPr>
                <p:cNvSpPr txBox="1"/>
                <p:nvPr/>
              </p:nvSpPr>
              <p:spPr>
                <a:xfrm>
                  <a:off x="8893589" y="3524520"/>
                  <a:ext cx="1223925" cy="39074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𝑉</m:t>
                            </m:r>
                          </m:e>
                          <m:sub>
                            <m:r>
                              <a:rPr lang="en-US" b="0" i="1" smtClean="0">
                                <a:solidFill>
                                  <a:srgbClr val="FF0000"/>
                                </a:solidFill>
                                <a:latin typeface="Cambria Math" panose="02040503050406030204" pitchFamily="18" charset="0"/>
                                <a:ea typeface="Cambria Math" panose="02040503050406030204" pitchFamily="18" charset="0"/>
                              </a:rPr>
                              <m:t>𝑡𝑖𝑝</m:t>
                            </m:r>
                          </m:sub>
                        </m:sSub>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smtClean="0">
                            <a:solidFill>
                              <a:srgbClr val="FF0000"/>
                            </a:solidFill>
                            <a:latin typeface="Cambria Math" panose="02040503050406030204" pitchFamily="18" charset="0"/>
                            <a:ea typeface="Cambria Math" panose="02040503050406030204" pitchFamily="18" charset="0"/>
                          </a:rPr>
                          <m:t>Ω</m:t>
                        </m:r>
                        <m:r>
                          <a:rPr lang="en-US" b="0" i="1" smtClean="0">
                            <a:solidFill>
                              <a:srgbClr val="FF0000"/>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3" name="Metin kutusu 32">
                  <a:extLst>
                    <a:ext uri="{FF2B5EF4-FFF2-40B4-BE49-F238E27FC236}">
                      <a16:creationId xmlns:a16="http://schemas.microsoft.com/office/drawing/2014/main" id="{CBD4306A-302F-B346-C7C6-94B3291A51A7}"/>
                    </a:ext>
                  </a:extLst>
                </p:cNvPr>
                <p:cNvSpPr txBox="1">
                  <a:spLocks noRot="1" noChangeAspect="1" noMove="1" noResize="1" noEditPoints="1" noAdjustHandles="1" noChangeArrowheads="1" noChangeShapeType="1" noTextEdit="1"/>
                </p:cNvSpPr>
                <p:nvPr/>
              </p:nvSpPr>
              <p:spPr>
                <a:xfrm>
                  <a:off x="8893589" y="3524520"/>
                  <a:ext cx="1223925" cy="390748"/>
                </a:xfrm>
                <a:prstGeom prst="rect">
                  <a:avLst/>
                </a:prstGeom>
                <a:blipFill>
                  <a:blip r:embed="rId5"/>
                  <a:stretch>
                    <a:fillRect b="-9375"/>
                  </a:stretch>
                </a:blipFill>
              </p:spPr>
              <p:txBody>
                <a:bodyPr/>
                <a:lstStyle/>
                <a:p>
                  <a:r>
                    <a:rPr lang="en-US">
                      <a:noFill/>
                    </a:rPr>
                    <a:t> </a:t>
                  </a:r>
                </a:p>
              </p:txBody>
            </p:sp>
          </mc:Fallback>
        </mc:AlternateContent>
        <p:sp>
          <p:nvSpPr>
            <p:cNvPr id="34" name="Yay 33">
              <a:extLst>
                <a:ext uri="{FF2B5EF4-FFF2-40B4-BE49-F238E27FC236}">
                  <a16:creationId xmlns:a16="http://schemas.microsoft.com/office/drawing/2014/main" id="{DA32574B-57D4-5ADD-5DE4-D00E7FB9ADF9}"/>
                </a:ext>
              </a:extLst>
            </p:cNvPr>
            <p:cNvSpPr/>
            <p:nvPr/>
          </p:nvSpPr>
          <p:spPr>
            <a:xfrm rot="5949778">
              <a:off x="8548629" y="2791958"/>
              <a:ext cx="814717" cy="753782"/>
            </a:xfrm>
            <a:prstGeom prst="arc">
              <a:avLst/>
            </a:prstGeom>
            <a:ln>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D8F7A624-211A-B96B-8A51-39D7E2550F3C}"/>
                  </a:ext>
                </a:extLst>
              </p:cNvPr>
              <p:cNvSpPr txBox="1"/>
              <p:nvPr/>
            </p:nvSpPr>
            <p:spPr>
              <a:xfrm>
                <a:off x="2612616" y="2865751"/>
                <a:ext cx="43183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𝑅𝑎𝑡𝑖𝑜</m:t>
                          </m:r>
                        </m:num>
                        <m:den>
                          <m:r>
                            <a:rPr lang="en-US" b="0" i="1" smtClean="0">
                              <a:latin typeface="Cambria Math" panose="02040503050406030204" pitchFamily="18" charset="0"/>
                            </a:rPr>
                            <m:t>𝐼𝑛𝑑𝑢𝑐𝑒𝑑</m:t>
                          </m:r>
                          <m:r>
                            <a:rPr lang="en-US" b="0" i="1" smtClean="0">
                              <a:latin typeface="Cambria Math" panose="02040503050406030204" pitchFamily="18" charset="0"/>
                            </a:rPr>
                            <m:t> </m:t>
                          </m:r>
                          <m:r>
                            <a:rPr lang="en-US" b="0" i="1" smtClean="0">
                              <a:latin typeface="Cambria Math" panose="02040503050406030204" pitchFamily="18" charset="0"/>
                            </a:rPr>
                            <m:t>𝐼𝑛𝑓𝑙𝑜𝑤</m:t>
                          </m:r>
                          <m:r>
                            <a:rPr lang="en-US" b="0" i="1" smtClean="0">
                              <a:latin typeface="Cambria Math" panose="02040503050406030204" pitchFamily="18" charset="0"/>
                            </a:rPr>
                            <m:t> </m:t>
                          </m:r>
                          <m:r>
                            <a:rPr lang="en-US" b="0" i="1" smtClean="0">
                              <a:latin typeface="Cambria Math" panose="02040503050406030204" pitchFamily="18" charset="0"/>
                            </a:rPr>
                            <m:t>𝑅𝑎𝑡𝑖𝑜</m:t>
                          </m:r>
                        </m:den>
                      </m:f>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𝐷𝑖𝑚𝑒𝑛𝑠𝑖𝑜𝑛𝑙𝑒𝑠𝑠</m:t>
                      </m:r>
                      <m:r>
                        <a:rPr lang="en-US" i="1">
                          <a:latin typeface="Cambria Math" panose="02040503050406030204" pitchFamily="18" charset="0"/>
                        </a:rPr>
                        <m:t>) </m:t>
                      </m:r>
                    </m:oMath>
                  </m:oMathPara>
                </a14:m>
                <a:endParaRPr lang="en-US" dirty="0"/>
              </a:p>
            </p:txBody>
          </p:sp>
        </mc:Choice>
        <mc:Fallback xmlns="">
          <p:sp>
            <p:nvSpPr>
              <p:cNvPr id="38" name="Metin kutusu 37">
                <a:extLst>
                  <a:ext uri="{FF2B5EF4-FFF2-40B4-BE49-F238E27FC236}">
                    <a16:creationId xmlns:a16="http://schemas.microsoft.com/office/drawing/2014/main" id="{D8F7A624-211A-B96B-8A51-39D7E2550F3C}"/>
                  </a:ext>
                </a:extLst>
              </p:cNvPr>
              <p:cNvSpPr txBox="1">
                <a:spLocks noRot="1" noChangeAspect="1" noMove="1" noResize="1" noEditPoints="1" noAdjustHandles="1" noChangeArrowheads="1" noChangeShapeType="1" noTextEdit="1"/>
              </p:cNvSpPr>
              <p:nvPr/>
            </p:nvSpPr>
            <p:spPr>
              <a:xfrm>
                <a:off x="2612616" y="2865751"/>
                <a:ext cx="4318387" cy="666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A830A0B7-F5F2-AC0F-1E1D-7209D85CF6B1}"/>
                  </a:ext>
                </a:extLst>
              </p:cNvPr>
              <p:cNvSpPr txBox="1"/>
              <p:nvPr/>
            </p:nvSpPr>
            <p:spPr>
              <a:xfrm>
                <a:off x="1066540" y="3622908"/>
                <a:ext cx="2094163"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𝑡𝑖𝑝</m:t>
                              </m:r>
                            </m:sub>
                          </m:sSub>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𝐴</m:t>
                              </m:r>
                            </m:den>
                          </m:f>
                        </m:e>
                      </m:rad>
                      <m:r>
                        <a:rPr lang="en-US" i="1" smtClean="0">
                          <a:latin typeface="Cambria Math" panose="02040503050406030204" pitchFamily="18" charset="0"/>
                        </a:rPr>
                        <m:t> </m:t>
                      </m:r>
                    </m:oMath>
                  </m:oMathPara>
                </a14:m>
                <a:endParaRPr lang="en-US" dirty="0"/>
              </a:p>
            </p:txBody>
          </p:sp>
        </mc:Choice>
        <mc:Fallback xmlns="">
          <p:sp>
            <p:nvSpPr>
              <p:cNvPr id="39" name="Metin kutusu 38">
                <a:extLst>
                  <a:ext uri="{FF2B5EF4-FFF2-40B4-BE49-F238E27FC236}">
                    <a16:creationId xmlns:a16="http://schemas.microsoft.com/office/drawing/2014/main" id="{A830A0B7-F5F2-AC0F-1E1D-7209D85CF6B1}"/>
                  </a:ext>
                </a:extLst>
              </p:cNvPr>
              <p:cNvSpPr txBox="1">
                <a:spLocks noRot="1" noChangeAspect="1" noMove="1" noResize="1" noEditPoints="1" noAdjustHandles="1" noChangeArrowheads="1" noChangeShapeType="1" noTextEdit="1"/>
              </p:cNvSpPr>
              <p:nvPr/>
            </p:nvSpPr>
            <p:spPr>
              <a:xfrm>
                <a:off x="1066540" y="3622908"/>
                <a:ext cx="2094163" cy="910699"/>
              </a:xfrm>
              <a:prstGeom prst="rect">
                <a:avLst/>
              </a:prstGeom>
              <a:blipFill>
                <a:blip r:embed="rId7"/>
                <a:stretch>
                  <a:fillRect/>
                </a:stretch>
              </a:blipFill>
            </p:spPr>
            <p:txBody>
              <a:bodyPr/>
              <a:lstStyle/>
              <a:p>
                <a:r>
                  <a:rPr lang="en-US">
                    <a:noFill/>
                  </a:rPr>
                  <a:t> </a:t>
                </a:r>
              </a:p>
            </p:txBody>
          </p:sp>
        </mc:Fallback>
      </mc:AlternateContent>
      <p:grpSp>
        <p:nvGrpSpPr>
          <p:cNvPr id="42" name="Grup 41">
            <a:extLst>
              <a:ext uri="{FF2B5EF4-FFF2-40B4-BE49-F238E27FC236}">
                <a16:creationId xmlns:a16="http://schemas.microsoft.com/office/drawing/2014/main" id="{5C75181C-E9E9-2024-A7DB-EDC203FBB91A}"/>
              </a:ext>
            </a:extLst>
          </p:cNvPr>
          <p:cNvGrpSpPr/>
          <p:nvPr/>
        </p:nvGrpSpPr>
        <p:grpSpPr>
          <a:xfrm>
            <a:off x="1066541" y="4714223"/>
            <a:ext cx="1996444" cy="1047480"/>
            <a:chOff x="938041" y="4435219"/>
            <a:chExt cx="1996444" cy="1047480"/>
          </a:xfrm>
        </p:grpSpPr>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75BCEC2F-30CB-4EC8-1755-BA95BE827004}"/>
                    </a:ext>
                  </a:extLst>
                </p:cNvPr>
                <p:cNvSpPr txBox="1"/>
                <p:nvPr/>
              </p:nvSpPr>
              <p:spPr>
                <a:xfrm>
                  <a:off x="938041" y="4435219"/>
                  <a:ext cx="1996444"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e>
                        </m:rad>
                        <m:r>
                          <a:rPr lang="en-US" i="1" smtClean="0">
                            <a:latin typeface="Cambria Math" panose="02040503050406030204" pitchFamily="18" charset="0"/>
                          </a:rPr>
                          <m:t> </m:t>
                        </m:r>
                      </m:oMath>
                    </m:oMathPara>
                  </a14:m>
                  <a:endParaRPr lang="en-US" dirty="0"/>
                </a:p>
              </p:txBody>
            </p:sp>
          </mc:Choice>
          <mc:Fallback xmlns="">
            <p:sp>
              <p:nvSpPr>
                <p:cNvPr id="40" name="Metin kutusu 39">
                  <a:extLst>
                    <a:ext uri="{FF2B5EF4-FFF2-40B4-BE49-F238E27FC236}">
                      <a16:creationId xmlns:a16="http://schemas.microsoft.com/office/drawing/2014/main" id="{75BCEC2F-30CB-4EC8-1755-BA95BE827004}"/>
                    </a:ext>
                  </a:extLst>
                </p:cNvPr>
                <p:cNvSpPr txBox="1">
                  <a:spLocks noRot="1" noChangeAspect="1" noMove="1" noResize="1" noEditPoints="1" noAdjustHandles="1" noChangeArrowheads="1" noChangeShapeType="1" noTextEdit="1"/>
                </p:cNvSpPr>
                <p:nvPr/>
              </p:nvSpPr>
              <p:spPr>
                <a:xfrm>
                  <a:off x="938041" y="4435219"/>
                  <a:ext cx="1996444" cy="910699"/>
                </a:xfrm>
                <a:prstGeom prst="rect">
                  <a:avLst/>
                </a:prstGeom>
                <a:blipFill>
                  <a:blip r:embed="rId8"/>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F90FDCC4-4749-248E-BECD-D6BA915D5754}"/>
                </a:ext>
              </a:extLst>
            </p:cNvPr>
            <p:cNvSpPr/>
            <p:nvPr/>
          </p:nvSpPr>
          <p:spPr>
            <a:xfrm>
              <a:off x="1985122" y="4572000"/>
              <a:ext cx="859678" cy="9106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up 4">
            <a:extLst>
              <a:ext uri="{FF2B5EF4-FFF2-40B4-BE49-F238E27FC236}">
                <a16:creationId xmlns:a16="http://schemas.microsoft.com/office/drawing/2014/main" id="{BD30AE2F-1213-8857-947B-AB23DEEB5C8C}"/>
              </a:ext>
            </a:extLst>
          </p:cNvPr>
          <p:cNvGrpSpPr/>
          <p:nvPr/>
        </p:nvGrpSpPr>
        <p:grpSpPr>
          <a:xfrm>
            <a:off x="3790996" y="4788959"/>
            <a:ext cx="2095247" cy="1379541"/>
            <a:chOff x="3875412" y="4415402"/>
            <a:chExt cx="2095247" cy="1379541"/>
          </a:xfrm>
        </p:grpSpPr>
        <p:grpSp>
          <p:nvGrpSpPr>
            <p:cNvPr id="45" name="Grup 44">
              <a:extLst>
                <a:ext uri="{FF2B5EF4-FFF2-40B4-BE49-F238E27FC236}">
                  <a16:creationId xmlns:a16="http://schemas.microsoft.com/office/drawing/2014/main" id="{2BE3802B-DC01-2D70-1320-B2B8DDDE14CD}"/>
                </a:ext>
              </a:extLst>
            </p:cNvPr>
            <p:cNvGrpSpPr/>
            <p:nvPr/>
          </p:nvGrpSpPr>
          <p:grpSpPr>
            <a:xfrm>
              <a:off x="4482006" y="4415402"/>
              <a:ext cx="1171282" cy="910699"/>
              <a:chOff x="4498109" y="4435218"/>
              <a:chExt cx="1171282" cy="910699"/>
            </a:xfrm>
          </p:grpSpPr>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F84F6300-0B74-8948-E0F5-51121006A17F}"/>
                      </a:ext>
                    </a:extLst>
                  </p:cNvPr>
                  <p:cNvSpPr txBox="1"/>
                  <p:nvPr/>
                </p:nvSpPr>
                <p:spPr>
                  <a:xfrm>
                    <a:off x="4498109" y="4435218"/>
                    <a:ext cx="1171282"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sub>
                                  </m:sSub>
                                </m:num>
                                <m:den>
                                  <m:r>
                                    <a:rPr lang="en-US" b="0" i="1" smtClean="0">
                                      <a:latin typeface="Cambria Math" panose="02040503050406030204" pitchFamily="18" charset="0"/>
                                    </a:rPr>
                                    <m:t>2</m:t>
                                  </m:r>
                                </m:den>
                              </m:f>
                            </m:e>
                          </m:rad>
                        </m:oMath>
                      </m:oMathPara>
                    </a14:m>
                    <a:endParaRPr lang="en-US" dirty="0"/>
                  </a:p>
                </p:txBody>
              </p:sp>
            </mc:Choice>
            <mc:Fallback xmlns="">
              <p:sp>
                <p:nvSpPr>
                  <p:cNvPr id="43" name="Metin kutusu 42">
                    <a:extLst>
                      <a:ext uri="{FF2B5EF4-FFF2-40B4-BE49-F238E27FC236}">
                        <a16:creationId xmlns:a16="http://schemas.microsoft.com/office/drawing/2014/main" id="{F84F6300-0B74-8948-E0F5-51121006A17F}"/>
                      </a:ext>
                    </a:extLst>
                  </p:cNvPr>
                  <p:cNvSpPr txBox="1">
                    <a:spLocks noRot="1" noChangeAspect="1" noMove="1" noResize="1" noEditPoints="1" noAdjustHandles="1" noChangeArrowheads="1" noChangeShapeType="1" noTextEdit="1"/>
                  </p:cNvSpPr>
                  <p:nvPr/>
                </p:nvSpPr>
                <p:spPr>
                  <a:xfrm>
                    <a:off x="4498109" y="4435218"/>
                    <a:ext cx="1171282" cy="910699"/>
                  </a:xfrm>
                  <a:prstGeom prst="rect">
                    <a:avLst/>
                  </a:prstGeom>
                  <a:blipFill>
                    <a:blip r:embed="rId9"/>
                    <a:stretch>
                      <a:fillRect/>
                    </a:stretch>
                  </a:blipFill>
                </p:spPr>
                <p:txBody>
                  <a:bodyPr/>
                  <a:lstStyle/>
                  <a:p>
                    <a:r>
                      <a:rPr lang="en-US">
                        <a:noFill/>
                      </a:rPr>
                      <a:t> </a:t>
                    </a:r>
                  </a:p>
                </p:txBody>
              </p:sp>
            </mc:Fallback>
          </mc:AlternateContent>
          <p:sp>
            <p:nvSpPr>
              <p:cNvPr id="44" name="Dikdörtgen 43">
                <a:extLst>
                  <a:ext uri="{FF2B5EF4-FFF2-40B4-BE49-F238E27FC236}">
                    <a16:creationId xmlns:a16="http://schemas.microsoft.com/office/drawing/2014/main" id="{6A466B8D-4E35-2A79-4D7B-126365BE3AAB}"/>
                  </a:ext>
                </a:extLst>
              </p:cNvPr>
              <p:cNvSpPr/>
              <p:nvPr/>
            </p:nvSpPr>
            <p:spPr>
              <a:xfrm>
                <a:off x="4498110" y="4435219"/>
                <a:ext cx="1171281" cy="91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Düz Ok Bağlayıcısı 47">
              <a:extLst>
                <a:ext uri="{FF2B5EF4-FFF2-40B4-BE49-F238E27FC236}">
                  <a16:creationId xmlns:a16="http://schemas.microsoft.com/office/drawing/2014/main" id="{F8C68AD7-E56A-B217-F8E8-F5408CAD486A}"/>
                </a:ext>
              </a:extLst>
            </p:cNvPr>
            <p:cNvCxnSpPr>
              <a:cxnSpLocks/>
            </p:cNvCxnSpPr>
            <p:nvPr/>
          </p:nvCxnSpPr>
          <p:spPr>
            <a:xfrm>
              <a:off x="5417127" y="5247172"/>
              <a:ext cx="0" cy="23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 51">
              <a:extLst>
                <a:ext uri="{FF2B5EF4-FFF2-40B4-BE49-F238E27FC236}">
                  <a16:creationId xmlns:a16="http://schemas.microsoft.com/office/drawing/2014/main" id="{ECBA215B-04CD-AAD8-22F6-B80A720E3376}"/>
                </a:ext>
              </a:extLst>
            </p:cNvPr>
            <p:cNvGrpSpPr/>
            <p:nvPr/>
          </p:nvGrpSpPr>
          <p:grpSpPr>
            <a:xfrm>
              <a:off x="3875412" y="5242554"/>
              <a:ext cx="1239442" cy="552389"/>
              <a:chOff x="3875412" y="5242554"/>
              <a:chExt cx="1239442" cy="552389"/>
            </a:xfrm>
          </p:grpSpPr>
          <p:cxnSp>
            <p:nvCxnSpPr>
              <p:cNvPr id="47" name="Düz Ok Bağlayıcısı 46">
                <a:extLst>
                  <a:ext uri="{FF2B5EF4-FFF2-40B4-BE49-F238E27FC236}">
                    <a16:creationId xmlns:a16="http://schemas.microsoft.com/office/drawing/2014/main" id="{E3364855-DBB0-7D65-AEA2-9D2FDB003A28}"/>
                  </a:ext>
                </a:extLst>
              </p:cNvPr>
              <p:cNvCxnSpPr>
                <a:cxnSpLocks/>
              </p:cNvCxnSpPr>
              <p:nvPr/>
            </p:nvCxnSpPr>
            <p:spPr>
              <a:xfrm>
                <a:off x="4729018" y="5242554"/>
                <a:ext cx="0" cy="240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Metin kutusu 50">
                <a:extLst>
                  <a:ext uri="{FF2B5EF4-FFF2-40B4-BE49-F238E27FC236}">
                    <a16:creationId xmlns:a16="http://schemas.microsoft.com/office/drawing/2014/main" id="{B728C346-AAB6-BB51-D74C-DC651440117B}"/>
                  </a:ext>
                </a:extLst>
              </p:cNvPr>
              <p:cNvSpPr txBox="1"/>
              <p:nvPr/>
            </p:nvSpPr>
            <p:spPr>
              <a:xfrm>
                <a:off x="3875412" y="5425611"/>
                <a:ext cx="1239442" cy="369332"/>
              </a:xfrm>
              <a:prstGeom prst="rect">
                <a:avLst/>
              </a:prstGeom>
              <a:noFill/>
              <a:ln>
                <a:noFill/>
              </a:ln>
            </p:spPr>
            <p:txBody>
              <a:bodyPr wrap="none" rtlCol="0">
                <a:spAutoFit/>
              </a:bodyPr>
              <a:lstStyle/>
              <a:p>
                <a:r>
                  <a:rPr lang="en-US">
                    <a:solidFill>
                      <a:srgbClr val="FF0000"/>
                    </a:solidFill>
                  </a:rPr>
                  <a:t>coefficient</a:t>
                </a:r>
              </a:p>
            </p:txBody>
          </p:sp>
        </p:grpSp>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2AA9016-5043-180C-8734-217DE674DF45}"/>
                    </a:ext>
                  </a:extLst>
                </p:cNvPr>
                <p:cNvSpPr txBox="1"/>
                <p:nvPr/>
              </p:nvSpPr>
              <p:spPr>
                <a:xfrm>
                  <a:off x="5107795" y="5425611"/>
                  <a:ext cx="86286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rgbClr val="FF0000"/>
                            </a:solidFill>
                            <a:latin typeface="Cambria Math" panose="02040503050406030204" pitchFamily="18" charset="0"/>
                          </a:rPr>
                          <m:t>min</m:t>
                        </m:r>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3" name="Metin kutusu 52">
                  <a:extLst>
                    <a:ext uri="{FF2B5EF4-FFF2-40B4-BE49-F238E27FC236}">
                      <a16:creationId xmlns:a16="http://schemas.microsoft.com/office/drawing/2014/main" id="{52AA9016-5043-180C-8734-217DE674DF45}"/>
                    </a:ext>
                  </a:extLst>
                </p:cNvPr>
                <p:cNvSpPr txBox="1">
                  <a:spLocks noRot="1" noChangeAspect="1" noMove="1" noResize="1" noEditPoints="1" noAdjustHandles="1" noChangeArrowheads="1" noChangeShapeType="1" noTextEdit="1"/>
                </p:cNvSpPr>
                <p:nvPr/>
              </p:nvSpPr>
              <p:spPr>
                <a:xfrm>
                  <a:off x="5107795" y="5425611"/>
                  <a:ext cx="862864" cy="369332"/>
                </a:xfrm>
                <a:prstGeom prst="rect">
                  <a:avLst/>
                </a:prstGeom>
                <a:blipFill>
                  <a:blip r:embed="rId10"/>
                  <a:stretch>
                    <a:fillRect b="-3279"/>
                  </a:stretch>
                </a:blipFill>
                <a:ln>
                  <a:noFill/>
                </a:ln>
              </p:spPr>
              <p:txBody>
                <a:bodyPr/>
                <a:lstStyle/>
                <a:p>
                  <a:r>
                    <a:rPr lang="en-US">
                      <a:noFill/>
                    </a:rPr>
                    <a:t> </a:t>
                  </a:r>
                </a:p>
              </p:txBody>
            </p:sp>
          </mc:Fallback>
        </mc:AlternateContent>
      </p:grpSp>
      <p:grpSp>
        <p:nvGrpSpPr>
          <p:cNvPr id="7" name="Grup 6">
            <a:extLst>
              <a:ext uri="{FF2B5EF4-FFF2-40B4-BE49-F238E27FC236}">
                <a16:creationId xmlns:a16="http://schemas.microsoft.com/office/drawing/2014/main" id="{D5E2FB0C-7E44-7255-7A18-67F0946E4B2E}"/>
              </a:ext>
            </a:extLst>
          </p:cNvPr>
          <p:cNvGrpSpPr/>
          <p:nvPr/>
        </p:nvGrpSpPr>
        <p:grpSpPr>
          <a:xfrm>
            <a:off x="7128733" y="4322635"/>
            <a:ext cx="3721070" cy="1697785"/>
            <a:chOff x="6451534" y="4572000"/>
            <a:chExt cx="3721070" cy="1697785"/>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C9F09D5E-4535-9480-B4A3-04B026844BF0}"/>
                    </a:ext>
                  </a:extLst>
                </p:cNvPr>
                <p:cNvSpPr txBox="1"/>
                <p:nvPr/>
              </p:nvSpPr>
              <p:spPr>
                <a:xfrm>
                  <a:off x="6751782" y="4572000"/>
                  <a:ext cx="3059299" cy="49686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rPr>
                                <m:t>𝑖</m:t>
                              </m:r>
                            </m:sub>
                          </m:sSub>
                        </m:num>
                        <m:den>
                          <m:r>
                            <m:rPr>
                              <m:sty m:val="p"/>
                            </m:rPr>
                            <a:rPr lang="en-US"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𝑅</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is constant. </a:t>
                  </a:r>
                </a:p>
              </p:txBody>
            </p:sp>
          </mc:Choice>
          <mc:Fallback xmlns="">
            <p:sp>
              <p:nvSpPr>
                <p:cNvPr id="54" name="Metin kutusu 53">
                  <a:extLst>
                    <a:ext uri="{FF2B5EF4-FFF2-40B4-BE49-F238E27FC236}">
                      <a16:creationId xmlns:a16="http://schemas.microsoft.com/office/drawing/2014/main" id="{C9F09D5E-4535-9480-B4A3-04B026844BF0}"/>
                    </a:ext>
                  </a:extLst>
                </p:cNvPr>
                <p:cNvSpPr txBox="1">
                  <a:spLocks noRot="1" noChangeAspect="1" noMove="1" noResize="1" noEditPoints="1" noAdjustHandles="1" noChangeArrowheads="1" noChangeShapeType="1" noTextEdit="1"/>
                </p:cNvSpPr>
                <p:nvPr/>
              </p:nvSpPr>
              <p:spPr>
                <a:xfrm>
                  <a:off x="6751782" y="4572000"/>
                  <a:ext cx="3059299" cy="496867"/>
                </a:xfrm>
                <a:prstGeom prst="rect">
                  <a:avLst/>
                </a:prstGeom>
                <a:blipFill>
                  <a:blip r:embed="rId11"/>
                  <a:stretch>
                    <a:fillRect r="-598" b="-6098"/>
                  </a:stretch>
                </a:blipFill>
              </p:spPr>
              <p:txBody>
                <a:bodyPr/>
                <a:lstStyle/>
                <a:p>
                  <a:r>
                    <a:rPr lang="en-US">
                      <a:noFill/>
                    </a:rPr>
                    <a:t> </a:t>
                  </a:r>
                </a:p>
              </p:txBody>
            </p:sp>
          </mc:Fallback>
        </mc:AlternateContent>
        <p:grpSp>
          <p:nvGrpSpPr>
            <p:cNvPr id="63" name="Grup 62">
              <a:extLst>
                <a:ext uri="{FF2B5EF4-FFF2-40B4-BE49-F238E27FC236}">
                  <a16:creationId xmlns:a16="http://schemas.microsoft.com/office/drawing/2014/main" id="{685F2C7B-E732-7693-56BC-E6347BD775EF}"/>
                </a:ext>
              </a:extLst>
            </p:cNvPr>
            <p:cNvGrpSpPr/>
            <p:nvPr/>
          </p:nvGrpSpPr>
          <p:grpSpPr>
            <a:xfrm>
              <a:off x="6451534" y="4865238"/>
              <a:ext cx="3721070" cy="1404547"/>
              <a:chOff x="6451534" y="4865238"/>
              <a:chExt cx="3721070" cy="1404547"/>
            </a:xfrm>
          </p:grpSpPr>
          <p:grpSp>
            <p:nvGrpSpPr>
              <p:cNvPr id="61" name="Grup 60">
                <a:extLst>
                  <a:ext uri="{FF2B5EF4-FFF2-40B4-BE49-F238E27FC236}">
                    <a16:creationId xmlns:a16="http://schemas.microsoft.com/office/drawing/2014/main" id="{474BF5DC-338B-78FC-4635-6B87C55EAB13}"/>
                  </a:ext>
                </a:extLst>
              </p:cNvPr>
              <p:cNvGrpSpPr/>
              <p:nvPr/>
            </p:nvGrpSpPr>
            <p:grpSpPr>
              <a:xfrm>
                <a:off x="6451534" y="4865238"/>
                <a:ext cx="3628494" cy="798607"/>
                <a:chOff x="6451534" y="4865238"/>
                <a:chExt cx="3628494" cy="798607"/>
              </a:xfrm>
            </p:grpSpPr>
            <p:grpSp>
              <p:nvGrpSpPr>
                <p:cNvPr id="59" name="Grup 58">
                  <a:extLst>
                    <a:ext uri="{FF2B5EF4-FFF2-40B4-BE49-F238E27FC236}">
                      <a16:creationId xmlns:a16="http://schemas.microsoft.com/office/drawing/2014/main" id="{0C8C010D-7615-A3DB-9D09-F4F2F5033968}"/>
                    </a:ext>
                  </a:extLst>
                </p:cNvPr>
                <p:cNvGrpSpPr/>
                <p:nvPr/>
              </p:nvGrpSpPr>
              <p:grpSpPr>
                <a:xfrm>
                  <a:off x="7250878" y="4865238"/>
                  <a:ext cx="350650" cy="433885"/>
                  <a:chOff x="7250878" y="4865238"/>
                  <a:chExt cx="350650" cy="433885"/>
                </a:xfrm>
              </p:grpSpPr>
              <p:sp>
                <p:nvSpPr>
                  <p:cNvPr id="55" name="Oval 54">
                    <a:extLst>
                      <a:ext uri="{FF2B5EF4-FFF2-40B4-BE49-F238E27FC236}">
                        <a16:creationId xmlns:a16="http://schemas.microsoft.com/office/drawing/2014/main" id="{C00E05C1-D90E-BAE2-96F3-978D70A2D131}"/>
                      </a:ext>
                    </a:extLst>
                  </p:cNvPr>
                  <p:cNvSpPr/>
                  <p:nvPr/>
                </p:nvSpPr>
                <p:spPr>
                  <a:xfrm>
                    <a:off x="7250878" y="4865238"/>
                    <a:ext cx="350650" cy="2036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Düz Ok Bağlayıcısı 56">
                    <a:extLst>
                      <a:ext uri="{FF2B5EF4-FFF2-40B4-BE49-F238E27FC236}">
                        <a16:creationId xmlns:a16="http://schemas.microsoft.com/office/drawing/2014/main" id="{C3244DDD-A71C-3D2A-1981-D5AE193D3409}"/>
                      </a:ext>
                    </a:extLst>
                  </p:cNvPr>
                  <p:cNvCxnSpPr>
                    <a:cxnSpLocks/>
                  </p:cNvCxnSpPr>
                  <p:nvPr/>
                </p:nvCxnSpPr>
                <p:spPr>
                  <a:xfrm>
                    <a:off x="7426203" y="5075778"/>
                    <a:ext cx="0" cy="223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Metin kutusu 59">
                  <a:extLst>
                    <a:ext uri="{FF2B5EF4-FFF2-40B4-BE49-F238E27FC236}">
                      <a16:creationId xmlns:a16="http://schemas.microsoft.com/office/drawing/2014/main" id="{2DC6CD50-D6C1-E269-4464-788066FACFD6}"/>
                    </a:ext>
                  </a:extLst>
                </p:cNvPr>
                <p:cNvSpPr txBox="1"/>
                <p:nvPr/>
              </p:nvSpPr>
              <p:spPr>
                <a:xfrm>
                  <a:off x="6451534" y="5294513"/>
                  <a:ext cx="3628494" cy="369332"/>
                </a:xfrm>
                <a:prstGeom prst="rect">
                  <a:avLst/>
                </a:prstGeom>
                <a:noFill/>
              </p:spPr>
              <p:txBody>
                <a:bodyPr wrap="none" rtlCol="0">
                  <a:spAutoFit/>
                </a:bodyPr>
                <a:lstStyle/>
                <a:p>
                  <a:r>
                    <a:rPr lang="en-US" dirty="0">
                      <a:solidFill>
                        <a:srgbClr val="FF0000"/>
                      </a:solidFill>
                    </a:rPr>
                    <a:t>If it's increasing at a constant rate,</a:t>
                  </a:r>
                </a:p>
              </p:txBody>
            </p:sp>
          </p:gr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5A0652F9-27F7-1F92-D7AE-B8B57FC674B7}"/>
                      </a:ext>
                    </a:extLst>
                  </p:cNvPr>
                  <p:cNvSpPr txBox="1"/>
                  <p:nvPr/>
                </p:nvSpPr>
                <p:spPr>
                  <a:xfrm>
                    <a:off x="6499502" y="5623454"/>
                    <a:ext cx="3673102" cy="646331"/>
                  </a:xfrm>
                  <a:prstGeom prst="rect">
                    <a:avLst/>
                  </a:prstGeom>
                  <a:noFill/>
                </p:spPr>
                <p:txBody>
                  <a:bodyPr wrap="square"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rPr>
                              <m:t>𝑖</m:t>
                            </m:r>
                          </m:sub>
                        </m:sSub>
                        <m:r>
                          <a:rPr lang="en-US" i="1" smtClean="0">
                            <a:solidFill>
                              <a:srgbClr val="FF0000"/>
                            </a:solidFill>
                            <a:latin typeface="Cambria Math" panose="02040503050406030204" pitchFamily="18" charset="0"/>
                          </a:rPr>
                          <m:t> </m:t>
                        </m:r>
                      </m:oMath>
                    </a14:m>
                    <a:r>
                      <a:rPr lang="en-US" dirty="0">
                        <a:solidFill>
                          <a:srgbClr val="FF0000"/>
                        </a:solidFill>
                      </a:rPr>
                      <a:t>causes the minimum induced power consumption in Hover.</a:t>
                    </a:r>
                  </a:p>
                </p:txBody>
              </p:sp>
            </mc:Choice>
            <mc:Fallback xmlns="">
              <p:sp>
                <p:nvSpPr>
                  <p:cNvPr id="62" name="Metin kutusu 61">
                    <a:extLst>
                      <a:ext uri="{FF2B5EF4-FFF2-40B4-BE49-F238E27FC236}">
                        <a16:creationId xmlns:a16="http://schemas.microsoft.com/office/drawing/2014/main" id="{5A0652F9-27F7-1F92-D7AE-B8B57FC674B7}"/>
                      </a:ext>
                    </a:extLst>
                  </p:cNvPr>
                  <p:cNvSpPr txBox="1">
                    <a:spLocks noRot="1" noChangeAspect="1" noMove="1" noResize="1" noEditPoints="1" noAdjustHandles="1" noChangeArrowheads="1" noChangeShapeType="1" noTextEdit="1"/>
                  </p:cNvSpPr>
                  <p:nvPr/>
                </p:nvSpPr>
                <p:spPr>
                  <a:xfrm>
                    <a:off x="6499502" y="5623454"/>
                    <a:ext cx="3673102" cy="646331"/>
                  </a:xfrm>
                  <a:prstGeom prst="rect">
                    <a:avLst/>
                  </a:prstGeom>
                  <a:blipFill>
                    <a:blip r:embed="rId12"/>
                    <a:stretch>
                      <a:fillRect l="-1327" t="-3738" b="-1401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18962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E6E4F-75F0-63FA-64DE-F1B64138865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95819E13-0A14-7DA3-8A24-D5E5B4A8D529}"/>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mc:Choice xmlns:a14="http://schemas.microsoft.com/office/drawing/2010/main" Requires="a14">
          <p:sp>
            <p:nvSpPr>
              <p:cNvPr id="4" name="İçerik Yer Tutucusu 3">
                <a:extLst>
                  <a:ext uri="{FF2B5EF4-FFF2-40B4-BE49-F238E27FC236}">
                    <a16:creationId xmlns:a16="http://schemas.microsoft.com/office/drawing/2014/main" id="{0965693E-27A2-C43B-FBF6-52F88600990A}"/>
                  </a:ext>
                </a:extLst>
              </p:cNvPr>
              <p:cNvSpPr>
                <a:spLocks noGrp="1"/>
              </p:cNvSpPr>
              <p:nvPr>
                <p:ph sz="quarter" idx="10"/>
              </p:nvPr>
            </p:nvSpPr>
            <p:spPr>
              <a:xfrm>
                <a:off x="842453" y="1365956"/>
                <a:ext cx="10507095" cy="4388689"/>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INDUCED POWER</a:t>
                </a:r>
              </a:p>
              <a:p>
                <a:pPr marL="0" indent="0">
                  <a:buNone/>
                </a:pPr>
                <a:endParaRPr lang="tr-T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oMath>
                  </m:oMathPara>
                </a14:m>
                <a:endParaRPr lang="tr-TR" dirty="0"/>
              </a:p>
              <a:p>
                <a:pPr marL="0" indent="0">
                  <a:buNone/>
                </a:pPr>
                <a14:m>
                  <m:oMathPara xmlns:m="http://schemas.openxmlformats.org/officeDocument/2006/math">
                    <m:oMathParaPr>
                      <m:jc m:val="left"/>
                    </m:oMathParaPr>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tr-TR"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sSub>
                        <m:sSubPr>
                          <m:ctrlPr>
                            <a:rPr lang="tr-TR" b="1" i="1" smtClean="0">
                              <a:latin typeface="Cambria Math" panose="02040503050406030204" pitchFamily="18" charset="0"/>
                            </a:rPr>
                          </m:ctrlPr>
                        </m:sSubPr>
                        <m:e>
                          <m:r>
                            <a:rPr lang="tr-TR" b="1" i="1" smtClean="0">
                              <a:latin typeface="Cambria Math" panose="02040503050406030204" pitchFamily="18" charset="0"/>
                              <a:ea typeface="Cambria Math" panose="02040503050406030204" pitchFamily="18" charset="0"/>
                            </a:rPr>
                            <m:t>𝝀</m:t>
                          </m:r>
                        </m:e>
                        <m:sub>
                          <m:r>
                            <a:rPr lang="tr-TR" b="1" i="1" smtClean="0">
                              <a:latin typeface="Cambria Math" panose="02040503050406030204" pitchFamily="18" charset="0"/>
                            </a:rPr>
                            <m:t>𝒊</m:t>
                          </m:r>
                        </m:sub>
                      </m:sSub>
                      <m:r>
                        <a:rPr lang="tr-TR" b="1" i="1" smtClean="0">
                          <a:latin typeface="Cambria Math" panose="02040503050406030204" pitchFamily="18" charset="0"/>
                        </a:rPr>
                        <m:t>=</m:t>
                      </m:r>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rad>
                        <m:radPr>
                          <m:degHide m:val="on"/>
                          <m:ctrlPr>
                            <a:rPr lang="tr-TR" b="1" i="1" smtClean="0">
                              <a:latin typeface="Cambria Math" panose="02040503050406030204" pitchFamily="18" charset="0"/>
                            </a:rPr>
                          </m:ctrlPr>
                        </m:radPr>
                        <m:deg/>
                        <m:e>
                          <m:f>
                            <m:fPr>
                              <m:ctrlPr>
                                <a:rPr lang="tr-TR" b="1" i="1" smtClean="0">
                                  <a:latin typeface="Cambria Math" panose="02040503050406030204" pitchFamily="18" charset="0"/>
                                </a:rPr>
                              </m:ctrlPr>
                            </m:fPr>
                            <m:num>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num>
                            <m:den>
                              <m:r>
                                <a:rPr lang="tr-TR" b="1" i="1" smtClean="0">
                                  <a:latin typeface="Cambria Math" panose="02040503050406030204" pitchFamily="18" charset="0"/>
                                </a:rPr>
                                <m:t>𝟐</m:t>
                              </m:r>
                            </m:den>
                          </m:f>
                        </m:e>
                      </m:rad>
                    </m:oMath>
                  </m:oMathPara>
                </a14:m>
                <a:endParaRPr lang="tr-TR" b="1"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tr-TR" b="1" i="1" smtClean="0">
                            <a:latin typeface="Cambria Math" panose="02040503050406030204" pitchFamily="18" charset="0"/>
                          </a:rPr>
                          <m:t>𝑪</m:t>
                        </m:r>
                      </m:e>
                      <m:sub>
                        <m:sSub>
                          <m:sSubPr>
                            <m:ctrlPr>
                              <a:rPr lang="en-US" b="1" i="1" smtClean="0">
                                <a:latin typeface="Cambria Math" panose="02040503050406030204" pitchFamily="18" charset="0"/>
                              </a:rPr>
                            </m:ctrlPr>
                          </m:sSubPr>
                          <m:e>
                            <m:r>
                              <a:rPr lang="tr-TR" b="1" i="1" smtClean="0">
                                <a:latin typeface="Cambria Math" panose="02040503050406030204" pitchFamily="18" charset="0"/>
                              </a:rPr>
                              <m:t>𝑷</m:t>
                            </m:r>
                          </m:e>
                          <m:sub>
                            <m:r>
                              <a:rPr lang="tr-TR" b="1" i="1" smtClean="0">
                                <a:latin typeface="Cambria Math" panose="02040503050406030204" pitchFamily="18" charset="0"/>
                              </a:rPr>
                              <m:t>𝒊</m:t>
                            </m:r>
                          </m:sub>
                        </m:sSub>
                      </m:sub>
                    </m:sSub>
                    <m:r>
                      <a:rPr lang="tr-TR" b="1" i="1" smtClean="0">
                        <a:latin typeface="Cambria Math" panose="02040503050406030204" pitchFamily="18" charset="0"/>
                      </a:rPr>
                      <m:t>=</m:t>
                    </m:r>
                    <m:f>
                      <m:fPr>
                        <m:ctrlPr>
                          <a:rPr lang="tr-TR" b="1" i="1" smtClean="0">
                            <a:latin typeface="Cambria Math" panose="02040503050406030204" pitchFamily="18" charset="0"/>
                          </a:rPr>
                        </m:ctrlPr>
                      </m:fPr>
                      <m:num>
                        <m:rad>
                          <m:radPr>
                            <m:ctrlPr>
                              <a:rPr lang="tr-TR" b="1" i="1" smtClean="0">
                                <a:latin typeface="Cambria Math" panose="02040503050406030204" pitchFamily="18" charset="0"/>
                              </a:rPr>
                            </m:ctrlPr>
                          </m:radPr>
                          <m:deg>
                            <m:r>
                              <m:rPr>
                                <m:brk m:alnAt="7"/>
                              </m:rPr>
                              <a:rPr lang="tr-TR" b="1" i="1" smtClean="0">
                                <a:latin typeface="Cambria Math" panose="02040503050406030204" pitchFamily="18" charset="0"/>
                              </a:rPr>
                              <m:t>𝟑</m:t>
                            </m:r>
                          </m:deg>
                          <m:e>
                            <m:sSub>
                              <m:sSubPr>
                                <m:ctrlPr>
                                  <a:rPr lang="tr-TR" b="1" i="1" smtClean="0">
                                    <a:latin typeface="Cambria Math" panose="02040503050406030204" pitchFamily="18" charset="0"/>
                                  </a:rPr>
                                </m:ctrlPr>
                              </m:sSubPr>
                              <m:e>
                                <m:r>
                                  <a:rPr lang="tr-TR" b="1" i="1" smtClean="0">
                                    <a:latin typeface="Cambria Math" panose="02040503050406030204" pitchFamily="18" charset="0"/>
                                  </a:rPr>
                                  <m:t>𝑪</m:t>
                                </m:r>
                              </m:e>
                              <m:sub>
                                <m:r>
                                  <a:rPr lang="tr-TR" b="1" i="1" smtClean="0">
                                    <a:latin typeface="Cambria Math" panose="02040503050406030204" pitchFamily="18" charset="0"/>
                                  </a:rPr>
                                  <m:t>𝑻</m:t>
                                </m:r>
                              </m:sub>
                            </m:sSub>
                          </m:e>
                        </m:rad>
                      </m:num>
                      <m:den>
                        <m:rad>
                          <m:radPr>
                            <m:degHide m:val="on"/>
                            <m:ctrlPr>
                              <a:rPr lang="tr-TR" b="1" i="1" smtClean="0">
                                <a:latin typeface="Cambria Math" panose="02040503050406030204" pitchFamily="18" charset="0"/>
                              </a:rPr>
                            </m:ctrlPr>
                          </m:radPr>
                          <m:deg/>
                          <m:e>
                            <m:r>
                              <a:rPr lang="tr-TR" b="1" i="1" smtClean="0">
                                <a:latin typeface="Cambria Math" panose="02040503050406030204" pitchFamily="18" charset="0"/>
                              </a:rPr>
                              <m:t>𝟐</m:t>
                            </m:r>
                          </m:e>
                        </m:rad>
                      </m:den>
                    </m:f>
                  </m:oMath>
                </a14:m>
                <a:r>
                  <a:rPr lang="tr-TR" b="1" dirty="0"/>
                  <a:t>                         </a:t>
                </a:r>
                <a14:m>
                  <m:oMath xmlns:m="http://schemas.openxmlformats.org/officeDocument/2006/math">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𝑷</m:t>
                            </m:r>
                          </m:e>
                          <m:sub>
                            <m:r>
                              <a:rPr lang="tr-TR" b="1" i="1" dirty="0" smtClean="0">
                                <a:latin typeface="Cambria Math" panose="02040503050406030204" pitchFamily="18" charset="0"/>
                              </a:rPr>
                              <m:t>𝒊</m:t>
                            </m:r>
                          </m:sub>
                        </m:sSub>
                      </m:sub>
                    </m:sSub>
                    <m:r>
                      <a:rPr lang="tr-TR" b="1" i="1" dirty="0" smtClean="0">
                        <a:latin typeface="Cambria Math" panose="02040503050406030204" pitchFamily="18" charset="0"/>
                      </a:rPr>
                      <m:t>=</m:t>
                    </m:r>
                    <m:r>
                      <a:rPr lang="tr-TR" b="1" i="1" dirty="0" smtClean="0">
                        <a:latin typeface="Cambria Math" panose="02040503050406030204" pitchFamily="18" charset="0"/>
                      </a:rPr>
                      <m:t>𝑲</m:t>
                    </m:r>
                    <m:sSup>
                      <m:sSupPr>
                        <m:ctrlPr>
                          <a:rPr lang="tr-TR" b="1" i="1" dirty="0" smtClean="0">
                            <a:latin typeface="Cambria Math" panose="02040503050406030204" pitchFamily="18" charset="0"/>
                          </a:rPr>
                        </m:ctrlPr>
                      </m:sSupPr>
                      <m:e>
                        <m:sSub>
                          <m:sSubPr>
                            <m:ctrlPr>
                              <a:rPr lang="tr-TR" b="1" i="1" dirty="0" smtClean="0">
                                <a:latin typeface="Cambria Math" panose="02040503050406030204" pitchFamily="18" charset="0"/>
                              </a:rPr>
                            </m:ctrlPr>
                          </m:sSubPr>
                          <m:e>
                            <m:r>
                              <a:rPr lang="tr-TR" b="1" i="1" dirty="0" smtClean="0">
                                <a:latin typeface="Cambria Math" panose="02040503050406030204" pitchFamily="18" charset="0"/>
                              </a:rPr>
                              <m:t>𝑪</m:t>
                            </m:r>
                          </m:e>
                          <m:sub>
                            <m:r>
                              <a:rPr lang="tr-TR" b="1" i="1" dirty="0" smtClean="0">
                                <a:latin typeface="Cambria Math" panose="02040503050406030204" pitchFamily="18" charset="0"/>
                              </a:rPr>
                              <m:t>𝑻</m:t>
                            </m:r>
                          </m:sub>
                        </m:sSub>
                      </m:e>
                      <m:sup>
                        <m:f>
                          <m:fPr>
                            <m:ctrlPr>
                              <a:rPr lang="tr-TR" b="1" i="1" dirty="0" smtClean="0">
                                <a:latin typeface="Cambria Math" panose="02040503050406030204" pitchFamily="18" charset="0"/>
                              </a:rPr>
                            </m:ctrlPr>
                          </m:fPr>
                          <m:num>
                            <m:r>
                              <a:rPr lang="tr-TR" b="1" i="1" dirty="0" smtClean="0">
                                <a:latin typeface="Cambria Math" panose="02040503050406030204" pitchFamily="18" charset="0"/>
                              </a:rPr>
                              <m:t>𝟑</m:t>
                            </m:r>
                          </m:num>
                          <m:den>
                            <m:r>
                              <a:rPr lang="tr-TR" b="1" i="1" dirty="0" smtClean="0">
                                <a:latin typeface="Cambria Math" panose="02040503050406030204" pitchFamily="18" charset="0"/>
                              </a:rPr>
                              <m:t>𝟐</m:t>
                            </m:r>
                          </m:den>
                        </m:f>
                      </m:sup>
                    </m:sSup>
                  </m:oMath>
                </a14:m>
                <a:endParaRPr lang="en-US" b="1" dirty="0"/>
              </a:p>
              <a:p>
                <a:endParaRPr lang="en-US" dirty="0"/>
              </a:p>
            </p:txBody>
          </p:sp>
        </mc:Choice>
        <mc:Fallback>
          <p:sp>
            <p:nvSpPr>
              <p:cNvPr id="4" name="İçerik Yer Tutucusu 3">
                <a:extLst>
                  <a:ext uri="{FF2B5EF4-FFF2-40B4-BE49-F238E27FC236}">
                    <a16:creationId xmlns:a16="http://schemas.microsoft.com/office/drawing/2014/main" id="{0965693E-27A2-C43B-FBF6-52F88600990A}"/>
                  </a:ext>
                </a:extLst>
              </p:cNvPr>
              <p:cNvSpPr>
                <a:spLocks noGrp="1" noRot="1" noChangeAspect="1" noMove="1" noResize="1" noEditPoints="1" noAdjustHandles="1" noChangeArrowheads="1" noChangeShapeType="1" noTextEdit="1"/>
              </p:cNvSpPr>
              <p:nvPr>
                <p:ph sz="quarter" idx="10"/>
              </p:nvPr>
            </p:nvSpPr>
            <p:spPr>
              <a:xfrm>
                <a:off x="842453" y="1365956"/>
                <a:ext cx="10507095" cy="4388689"/>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7DE5190C-F176-C817-D42A-58A92BC9BD63}"/>
              </a:ext>
            </a:extLst>
          </p:cNvPr>
          <p:cNvGrpSpPr/>
          <p:nvPr/>
        </p:nvGrpSpPr>
        <p:grpSpPr>
          <a:xfrm>
            <a:off x="932873" y="3168073"/>
            <a:ext cx="2508412" cy="923636"/>
            <a:chOff x="932873" y="3168073"/>
            <a:chExt cx="2508412" cy="923636"/>
          </a:xfrm>
        </p:grpSpPr>
        <p:sp>
          <p:nvSpPr>
            <p:cNvPr id="5" name="Dikdörtgen 4">
              <a:extLst>
                <a:ext uri="{FF2B5EF4-FFF2-40B4-BE49-F238E27FC236}">
                  <a16:creationId xmlns:a16="http://schemas.microsoft.com/office/drawing/2014/main" id="{BFA64B6D-448A-9021-791E-25823798457A}"/>
                </a:ext>
              </a:extLst>
            </p:cNvPr>
            <p:cNvSpPr/>
            <p:nvPr/>
          </p:nvSpPr>
          <p:spPr>
            <a:xfrm>
              <a:off x="932873" y="3168073"/>
              <a:ext cx="1496291"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31F80D77-5A3C-BA10-4BB0-D58BFD2C48DA}"/>
                </a:ext>
              </a:extLst>
            </p:cNvPr>
            <p:cNvCxnSpPr/>
            <p:nvPr/>
          </p:nvCxnSpPr>
          <p:spPr>
            <a:xfrm>
              <a:off x="2429164"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F342F31-14DD-7D13-5DAF-E10FC0A023DC}"/>
                </a:ext>
              </a:extLst>
            </p:cNvPr>
            <p:cNvSpPr txBox="1"/>
            <p:nvPr/>
          </p:nvSpPr>
          <p:spPr>
            <a:xfrm>
              <a:off x="2770909" y="3445225"/>
              <a:ext cx="670376" cy="369332"/>
            </a:xfrm>
            <a:prstGeom prst="rect">
              <a:avLst/>
            </a:prstGeom>
            <a:noFill/>
          </p:spPr>
          <p:txBody>
            <a:bodyPr wrap="none" rtlCol="0">
              <a:spAutoFit/>
            </a:bodyPr>
            <a:lstStyle/>
            <a:p>
              <a:r>
                <a:rPr lang="tr-TR" dirty="0">
                  <a:solidFill>
                    <a:srgbClr val="FF0000"/>
                  </a:solidFill>
                </a:rPr>
                <a:t>ideal</a:t>
              </a:r>
              <a:endParaRPr lang="en-US" dirty="0">
                <a:solidFill>
                  <a:srgbClr val="FF0000"/>
                </a:solidFill>
              </a:endParaRPr>
            </a:p>
          </p:txBody>
        </p:sp>
      </p:grpSp>
      <p:cxnSp>
        <p:nvCxnSpPr>
          <p:cNvPr id="10" name="Düz Ok Bağlayıcısı 9">
            <a:extLst>
              <a:ext uri="{FF2B5EF4-FFF2-40B4-BE49-F238E27FC236}">
                <a16:creationId xmlns:a16="http://schemas.microsoft.com/office/drawing/2014/main" id="{F0BFEB39-E2A2-E7B8-1D5A-153AE7054B7B}"/>
              </a:ext>
            </a:extLst>
          </p:cNvPr>
          <p:cNvCxnSpPr/>
          <p:nvPr/>
        </p:nvCxnSpPr>
        <p:spPr>
          <a:xfrm>
            <a:off x="3441285" y="3648364"/>
            <a:ext cx="3417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up 42">
            <a:extLst>
              <a:ext uri="{FF2B5EF4-FFF2-40B4-BE49-F238E27FC236}">
                <a16:creationId xmlns:a16="http://schemas.microsoft.com/office/drawing/2014/main" id="{F1232C83-0D92-CC4E-12D0-9C025C561D50}"/>
              </a:ext>
            </a:extLst>
          </p:cNvPr>
          <p:cNvGrpSpPr/>
          <p:nvPr/>
        </p:nvGrpSpPr>
        <p:grpSpPr>
          <a:xfrm>
            <a:off x="4121631" y="3053525"/>
            <a:ext cx="1075936" cy="863719"/>
            <a:chOff x="4121631" y="3053525"/>
            <a:chExt cx="1075936" cy="863719"/>
          </a:xfrm>
        </p:grpSpPr>
        <p:sp>
          <p:nvSpPr>
            <p:cNvPr id="14" name="Oval 13">
              <a:extLst>
                <a:ext uri="{FF2B5EF4-FFF2-40B4-BE49-F238E27FC236}">
                  <a16:creationId xmlns:a16="http://schemas.microsoft.com/office/drawing/2014/main" id="{7B506372-5FAB-E2BE-844D-DBCF589AD0CC}"/>
                </a:ext>
              </a:extLst>
            </p:cNvPr>
            <p:cNvSpPr/>
            <p:nvPr/>
          </p:nvSpPr>
          <p:spPr>
            <a:xfrm>
              <a:off x="4538134" y="3445225"/>
              <a:ext cx="211189" cy="4720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D38A5F46-1589-0A74-E860-830DCF109CB7}"/>
                </a:ext>
              </a:extLst>
            </p:cNvPr>
            <p:cNvSpPr txBox="1"/>
            <p:nvPr/>
          </p:nvSpPr>
          <p:spPr>
            <a:xfrm>
              <a:off x="4121631" y="3053525"/>
              <a:ext cx="1075936" cy="369332"/>
            </a:xfrm>
            <a:prstGeom prst="rect">
              <a:avLst/>
            </a:prstGeom>
            <a:noFill/>
          </p:spPr>
          <p:txBody>
            <a:bodyPr wrap="none" rtlCol="0">
              <a:spAutoFit/>
            </a:bodyPr>
            <a:lstStyle/>
            <a:p>
              <a:r>
                <a:rPr lang="tr-TR" b="1" dirty="0">
                  <a:solidFill>
                    <a:srgbClr val="FF0000"/>
                  </a:solidFill>
                </a:rPr>
                <a:t>115-125</a:t>
              </a:r>
              <a:endParaRPr lang="en-US" b="1" dirty="0">
                <a:solidFill>
                  <a:srgbClr val="FF0000"/>
                </a:solidFill>
              </a:endParaRPr>
            </a:p>
          </p:txBody>
        </p:sp>
      </p:grpSp>
      <p:grpSp>
        <p:nvGrpSpPr>
          <p:cNvPr id="41" name="Grup 40">
            <a:extLst>
              <a:ext uri="{FF2B5EF4-FFF2-40B4-BE49-F238E27FC236}">
                <a16:creationId xmlns:a16="http://schemas.microsoft.com/office/drawing/2014/main" id="{719FFC7C-E24A-F55B-BA53-E991D3D671C6}"/>
              </a:ext>
            </a:extLst>
          </p:cNvPr>
          <p:cNvGrpSpPr/>
          <p:nvPr/>
        </p:nvGrpSpPr>
        <p:grpSpPr>
          <a:xfrm>
            <a:off x="2132577" y="3445225"/>
            <a:ext cx="3966214" cy="1052763"/>
            <a:chOff x="2132577" y="3445225"/>
            <a:chExt cx="3966214" cy="1052763"/>
          </a:xfrm>
        </p:grpSpPr>
        <p:sp>
          <p:nvSpPr>
            <p:cNvPr id="11" name="Oval 10">
              <a:extLst>
                <a:ext uri="{FF2B5EF4-FFF2-40B4-BE49-F238E27FC236}">
                  <a16:creationId xmlns:a16="http://schemas.microsoft.com/office/drawing/2014/main" id="{92ECA2C4-F5FB-0E8B-2234-8E862F01013D}"/>
                </a:ext>
              </a:extLst>
            </p:cNvPr>
            <p:cNvSpPr/>
            <p:nvPr/>
          </p:nvSpPr>
          <p:spPr>
            <a:xfrm>
              <a:off x="3783030" y="3445225"/>
              <a:ext cx="484170" cy="5510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Düz Ok Bağlayıcısı 12">
              <a:extLst>
                <a:ext uri="{FF2B5EF4-FFF2-40B4-BE49-F238E27FC236}">
                  <a16:creationId xmlns:a16="http://schemas.microsoft.com/office/drawing/2014/main" id="{A84B2392-7B61-CC80-33E1-E59E53D30AA0}"/>
                </a:ext>
              </a:extLst>
            </p:cNvPr>
            <p:cNvCxnSpPr>
              <a:cxnSpLocks/>
              <a:stCxn id="11" idx="4"/>
            </p:cNvCxnSpPr>
            <p:nvPr/>
          </p:nvCxnSpPr>
          <p:spPr>
            <a:xfrm>
              <a:off x="4025115" y="3996267"/>
              <a:ext cx="0" cy="19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335DA15B-C32E-DAD9-81C6-D54C38BACF5E}"/>
                </a:ext>
              </a:extLst>
            </p:cNvPr>
            <p:cNvSpPr txBox="1"/>
            <p:nvPr/>
          </p:nvSpPr>
          <p:spPr>
            <a:xfrm>
              <a:off x="2132577" y="4128656"/>
              <a:ext cx="3966214" cy="369332"/>
            </a:xfrm>
            <a:prstGeom prst="rect">
              <a:avLst/>
            </a:prstGeom>
            <a:noFill/>
            <a:ln>
              <a:noFill/>
            </a:ln>
          </p:spPr>
          <p:txBody>
            <a:bodyPr wrap="none" rtlCol="0">
              <a:spAutoFit/>
            </a:bodyPr>
            <a:lstStyle/>
            <a:p>
              <a:r>
                <a:rPr lang="en-US">
                  <a:solidFill>
                    <a:srgbClr val="FF0000"/>
                  </a:solidFill>
                </a:rPr>
                <a:t>Induced Power Correction Coefficient</a:t>
              </a:r>
            </a:p>
          </p:txBody>
        </p:sp>
      </p:grpSp>
      <p:grpSp>
        <p:nvGrpSpPr>
          <p:cNvPr id="40" name="Grup 39">
            <a:extLst>
              <a:ext uri="{FF2B5EF4-FFF2-40B4-BE49-F238E27FC236}">
                <a16:creationId xmlns:a16="http://schemas.microsoft.com/office/drawing/2014/main" id="{F337C103-2CF8-7223-C23C-BBB9D665835B}"/>
              </a:ext>
            </a:extLst>
          </p:cNvPr>
          <p:cNvGrpSpPr/>
          <p:nvPr/>
        </p:nvGrpSpPr>
        <p:grpSpPr>
          <a:xfrm>
            <a:off x="5199626" y="2663943"/>
            <a:ext cx="2109345" cy="1586348"/>
            <a:chOff x="5199626" y="2663943"/>
            <a:chExt cx="2109345" cy="1586348"/>
          </a:xfrm>
        </p:grpSpPr>
        <p:grpSp>
          <p:nvGrpSpPr>
            <p:cNvPr id="36" name="Grup 35">
              <a:extLst>
                <a:ext uri="{FF2B5EF4-FFF2-40B4-BE49-F238E27FC236}">
                  <a16:creationId xmlns:a16="http://schemas.microsoft.com/office/drawing/2014/main" id="{36D588A5-24B1-A07A-2F09-AD73126887E2}"/>
                </a:ext>
              </a:extLst>
            </p:cNvPr>
            <p:cNvGrpSpPr/>
            <p:nvPr/>
          </p:nvGrpSpPr>
          <p:grpSpPr>
            <a:xfrm>
              <a:off x="5199626" y="2663943"/>
              <a:ext cx="1696604" cy="993901"/>
              <a:chOff x="5199626" y="2663943"/>
              <a:chExt cx="1696604" cy="993901"/>
            </a:xfrm>
          </p:grpSpPr>
          <p:cxnSp>
            <p:nvCxnSpPr>
              <p:cNvPr id="19" name="Düz Ok Bağlayıcısı 18">
                <a:extLst>
                  <a:ext uri="{FF2B5EF4-FFF2-40B4-BE49-F238E27FC236}">
                    <a16:creationId xmlns:a16="http://schemas.microsoft.com/office/drawing/2014/main" id="{E3AA4124-47A8-F470-B738-7422DCB8D132}"/>
                  </a:ext>
                </a:extLst>
              </p:cNvPr>
              <p:cNvCxnSpPr>
                <a:cxnSpLocks/>
              </p:cNvCxnSpPr>
              <p:nvPr/>
            </p:nvCxnSpPr>
            <p:spPr>
              <a:xfrm flipV="1">
                <a:off x="5199626" y="2848609"/>
                <a:ext cx="609469" cy="809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a:extLst>
                  <a:ext uri="{FF2B5EF4-FFF2-40B4-BE49-F238E27FC236}">
                    <a16:creationId xmlns:a16="http://schemas.microsoft.com/office/drawing/2014/main" id="{3846E5B0-FFBC-A2AF-B4A3-8D2CE2AC95C2}"/>
                  </a:ext>
                </a:extLst>
              </p:cNvPr>
              <p:cNvSpPr txBox="1"/>
              <p:nvPr/>
            </p:nvSpPr>
            <p:spPr>
              <a:xfrm>
                <a:off x="5828309" y="2663943"/>
                <a:ext cx="1067921" cy="369332"/>
              </a:xfrm>
              <a:prstGeom prst="rect">
                <a:avLst/>
              </a:prstGeom>
              <a:noFill/>
            </p:spPr>
            <p:txBody>
              <a:bodyPr wrap="none" rtlCol="0">
                <a:spAutoFit/>
              </a:bodyPr>
              <a:lstStyle/>
              <a:p>
                <a:r>
                  <a:rPr lang="en-US" dirty="0">
                    <a:solidFill>
                      <a:srgbClr val="FF0000"/>
                    </a:solidFill>
                  </a:rPr>
                  <a:t>Viscosity</a:t>
                </a:r>
              </a:p>
            </p:txBody>
          </p:sp>
        </p:grpSp>
        <p:grpSp>
          <p:nvGrpSpPr>
            <p:cNvPr id="37" name="Grup 36">
              <a:extLst>
                <a:ext uri="{FF2B5EF4-FFF2-40B4-BE49-F238E27FC236}">
                  <a16:creationId xmlns:a16="http://schemas.microsoft.com/office/drawing/2014/main" id="{2FC36020-3FA7-4CB1-9AA9-121DC6A9BFFA}"/>
                </a:ext>
              </a:extLst>
            </p:cNvPr>
            <p:cNvGrpSpPr/>
            <p:nvPr/>
          </p:nvGrpSpPr>
          <p:grpSpPr>
            <a:xfrm>
              <a:off x="5201023" y="3115473"/>
              <a:ext cx="1867662" cy="543363"/>
              <a:chOff x="5201023" y="3115473"/>
              <a:chExt cx="1867662" cy="543363"/>
            </a:xfrm>
          </p:grpSpPr>
          <p:cxnSp>
            <p:nvCxnSpPr>
              <p:cNvPr id="21" name="Düz Ok Bağlayıcısı 20">
                <a:extLst>
                  <a:ext uri="{FF2B5EF4-FFF2-40B4-BE49-F238E27FC236}">
                    <a16:creationId xmlns:a16="http://schemas.microsoft.com/office/drawing/2014/main" id="{337E7A8D-54B9-C0B3-3FC5-2F69724D7F8B}"/>
                  </a:ext>
                </a:extLst>
              </p:cNvPr>
              <p:cNvCxnSpPr>
                <a:cxnSpLocks/>
              </p:cNvCxnSpPr>
              <p:nvPr/>
            </p:nvCxnSpPr>
            <p:spPr>
              <a:xfrm flipV="1">
                <a:off x="5201023" y="3310775"/>
                <a:ext cx="584238" cy="34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F064B9A-0FEB-8178-FE0D-3D5BFCE7E185}"/>
                  </a:ext>
                </a:extLst>
              </p:cNvPr>
              <p:cNvSpPr txBox="1"/>
              <p:nvPr/>
            </p:nvSpPr>
            <p:spPr>
              <a:xfrm>
                <a:off x="5813213" y="3115473"/>
                <a:ext cx="1255472" cy="369332"/>
              </a:xfrm>
              <a:prstGeom prst="rect">
                <a:avLst/>
              </a:prstGeom>
              <a:noFill/>
            </p:spPr>
            <p:txBody>
              <a:bodyPr wrap="none" rtlCol="0">
                <a:spAutoFit/>
              </a:bodyPr>
              <a:lstStyle/>
              <a:p>
                <a:r>
                  <a:rPr lang="en-US" dirty="0">
                    <a:solidFill>
                      <a:srgbClr val="FF0000"/>
                    </a:solidFill>
                  </a:rPr>
                  <a:t>Flight Loss</a:t>
                </a:r>
              </a:p>
            </p:txBody>
          </p:sp>
        </p:grpSp>
        <p:grpSp>
          <p:nvGrpSpPr>
            <p:cNvPr id="38" name="Grup 37">
              <a:extLst>
                <a:ext uri="{FF2B5EF4-FFF2-40B4-BE49-F238E27FC236}">
                  <a16:creationId xmlns:a16="http://schemas.microsoft.com/office/drawing/2014/main" id="{D1D0A73B-DA87-0195-A13B-9609A34364C5}"/>
                </a:ext>
              </a:extLst>
            </p:cNvPr>
            <p:cNvGrpSpPr/>
            <p:nvPr/>
          </p:nvGrpSpPr>
          <p:grpSpPr>
            <a:xfrm>
              <a:off x="5199626" y="3484805"/>
              <a:ext cx="1466428" cy="369332"/>
              <a:chOff x="5199626" y="3484805"/>
              <a:chExt cx="1466428" cy="369332"/>
            </a:xfrm>
          </p:grpSpPr>
          <p:cxnSp>
            <p:nvCxnSpPr>
              <p:cNvPr id="25" name="Düz Ok Bağlayıcısı 24">
                <a:extLst>
                  <a:ext uri="{FF2B5EF4-FFF2-40B4-BE49-F238E27FC236}">
                    <a16:creationId xmlns:a16="http://schemas.microsoft.com/office/drawing/2014/main" id="{7BFDC31E-462C-E41C-E661-20DB8FBBC8B6}"/>
                  </a:ext>
                </a:extLst>
              </p:cNvPr>
              <p:cNvCxnSpPr>
                <a:cxnSpLocks/>
              </p:cNvCxnSpPr>
              <p:nvPr/>
            </p:nvCxnSpPr>
            <p:spPr>
              <a:xfrm>
                <a:off x="5199626" y="3663002"/>
                <a:ext cx="585635" cy="14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E059F026-A5A6-9959-A33D-C49BBF7EDD7F}"/>
                  </a:ext>
                </a:extLst>
              </p:cNvPr>
              <p:cNvSpPr txBox="1"/>
              <p:nvPr/>
            </p:nvSpPr>
            <p:spPr>
              <a:xfrm>
                <a:off x="5829030" y="3484805"/>
                <a:ext cx="837024" cy="369332"/>
              </a:xfrm>
              <a:prstGeom prst="rect">
                <a:avLst/>
              </a:prstGeom>
              <a:noFill/>
            </p:spPr>
            <p:txBody>
              <a:bodyPr wrap="none" rtlCol="0">
                <a:spAutoFit/>
              </a:bodyPr>
              <a:lstStyle/>
              <a:p>
                <a:r>
                  <a:rPr lang="en-US" dirty="0">
                    <a:solidFill>
                      <a:srgbClr val="FF0000"/>
                    </a:solidFill>
                  </a:rPr>
                  <a:t>Vortex</a:t>
                </a:r>
              </a:p>
            </p:txBody>
          </p:sp>
        </p:grpSp>
        <p:grpSp>
          <p:nvGrpSpPr>
            <p:cNvPr id="39" name="Grup 38">
              <a:extLst>
                <a:ext uri="{FF2B5EF4-FFF2-40B4-BE49-F238E27FC236}">
                  <a16:creationId xmlns:a16="http://schemas.microsoft.com/office/drawing/2014/main" id="{1656CCDA-3770-07DC-05C0-278D9804E02E}"/>
                </a:ext>
              </a:extLst>
            </p:cNvPr>
            <p:cNvGrpSpPr/>
            <p:nvPr/>
          </p:nvGrpSpPr>
          <p:grpSpPr>
            <a:xfrm>
              <a:off x="5199626" y="3656153"/>
              <a:ext cx="2109345" cy="594138"/>
              <a:chOff x="5199626" y="3656153"/>
              <a:chExt cx="2109345" cy="594138"/>
            </a:xfrm>
          </p:grpSpPr>
          <p:cxnSp>
            <p:nvCxnSpPr>
              <p:cNvPr id="28" name="Düz Ok Bağlayıcısı 27">
                <a:extLst>
                  <a:ext uri="{FF2B5EF4-FFF2-40B4-BE49-F238E27FC236}">
                    <a16:creationId xmlns:a16="http://schemas.microsoft.com/office/drawing/2014/main" id="{8CFFBA57-CA94-5AAC-4666-B64F3A77477A}"/>
                  </a:ext>
                </a:extLst>
              </p:cNvPr>
              <p:cNvCxnSpPr>
                <a:cxnSpLocks/>
              </p:cNvCxnSpPr>
              <p:nvPr/>
            </p:nvCxnSpPr>
            <p:spPr>
              <a:xfrm>
                <a:off x="5199626" y="3656153"/>
                <a:ext cx="585635" cy="340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46CC0197-6217-CE26-F510-1951FF3F9687}"/>
                  </a:ext>
                </a:extLst>
              </p:cNvPr>
              <p:cNvSpPr txBox="1"/>
              <p:nvPr/>
            </p:nvSpPr>
            <p:spPr>
              <a:xfrm>
                <a:off x="5828309" y="3880959"/>
                <a:ext cx="1480662" cy="369332"/>
              </a:xfrm>
              <a:prstGeom prst="rect">
                <a:avLst/>
              </a:prstGeom>
              <a:noFill/>
            </p:spPr>
            <p:txBody>
              <a:bodyPr wrap="none" rtlCol="0">
                <a:spAutoFit/>
              </a:bodyPr>
              <a:lstStyle/>
              <a:p>
                <a:r>
                  <a:rPr lang="en-US" dirty="0">
                    <a:solidFill>
                      <a:srgbClr val="FF0000"/>
                    </a:solidFill>
                  </a:rPr>
                  <a:t>Transmission</a:t>
                </a:r>
              </a:p>
            </p:txBody>
          </p:sp>
        </p:grpSp>
      </p:grpSp>
      <p:sp>
        <p:nvSpPr>
          <p:cNvPr id="42" name="Sol Ayraç 41">
            <a:extLst>
              <a:ext uri="{FF2B5EF4-FFF2-40B4-BE49-F238E27FC236}">
                <a16:creationId xmlns:a16="http://schemas.microsoft.com/office/drawing/2014/main" id="{02BA641E-FB24-526C-DC56-089DC5DAE104}"/>
              </a:ext>
            </a:extLst>
          </p:cNvPr>
          <p:cNvSpPr/>
          <p:nvPr/>
        </p:nvSpPr>
        <p:spPr>
          <a:xfrm rot="16200000">
            <a:off x="4586125" y="2887576"/>
            <a:ext cx="124369" cy="96835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230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DA53B-3CC4-324D-9597-226902163BAE}"/>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E5141979-6639-FDE0-EBB9-B991E00AF5BF}"/>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mc:Choice xmlns:a14="http://schemas.microsoft.com/office/drawing/2010/main" Requires="a14">
          <p:sp>
            <p:nvSpPr>
              <p:cNvPr id="4" name="İçerik Yer Tutucusu 3">
                <a:extLst>
                  <a:ext uri="{FF2B5EF4-FFF2-40B4-BE49-F238E27FC236}">
                    <a16:creationId xmlns:a16="http://schemas.microsoft.com/office/drawing/2014/main" id="{FBC0C51D-14CE-8455-F03B-D5C04999E454}"/>
                  </a:ext>
                </a:extLst>
              </p:cNvPr>
              <p:cNvSpPr>
                <a:spLocks noGrp="1"/>
              </p:cNvSpPr>
              <p:nvPr>
                <p:ph sz="quarter" idx="10"/>
              </p:nvPr>
            </p:nvSpPr>
            <p:spPr>
              <a:xfrm>
                <a:off x="842452" y="1746956"/>
                <a:ext cx="10507095" cy="4625852"/>
              </a:xfrm>
            </p:spPr>
            <p:txBody>
              <a:bodyPr/>
              <a:lstStyle/>
              <a:p>
                <a:r>
                  <a:rPr lang="en-US" b="1" dirty="0">
                    <a:solidFill>
                      <a:srgbClr val="FF0000"/>
                    </a:solidFill>
                  </a:rPr>
                  <a:t>CO</a:t>
                </a:r>
                <a:r>
                  <a:rPr lang="tr-TR" b="1" dirty="0">
                    <a:solidFill>
                      <a:srgbClr val="FF0000"/>
                    </a:solidFill>
                  </a:rPr>
                  <a:t>EFFICIENT</a:t>
                </a:r>
                <a:r>
                  <a:rPr lang="en-US" b="1" dirty="0">
                    <a:solidFill>
                      <a:srgbClr val="FF0000"/>
                    </a:solidFill>
                  </a:rPr>
                  <a:t> of </a:t>
                </a:r>
                <a:r>
                  <a:rPr lang="tr-TR" b="1" dirty="0">
                    <a:solidFill>
                      <a:srgbClr val="FF0000"/>
                    </a:solidFill>
                  </a:rPr>
                  <a:t>TORQUE</a:t>
                </a:r>
              </a:p>
              <a:p>
                <a:pPr marL="0" indent="0">
                  <a:buNone/>
                </a:pPr>
                <a:endParaRPr lang="tr-TR" b="1"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𝑄</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𝑄</m:t>
                          </m:r>
                        </m:num>
                        <m:den>
                          <m:r>
                            <a:rPr lang="tr-TR" b="0" i="1" smtClean="0">
                              <a:latin typeface="Cambria Math" panose="02040503050406030204" pitchFamily="18" charset="0"/>
                              <a:ea typeface="Cambria Math" panose="02040503050406030204" pitchFamily="18" charset="0"/>
                            </a:rPr>
                            <m:t>𝜌</m:t>
                          </m:r>
                          <m:r>
                            <a:rPr lang="tr-TR" b="0" i="1" smtClean="0">
                              <a:latin typeface="Cambria Math" panose="02040503050406030204" pitchFamily="18" charset="0"/>
                              <a:ea typeface="Cambria Math" panose="02040503050406030204" pitchFamily="18" charset="0"/>
                            </a:rPr>
                            <m:t>𝐴𝑅</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𝜌</m:t>
                              </m:r>
                            </m:num>
                            <m:den>
                              <m:r>
                                <m:rPr>
                                  <m:sty m:val="p"/>
                                </m:rPr>
                                <a:rPr lang="el-GR" b="0" i="1" smtClean="0">
                                  <a:latin typeface="Cambria Math" panose="02040503050406030204" pitchFamily="18" charset="0"/>
                                  <a:ea typeface="Cambria Math" panose="02040503050406030204" pitchFamily="18" charset="0"/>
                                </a:rPr>
                                <m:t>Ω</m:t>
                              </m:r>
                            </m:den>
                          </m:f>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i="1">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𝑃</m:t>
                          </m:r>
                        </m:num>
                        <m:den>
                          <m:r>
                            <a:rPr lang="tr-TR" i="1">
                              <a:latin typeface="Cambria Math" panose="02040503050406030204" pitchFamily="18" charset="0"/>
                              <a:ea typeface="Cambria Math" panose="02040503050406030204" pitchFamily="18" charset="0"/>
                            </a:rPr>
                            <m:t>𝜌</m:t>
                          </m:r>
                          <m:r>
                            <a:rPr lang="tr-TR" i="1">
                              <a:latin typeface="Cambria Math" panose="02040503050406030204" pitchFamily="18" charset="0"/>
                              <a:ea typeface="Cambria Math" panose="02040503050406030204" pitchFamily="18" charset="0"/>
                            </a:rPr>
                            <m:t>𝐴𝑅</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𝑉</m:t>
                                  </m:r>
                                </m:e>
                                <m:sub>
                                  <m:r>
                                    <a:rPr lang="tr-TR" i="1">
                                      <a:latin typeface="Cambria Math" panose="02040503050406030204" pitchFamily="18" charset="0"/>
                                      <a:ea typeface="Cambria Math" panose="02040503050406030204" pitchFamily="18" charset="0"/>
                                    </a:rPr>
                                    <m:t>𝑡𝑖𝑝</m:t>
                                  </m:r>
                                </m:sub>
                              </m:sSub>
                            </m:e>
                            <m:sup>
                              <m:r>
                                <a:rPr lang="tr-TR" b="0" i="1" smtClean="0">
                                  <a:latin typeface="Cambria Math" panose="02040503050406030204" pitchFamily="18" charset="0"/>
                                  <a:ea typeface="Cambria Math" panose="02040503050406030204" pitchFamily="18" charset="0"/>
                                </a:rPr>
                                <m:t>3</m:t>
                              </m:r>
                            </m:sup>
                          </m:sSup>
                        </m:den>
                      </m:f>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r>
                            <a:rPr lang="tr-TR" b="0" i="1" smtClean="0">
                              <a:latin typeface="Cambria Math" panose="02040503050406030204" pitchFamily="18" charset="0"/>
                              <a:ea typeface="Cambria Math" panose="02040503050406030204" pitchFamily="18" charset="0"/>
                            </a:rPr>
                            <m:t>𝑄</m:t>
                          </m:r>
                        </m:sub>
                      </m:sSub>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𝐹𝑜𝑟𝑐𝑒</m:t>
                      </m:r>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𝑉𝑒𝑙𝑜𝑐𝑖𝑡𝑦</m:t>
                      </m:r>
                    </m:oMath>
                  </m:oMathPara>
                </a14:m>
                <a:endParaRPr lang="tr-TR" dirty="0"/>
              </a:p>
              <a:p>
                <a:pPr marL="0" indent="0">
                  <a:buNone/>
                </a:pPr>
                <a:endParaRPr lang="tr-TR"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𝑇</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𝜗</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𝑄</m:t>
                      </m:r>
                      <m:r>
                        <m:rPr>
                          <m:sty m:val="p"/>
                        </m:rPr>
                        <a:rPr lang="el-GR" b="0" i="1" smtClean="0">
                          <a:latin typeface="Cambria Math" panose="02040503050406030204" pitchFamily="18" charset="0"/>
                          <a:ea typeface="Cambria Math" panose="02040503050406030204" pitchFamily="18" charset="0"/>
                        </a:rPr>
                        <m:t>Ω</m:t>
                      </m:r>
                    </m:oMath>
                  </m:oMathPara>
                </a14:m>
                <a:endParaRPr lang="tr-TR" dirty="0"/>
              </a:p>
              <a:p>
                <a:pPr marL="0" indent="0">
                  <a:buNone/>
                </a:pPr>
                <a:endParaRPr lang="en-US" dirty="0"/>
              </a:p>
            </p:txBody>
          </p:sp>
        </mc:Choice>
        <mc:Fallback>
          <p:sp>
            <p:nvSpPr>
              <p:cNvPr id="4" name="İçerik Yer Tutucusu 3">
                <a:extLst>
                  <a:ext uri="{FF2B5EF4-FFF2-40B4-BE49-F238E27FC236}">
                    <a16:creationId xmlns:a16="http://schemas.microsoft.com/office/drawing/2014/main" id="{FBC0C51D-14CE-8455-F03B-D5C04999E454}"/>
                  </a:ext>
                </a:extLst>
              </p:cNvPr>
              <p:cNvSpPr>
                <a:spLocks noGrp="1" noRot="1" noChangeAspect="1" noMove="1" noResize="1" noEditPoints="1" noAdjustHandles="1" noChangeArrowheads="1" noChangeShapeType="1" noTextEdit="1"/>
              </p:cNvSpPr>
              <p:nvPr>
                <p:ph sz="quarter" idx="10"/>
              </p:nvPr>
            </p:nvSpPr>
            <p:spPr>
              <a:xfrm>
                <a:off x="842452" y="1746956"/>
                <a:ext cx="10507095" cy="4625852"/>
              </a:xfrm>
              <a:blipFill>
                <a:blip r:embed="rId2"/>
                <a:stretch>
                  <a:fillRect/>
                </a:stretch>
              </a:blipFill>
            </p:spPr>
            <p:txBody>
              <a:bodyPr/>
              <a:lstStyle/>
              <a:p>
                <a:r>
                  <a:rPr lang="en-US">
                    <a:noFill/>
                  </a:rPr>
                  <a:t> </a:t>
                </a:r>
              </a:p>
            </p:txBody>
          </p:sp>
        </mc:Fallback>
      </mc:AlternateContent>
      <p:grpSp>
        <p:nvGrpSpPr>
          <p:cNvPr id="9" name="Grup 8">
            <a:extLst>
              <a:ext uri="{FF2B5EF4-FFF2-40B4-BE49-F238E27FC236}">
                <a16:creationId xmlns:a16="http://schemas.microsoft.com/office/drawing/2014/main" id="{68BFC40B-779A-65DE-3841-4518366BE2CA}"/>
              </a:ext>
            </a:extLst>
          </p:cNvPr>
          <p:cNvGrpSpPr/>
          <p:nvPr/>
        </p:nvGrpSpPr>
        <p:grpSpPr>
          <a:xfrm>
            <a:off x="3337722" y="2384740"/>
            <a:ext cx="885931" cy="1027185"/>
            <a:chOff x="3337722" y="2384740"/>
            <a:chExt cx="885931" cy="1027185"/>
          </a:xfrm>
        </p:grpSpPr>
        <p:sp>
          <p:nvSpPr>
            <p:cNvPr id="5" name="Oval 4">
              <a:extLst>
                <a:ext uri="{FF2B5EF4-FFF2-40B4-BE49-F238E27FC236}">
                  <a16:creationId xmlns:a16="http://schemas.microsoft.com/office/drawing/2014/main" id="{19F47C54-56E3-103B-A523-5D3B460B8FAA}"/>
                </a:ext>
              </a:extLst>
            </p:cNvPr>
            <p:cNvSpPr/>
            <p:nvPr/>
          </p:nvSpPr>
          <p:spPr>
            <a:xfrm rot="1284532">
              <a:off x="3337722" y="2782853"/>
              <a:ext cx="233355" cy="629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Düz Ok Bağlayıcısı 6">
              <a:extLst>
                <a:ext uri="{FF2B5EF4-FFF2-40B4-BE49-F238E27FC236}">
                  <a16:creationId xmlns:a16="http://schemas.microsoft.com/office/drawing/2014/main" id="{75097F06-2A8D-34A4-E3D6-237E5C9F54D1}"/>
                </a:ext>
              </a:extLst>
            </p:cNvPr>
            <p:cNvCxnSpPr>
              <a:stCxn id="5" idx="7"/>
            </p:cNvCxnSpPr>
            <p:nvPr/>
          </p:nvCxnSpPr>
          <p:spPr>
            <a:xfrm flipV="1">
              <a:off x="3612395" y="2675466"/>
              <a:ext cx="214538" cy="244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0C60ECFE-623A-34D8-A48F-DE46AD452548}"/>
                    </a:ext>
                  </a:extLst>
                </p:cNvPr>
                <p:cNvSpPr txBox="1"/>
                <p:nvPr/>
              </p:nvSpPr>
              <p:spPr>
                <a:xfrm>
                  <a:off x="3612395" y="2384740"/>
                  <a:ext cx="61125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𝑉</m:t>
                            </m:r>
                          </m:e>
                          <m:sub>
                            <m:r>
                              <a:rPr lang="tr-TR" b="0" i="1" smtClean="0">
                                <a:solidFill>
                                  <a:srgbClr val="FF0000"/>
                                </a:solidFill>
                                <a:latin typeface="Cambria Math" panose="02040503050406030204" pitchFamily="18" charset="0"/>
                              </a:rPr>
                              <m:t>𝑡𝑖𝑝</m:t>
                            </m:r>
                          </m:sub>
                        </m:sSub>
                      </m:oMath>
                    </m:oMathPara>
                  </a14:m>
                  <a:endParaRPr lang="en-US" dirty="0">
                    <a:solidFill>
                      <a:srgbClr val="FF0000"/>
                    </a:solidFill>
                  </a:endParaRPr>
                </a:p>
              </p:txBody>
            </p:sp>
          </mc:Choice>
          <mc:Fallback xmlns="">
            <p:sp>
              <p:nvSpPr>
                <p:cNvPr id="8" name="Metin kutusu 7">
                  <a:extLst>
                    <a:ext uri="{FF2B5EF4-FFF2-40B4-BE49-F238E27FC236}">
                      <a16:creationId xmlns:a16="http://schemas.microsoft.com/office/drawing/2014/main" id="{0C60ECFE-623A-34D8-A48F-DE46AD452548}"/>
                    </a:ext>
                  </a:extLst>
                </p:cNvPr>
                <p:cNvSpPr txBox="1">
                  <a:spLocks noRot="1" noChangeAspect="1" noMove="1" noResize="1" noEditPoints="1" noAdjustHandles="1" noChangeArrowheads="1" noChangeShapeType="1" noTextEdit="1"/>
                </p:cNvSpPr>
                <p:nvPr/>
              </p:nvSpPr>
              <p:spPr>
                <a:xfrm>
                  <a:off x="3612395" y="2384740"/>
                  <a:ext cx="611258" cy="390748"/>
                </a:xfrm>
                <a:prstGeom prst="rect">
                  <a:avLst/>
                </a:prstGeom>
                <a:blipFill>
                  <a:blip r:embed="rId3"/>
                  <a:stretch>
                    <a:fillRect b="-9375"/>
                  </a:stretch>
                </a:blipFill>
              </p:spPr>
              <p:txBody>
                <a:bodyPr/>
                <a:lstStyle/>
                <a:p>
                  <a:r>
                    <a:rPr lang="en-US">
                      <a:noFill/>
                    </a:rPr>
                    <a:t> </a:t>
                  </a:r>
                </a:p>
              </p:txBody>
            </p:sp>
          </mc:Fallback>
        </mc:AlternateContent>
      </p:grpSp>
      <p:cxnSp>
        <p:nvCxnSpPr>
          <p:cNvPr id="11" name="Düz Ok Bağlayıcısı 10">
            <a:extLst>
              <a:ext uri="{FF2B5EF4-FFF2-40B4-BE49-F238E27FC236}">
                <a16:creationId xmlns:a16="http://schemas.microsoft.com/office/drawing/2014/main" id="{E8786C9A-59EA-06B9-4F66-FA54133D6123}"/>
              </a:ext>
            </a:extLst>
          </p:cNvPr>
          <p:cNvCxnSpPr>
            <a:cxnSpLocks/>
          </p:cNvCxnSpPr>
          <p:nvPr/>
        </p:nvCxnSpPr>
        <p:spPr>
          <a:xfrm flipH="1">
            <a:off x="2269067" y="4775200"/>
            <a:ext cx="79022" cy="169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4775C53C-26B6-AAE4-FF0D-1D2F969A2CC3}"/>
              </a:ext>
            </a:extLst>
          </p:cNvPr>
          <p:cNvCxnSpPr>
            <a:cxnSpLocks/>
          </p:cNvCxnSpPr>
          <p:nvPr/>
        </p:nvCxnSpPr>
        <p:spPr>
          <a:xfrm>
            <a:off x="2579512" y="4758265"/>
            <a:ext cx="152399" cy="186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7E99FA82-1AE2-B0BC-AAEE-580F0939BA47}"/>
              </a:ext>
            </a:extLst>
          </p:cNvPr>
          <p:cNvSpPr txBox="1"/>
          <p:nvPr/>
        </p:nvSpPr>
        <p:spPr>
          <a:xfrm>
            <a:off x="1700297" y="4851399"/>
            <a:ext cx="879215" cy="369332"/>
          </a:xfrm>
          <a:prstGeom prst="rect">
            <a:avLst/>
          </a:prstGeom>
          <a:noFill/>
        </p:spPr>
        <p:txBody>
          <a:bodyPr wrap="none" rtlCol="0">
            <a:spAutoFit/>
          </a:bodyPr>
          <a:lstStyle/>
          <a:p>
            <a:r>
              <a:rPr lang="en-US" dirty="0">
                <a:solidFill>
                  <a:srgbClr val="FF0000"/>
                </a:solidFill>
              </a:rPr>
              <a:t>Torque</a:t>
            </a:r>
          </a:p>
        </p:txBody>
      </p:sp>
      <p:sp>
        <p:nvSpPr>
          <p:cNvPr id="18" name="Metin kutusu 17">
            <a:extLst>
              <a:ext uri="{FF2B5EF4-FFF2-40B4-BE49-F238E27FC236}">
                <a16:creationId xmlns:a16="http://schemas.microsoft.com/office/drawing/2014/main" id="{5854EBD4-5A28-1A34-FD14-08DA9A27DFC5}"/>
              </a:ext>
            </a:extLst>
          </p:cNvPr>
          <p:cNvSpPr txBox="1"/>
          <p:nvPr/>
        </p:nvSpPr>
        <p:spPr>
          <a:xfrm>
            <a:off x="2477251" y="4859866"/>
            <a:ext cx="1838837" cy="369332"/>
          </a:xfrm>
          <a:prstGeom prst="rect">
            <a:avLst/>
          </a:prstGeom>
          <a:noFill/>
        </p:spPr>
        <p:txBody>
          <a:bodyPr wrap="none" rtlCol="0">
            <a:spAutoFit/>
          </a:bodyPr>
          <a:lstStyle/>
          <a:p>
            <a:r>
              <a:rPr lang="en-US">
                <a:solidFill>
                  <a:srgbClr val="FF0000"/>
                </a:solidFill>
              </a:rPr>
              <a:t>Angular Velocity</a:t>
            </a:r>
          </a:p>
        </p:txBody>
      </p:sp>
      <p:grpSp>
        <p:nvGrpSpPr>
          <p:cNvPr id="68" name="Grup 67">
            <a:extLst>
              <a:ext uri="{FF2B5EF4-FFF2-40B4-BE49-F238E27FC236}">
                <a16:creationId xmlns:a16="http://schemas.microsoft.com/office/drawing/2014/main" id="{E3EA0960-8870-D7CF-CB2B-4C08E6C44AFC}"/>
              </a:ext>
            </a:extLst>
          </p:cNvPr>
          <p:cNvGrpSpPr/>
          <p:nvPr/>
        </p:nvGrpSpPr>
        <p:grpSpPr>
          <a:xfrm>
            <a:off x="4653326" y="3626652"/>
            <a:ext cx="1399822" cy="1431357"/>
            <a:chOff x="6222028" y="3793489"/>
            <a:chExt cx="1399822" cy="1431357"/>
          </a:xfrm>
        </p:grpSpPr>
        <p:cxnSp>
          <p:nvCxnSpPr>
            <p:cNvPr id="20" name="Düz Bağlayıcı 19">
              <a:extLst>
                <a:ext uri="{FF2B5EF4-FFF2-40B4-BE49-F238E27FC236}">
                  <a16:creationId xmlns:a16="http://schemas.microsoft.com/office/drawing/2014/main" id="{9EB61A7F-9B84-8B4F-CC93-D5AC82536821}"/>
                </a:ext>
              </a:extLst>
            </p:cNvPr>
            <p:cNvCxnSpPr/>
            <p:nvPr/>
          </p:nvCxnSpPr>
          <p:spPr>
            <a:xfrm>
              <a:off x="6222028" y="4609602"/>
              <a:ext cx="139982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02BDF6AD-E07D-E3F2-A1F8-13B774038EA1}"/>
                </a:ext>
              </a:extLst>
            </p:cNvPr>
            <p:cNvCxnSpPr/>
            <p:nvPr/>
          </p:nvCxnSpPr>
          <p:spPr>
            <a:xfrm>
              <a:off x="6561665" y="4327380"/>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DAF0F569-9BA5-980A-377C-C25479F3282B}"/>
                </a:ext>
              </a:extLst>
            </p:cNvPr>
            <p:cNvCxnSpPr/>
            <p:nvPr/>
          </p:nvCxnSpPr>
          <p:spPr>
            <a:xfrm>
              <a:off x="6804377"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A9F1A3FE-1660-5E49-800F-99685EA32B65}"/>
                </a:ext>
              </a:extLst>
            </p:cNvPr>
            <p:cNvCxnSpPr/>
            <p:nvPr/>
          </p:nvCxnSpPr>
          <p:spPr>
            <a:xfrm>
              <a:off x="7069664" y="4333024"/>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A94CDC4E-BAAF-CBBB-6818-FC3D4DF8ED53}"/>
                </a:ext>
              </a:extLst>
            </p:cNvPr>
            <p:cNvCxnSpPr/>
            <p:nvPr/>
          </p:nvCxnSpPr>
          <p:spPr>
            <a:xfrm>
              <a:off x="7312376" y="4338667"/>
              <a:ext cx="0" cy="587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C94C7BB3-3F8B-F33C-7D05-93126BB4BEF9}"/>
                </a:ext>
              </a:extLst>
            </p:cNvPr>
            <p:cNvCxnSpPr/>
            <p:nvPr/>
          </p:nvCxnSpPr>
          <p:spPr>
            <a:xfrm flipV="1">
              <a:off x="6921939" y="4146758"/>
              <a:ext cx="0" cy="47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2B92205C-89B7-8A6D-AD1D-88AA522D05D2}"/>
                    </a:ext>
                  </a:extLst>
                </p:cNvPr>
                <p:cNvSpPr txBox="1"/>
                <p:nvPr/>
              </p:nvSpPr>
              <p:spPr>
                <a:xfrm>
                  <a:off x="6761438" y="3793489"/>
                  <a:ext cx="393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rPr>
                          <m:t>𝑻</m:t>
                        </m:r>
                      </m:oMath>
                    </m:oMathPara>
                  </a14:m>
                  <a:endParaRPr lang="en-US" b="1" dirty="0">
                    <a:solidFill>
                      <a:srgbClr val="00B0F0"/>
                    </a:solidFill>
                  </a:endParaRPr>
                </a:p>
              </p:txBody>
            </p:sp>
          </mc:Choice>
          <mc:Fallback xmlns="">
            <p:sp>
              <p:nvSpPr>
                <p:cNvPr id="28" name="Metin kutusu 27">
                  <a:extLst>
                    <a:ext uri="{FF2B5EF4-FFF2-40B4-BE49-F238E27FC236}">
                      <a16:creationId xmlns:a16="http://schemas.microsoft.com/office/drawing/2014/main" id="{2B92205C-89B7-8A6D-AD1D-88AA522D05D2}"/>
                    </a:ext>
                  </a:extLst>
                </p:cNvPr>
                <p:cNvSpPr txBox="1">
                  <a:spLocks noRot="1" noChangeAspect="1" noMove="1" noResize="1" noEditPoints="1" noAdjustHandles="1" noChangeArrowheads="1" noChangeShapeType="1" noTextEdit="1"/>
                </p:cNvSpPr>
                <p:nvPr/>
              </p:nvSpPr>
              <p:spPr>
                <a:xfrm>
                  <a:off x="6761438" y="3793489"/>
                  <a:ext cx="3930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9358BCC2-DFE2-D9C9-92C8-C516479C6270}"/>
                    </a:ext>
                  </a:extLst>
                </p:cNvPr>
                <p:cNvSpPr txBox="1"/>
                <p:nvPr/>
              </p:nvSpPr>
              <p:spPr>
                <a:xfrm>
                  <a:off x="6727669" y="48555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00B0F0"/>
                            </a:solidFill>
                            <a:latin typeface="Cambria Math" panose="02040503050406030204" pitchFamily="18" charset="0"/>
                            <a:ea typeface="Cambria Math" panose="02040503050406030204" pitchFamily="18" charset="0"/>
                          </a:rPr>
                          <m:t>𝛀</m:t>
                        </m:r>
                      </m:oMath>
                    </m:oMathPara>
                  </a14:m>
                  <a:endParaRPr lang="en-US" b="1" dirty="0">
                    <a:solidFill>
                      <a:srgbClr val="00B0F0"/>
                    </a:solidFill>
                  </a:endParaRPr>
                </a:p>
              </p:txBody>
            </p:sp>
          </mc:Choice>
          <mc:Fallback xmlns="">
            <p:sp>
              <p:nvSpPr>
                <p:cNvPr id="29" name="Metin kutusu 28">
                  <a:extLst>
                    <a:ext uri="{FF2B5EF4-FFF2-40B4-BE49-F238E27FC236}">
                      <a16:creationId xmlns:a16="http://schemas.microsoft.com/office/drawing/2014/main" id="{9358BCC2-DFE2-D9C9-92C8-C516479C6270}"/>
                    </a:ext>
                  </a:extLst>
                </p:cNvPr>
                <p:cNvSpPr txBox="1">
                  <a:spLocks noRot="1" noChangeAspect="1" noMove="1" noResize="1" noEditPoints="1" noAdjustHandles="1" noChangeArrowheads="1" noChangeShapeType="1" noTextEdit="1"/>
                </p:cNvSpPr>
                <p:nvPr/>
              </p:nvSpPr>
              <p:spPr>
                <a:xfrm>
                  <a:off x="6727669" y="4855514"/>
                  <a:ext cx="4187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978BB4AD-80CC-F1F9-5035-EDFA2F4A2E5A}"/>
                    </a:ext>
                  </a:extLst>
                </p:cNvPr>
                <p:cNvSpPr txBox="1"/>
                <p:nvPr/>
              </p:nvSpPr>
              <p:spPr>
                <a:xfrm>
                  <a:off x="6332838" y="3958048"/>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b="1" i="1" dirty="0" smtClean="0">
                                <a:solidFill>
                                  <a:srgbClr val="FF0000"/>
                                </a:solidFill>
                                <a:latin typeface="Cambria Math" panose="02040503050406030204" pitchFamily="18" charset="0"/>
                              </a:rPr>
                            </m:ctrlPr>
                          </m:sSubPr>
                          <m:e>
                            <m:r>
                              <a:rPr lang="tr-TR" b="1" i="1" dirty="0" smtClean="0">
                                <a:solidFill>
                                  <a:srgbClr val="FF0000"/>
                                </a:solidFill>
                                <a:latin typeface="Cambria Math" panose="02040503050406030204" pitchFamily="18" charset="0"/>
                                <a:ea typeface="Cambria Math" panose="02040503050406030204" pitchFamily="18" charset="0"/>
                              </a:rPr>
                              <m:t>𝝑</m:t>
                            </m:r>
                          </m:e>
                          <m:sub>
                            <m:r>
                              <a:rPr lang="tr-TR" b="1" i="1" dirty="0" smtClean="0">
                                <a:solidFill>
                                  <a:srgbClr val="FF0000"/>
                                </a:solidFill>
                                <a:latin typeface="Cambria Math" panose="02040503050406030204" pitchFamily="18" charset="0"/>
                              </a:rPr>
                              <m:t>𝒊</m:t>
                            </m:r>
                          </m:sub>
                        </m:sSub>
                      </m:oMath>
                    </m:oMathPara>
                  </a14:m>
                  <a:endParaRPr lang="en-US" b="1" dirty="0">
                    <a:solidFill>
                      <a:srgbClr val="FF0000"/>
                    </a:solidFill>
                  </a:endParaRPr>
                </a:p>
              </p:txBody>
            </p:sp>
          </mc:Choice>
          <mc:Fallback xmlns="">
            <p:sp>
              <p:nvSpPr>
                <p:cNvPr id="30" name="Metin kutusu 29">
                  <a:extLst>
                    <a:ext uri="{FF2B5EF4-FFF2-40B4-BE49-F238E27FC236}">
                      <a16:creationId xmlns:a16="http://schemas.microsoft.com/office/drawing/2014/main" id="{978BB4AD-80CC-F1F9-5035-EDFA2F4A2E5A}"/>
                    </a:ext>
                  </a:extLst>
                </p:cNvPr>
                <p:cNvSpPr txBox="1">
                  <a:spLocks noRot="1" noChangeAspect="1" noMove="1" noResize="1" noEditPoints="1" noAdjustHandles="1" noChangeArrowheads="1" noChangeShapeType="1" noTextEdit="1"/>
                </p:cNvSpPr>
                <p:nvPr/>
              </p:nvSpPr>
              <p:spPr>
                <a:xfrm>
                  <a:off x="6332838" y="3958048"/>
                  <a:ext cx="471539" cy="369332"/>
                </a:xfrm>
                <a:prstGeom prst="rect">
                  <a:avLst/>
                </a:prstGeom>
                <a:blipFill>
                  <a:blip r:embed="rId6"/>
                  <a:stretch>
                    <a:fillRect b="-1639"/>
                  </a:stretch>
                </a:blipFill>
              </p:spPr>
              <p:txBody>
                <a:bodyPr/>
                <a:lstStyle/>
                <a:p>
                  <a:r>
                    <a:rPr lang="en-US">
                      <a:noFill/>
                    </a:rPr>
                    <a:t> </a:t>
                  </a:r>
                </a:p>
              </p:txBody>
            </p:sp>
          </mc:Fallback>
        </mc:AlternateContent>
      </p:grpSp>
      <p:grpSp>
        <p:nvGrpSpPr>
          <p:cNvPr id="67" name="Grup 66">
            <a:extLst>
              <a:ext uri="{FF2B5EF4-FFF2-40B4-BE49-F238E27FC236}">
                <a16:creationId xmlns:a16="http://schemas.microsoft.com/office/drawing/2014/main" id="{534C0CE8-68B2-CAD8-4E01-BF89C1BBFD18}"/>
              </a:ext>
            </a:extLst>
          </p:cNvPr>
          <p:cNvGrpSpPr/>
          <p:nvPr/>
        </p:nvGrpSpPr>
        <p:grpSpPr>
          <a:xfrm>
            <a:off x="4927247" y="4724988"/>
            <a:ext cx="1137458" cy="956301"/>
            <a:chOff x="5317900" y="5305178"/>
            <a:chExt cx="1137458" cy="956301"/>
          </a:xfrm>
        </p:grpSpPr>
        <p:sp>
          <p:nvSpPr>
            <p:cNvPr id="35" name="Yay 34">
              <a:extLst>
                <a:ext uri="{FF2B5EF4-FFF2-40B4-BE49-F238E27FC236}">
                  <a16:creationId xmlns:a16="http://schemas.microsoft.com/office/drawing/2014/main" id="{816A5E9A-B0DC-E865-0B6E-3B73B6912F4F}"/>
                </a:ext>
              </a:extLst>
            </p:cNvPr>
            <p:cNvSpPr/>
            <p:nvPr/>
          </p:nvSpPr>
          <p:spPr>
            <a:xfrm rot="7729463">
              <a:off x="5382168" y="5294638"/>
              <a:ext cx="702906" cy="723986"/>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up 37">
              <a:extLst>
                <a:ext uri="{FF2B5EF4-FFF2-40B4-BE49-F238E27FC236}">
                  <a16:creationId xmlns:a16="http://schemas.microsoft.com/office/drawing/2014/main" id="{A91A3E65-67CA-F1C1-B770-2024B1905DC6}"/>
                </a:ext>
              </a:extLst>
            </p:cNvPr>
            <p:cNvGrpSpPr/>
            <p:nvPr/>
          </p:nvGrpSpPr>
          <p:grpSpPr>
            <a:xfrm>
              <a:off x="5317900" y="5708323"/>
              <a:ext cx="1137458" cy="553156"/>
              <a:chOff x="5588000" y="5384800"/>
              <a:chExt cx="1137458" cy="553156"/>
            </a:xfrm>
          </p:grpSpPr>
          <p:sp>
            <p:nvSpPr>
              <p:cNvPr id="31" name="Oval 30">
                <a:extLst>
                  <a:ext uri="{FF2B5EF4-FFF2-40B4-BE49-F238E27FC236}">
                    <a16:creationId xmlns:a16="http://schemas.microsoft.com/office/drawing/2014/main" id="{2D83F0D1-7AF7-16D9-F196-E5193FEE12A9}"/>
                  </a:ext>
                </a:extLst>
              </p:cNvPr>
              <p:cNvSpPr/>
              <p:nvPr/>
            </p:nvSpPr>
            <p:spPr>
              <a:xfrm>
                <a:off x="5588000" y="5384800"/>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Düz Bağlayıcı 32">
                <a:extLst>
                  <a:ext uri="{FF2B5EF4-FFF2-40B4-BE49-F238E27FC236}">
                    <a16:creationId xmlns:a16="http://schemas.microsoft.com/office/drawing/2014/main" id="{6439CF51-9102-5D39-618E-8CCFAA74F799}"/>
                  </a:ext>
                </a:extLst>
              </p:cNvPr>
              <p:cNvCxnSpPr>
                <a:cxnSpLocks/>
              </p:cNvCxnSpPr>
              <p:nvPr/>
            </p:nvCxnSpPr>
            <p:spPr>
              <a:xfrm>
                <a:off x="6005687" y="5508978"/>
                <a:ext cx="0" cy="4289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7D48D68D-1A9B-3825-5736-01E615400620}"/>
                      </a:ext>
                    </a:extLst>
                  </p:cNvPr>
                  <p:cNvSpPr txBox="1"/>
                  <p:nvPr/>
                </p:nvSpPr>
                <p:spPr>
                  <a:xfrm>
                    <a:off x="6308357" y="546148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37" name="Metin kutusu 36">
                    <a:extLst>
                      <a:ext uri="{FF2B5EF4-FFF2-40B4-BE49-F238E27FC236}">
                        <a16:creationId xmlns:a16="http://schemas.microsoft.com/office/drawing/2014/main" id="{7D48D68D-1A9B-3825-5736-01E615400620}"/>
                      </a:ext>
                    </a:extLst>
                  </p:cNvPr>
                  <p:cNvSpPr txBox="1">
                    <a:spLocks noRot="1" noChangeAspect="1" noMove="1" noResize="1" noEditPoints="1" noAdjustHandles="1" noChangeArrowheads="1" noChangeShapeType="1" noTextEdit="1"/>
                  </p:cNvSpPr>
                  <p:nvPr/>
                </p:nvSpPr>
                <p:spPr>
                  <a:xfrm>
                    <a:off x="6308357" y="5461485"/>
                    <a:ext cx="417101" cy="369332"/>
                  </a:xfrm>
                  <a:prstGeom prst="rect">
                    <a:avLst/>
                  </a:prstGeom>
                  <a:blipFill>
                    <a:blip r:embed="rId7"/>
                    <a:stretch>
                      <a:fillRect b="-13333"/>
                    </a:stretch>
                  </a:blipFill>
                </p:spPr>
                <p:txBody>
                  <a:bodyPr/>
                  <a:lstStyle/>
                  <a:p>
                    <a:r>
                      <a:rPr lang="en-US">
                        <a:noFill/>
                      </a:rPr>
                      <a:t> </a:t>
                    </a:r>
                  </a:p>
                </p:txBody>
              </p:sp>
            </mc:Fallback>
          </mc:AlternateContent>
        </p:grpSp>
      </p:grpSp>
      <p:sp>
        <p:nvSpPr>
          <p:cNvPr id="41" name="Dikdörtgen 40">
            <a:extLst>
              <a:ext uri="{FF2B5EF4-FFF2-40B4-BE49-F238E27FC236}">
                <a16:creationId xmlns:a16="http://schemas.microsoft.com/office/drawing/2014/main" id="{99204C5E-FE7E-2516-6125-14FADF0D2BAF}"/>
              </a:ext>
            </a:extLst>
          </p:cNvPr>
          <p:cNvSpPr/>
          <p:nvPr/>
        </p:nvSpPr>
        <p:spPr>
          <a:xfrm>
            <a:off x="4316088" y="2675466"/>
            <a:ext cx="1779911" cy="9069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Yay 45">
            <a:extLst>
              <a:ext uri="{FF2B5EF4-FFF2-40B4-BE49-F238E27FC236}">
                <a16:creationId xmlns:a16="http://schemas.microsoft.com/office/drawing/2014/main" id="{B7A5F4C3-4DD2-4031-BAAF-D634E00CDC4E}"/>
              </a:ext>
            </a:extLst>
          </p:cNvPr>
          <p:cNvSpPr/>
          <p:nvPr/>
        </p:nvSpPr>
        <p:spPr>
          <a:xfrm rot="7729463">
            <a:off x="6883842" y="4375104"/>
            <a:ext cx="702906" cy="723986"/>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up 50">
            <a:extLst>
              <a:ext uri="{FF2B5EF4-FFF2-40B4-BE49-F238E27FC236}">
                <a16:creationId xmlns:a16="http://schemas.microsoft.com/office/drawing/2014/main" id="{414E14A3-1DBD-D5AC-8014-7A17DAAF1852}"/>
              </a:ext>
            </a:extLst>
          </p:cNvPr>
          <p:cNvGrpSpPr/>
          <p:nvPr/>
        </p:nvGrpSpPr>
        <p:grpSpPr>
          <a:xfrm>
            <a:off x="6820739" y="4981228"/>
            <a:ext cx="1750990" cy="684994"/>
            <a:chOff x="8523312" y="4907706"/>
            <a:chExt cx="1750990" cy="684994"/>
          </a:xfrm>
        </p:grpSpPr>
        <p:cxnSp>
          <p:nvCxnSpPr>
            <p:cNvPr id="43" name="Düz Bağlayıcı 42">
              <a:extLst>
                <a:ext uri="{FF2B5EF4-FFF2-40B4-BE49-F238E27FC236}">
                  <a16:creationId xmlns:a16="http://schemas.microsoft.com/office/drawing/2014/main" id="{FBE1F258-A99E-EC92-0329-460EFD2D3AA8}"/>
                </a:ext>
              </a:extLst>
            </p:cNvPr>
            <p:cNvCxnSpPr/>
            <p:nvPr/>
          </p:nvCxnSpPr>
          <p:spPr>
            <a:xfrm>
              <a:off x="8523312" y="4907706"/>
              <a:ext cx="891822" cy="0"/>
            </a:xfrm>
            <a:prstGeom prst="line">
              <a:avLst/>
            </a:prstGeom>
          </p:spPr>
          <p:style>
            <a:lnRef idx="1">
              <a:schemeClr val="dk1"/>
            </a:lnRef>
            <a:fillRef idx="0">
              <a:schemeClr val="dk1"/>
            </a:fillRef>
            <a:effectRef idx="0">
              <a:schemeClr val="dk1"/>
            </a:effectRef>
            <a:fontRef idx="minor">
              <a:schemeClr val="tx1"/>
            </a:fontRef>
          </p:style>
        </p:cxnSp>
        <p:cxnSp>
          <p:nvCxnSpPr>
            <p:cNvPr id="45" name="Düz Bağlayıcı 44">
              <a:extLst>
                <a:ext uri="{FF2B5EF4-FFF2-40B4-BE49-F238E27FC236}">
                  <a16:creationId xmlns:a16="http://schemas.microsoft.com/office/drawing/2014/main" id="{4E0F22F1-300B-65E0-8174-14270C56BAAF}"/>
                </a:ext>
              </a:extLst>
            </p:cNvPr>
            <p:cNvCxnSpPr>
              <a:cxnSpLocks/>
            </p:cNvCxnSpPr>
            <p:nvPr/>
          </p:nvCxnSpPr>
          <p:spPr>
            <a:xfrm>
              <a:off x="8963579" y="4907706"/>
              <a:ext cx="5644" cy="333024"/>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1C163C4-A05F-8AD1-5824-0F8014613713}"/>
                </a:ext>
              </a:extLst>
            </p:cNvPr>
            <p:cNvSpPr/>
            <p:nvPr/>
          </p:nvSpPr>
          <p:spPr>
            <a:xfrm>
              <a:off x="8523312" y="5223551"/>
              <a:ext cx="926902" cy="3691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kdörtgen 48">
              <a:extLst>
                <a:ext uri="{FF2B5EF4-FFF2-40B4-BE49-F238E27FC236}">
                  <a16:creationId xmlns:a16="http://schemas.microsoft.com/office/drawing/2014/main" id="{9EA2146E-B2CD-A90B-BBFC-1E14F2A2E80B}"/>
                </a:ext>
              </a:extLst>
            </p:cNvPr>
            <p:cNvSpPr/>
            <p:nvPr/>
          </p:nvSpPr>
          <p:spPr>
            <a:xfrm>
              <a:off x="9437712" y="5368310"/>
              <a:ext cx="520260" cy="796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EB2FDF-1330-7C59-183C-6A4CC1AE4885}"/>
                </a:ext>
              </a:extLst>
            </p:cNvPr>
            <p:cNvSpPr/>
            <p:nvPr/>
          </p:nvSpPr>
          <p:spPr>
            <a:xfrm>
              <a:off x="9957000" y="5280239"/>
              <a:ext cx="317302" cy="2560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Düz Bağlayıcı 52">
            <a:extLst>
              <a:ext uri="{FF2B5EF4-FFF2-40B4-BE49-F238E27FC236}">
                <a16:creationId xmlns:a16="http://schemas.microsoft.com/office/drawing/2014/main" id="{5BEA6182-2AED-8AF1-E51E-5445BB377E15}"/>
              </a:ext>
            </a:extLst>
          </p:cNvPr>
          <p:cNvCxnSpPr/>
          <p:nvPr/>
        </p:nvCxnSpPr>
        <p:spPr>
          <a:xfrm>
            <a:off x="7261006"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88128B78-59C9-C96D-7BD0-41E5B758050B}"/>
              </a:ext>
            </a:extLst>
          </p:cNvPr>
          <p:cNvCxnSpPr/>
          <p:nvPr/>
        </p:nvCxnSpPr>
        <p:spPr>
          <a:xfrm>
            <a:off x="8395539" y="5441832"/>
            <a:ext cx="0" cy="5132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9AC42166-6685-3868-1AD8-11236B7EC68F}"/>
              </a:ext>
            </a:extLst>
          </p:cNvPr>
          <p:cNvCxnSpPr>
            <a:cxnSpLocks/>
          </p:cNvCxnSpPr>
          <p:nvPr/>
        </p:nvCxnSpPr>
        <p:spPr>
          <a:xfrm>
            <a:off x="7261006" y="5895901"/>
            <a:ext cx="1134533"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FFF818C0-A124-DB7F-CD85-32DF19FD519C}"/>
                  </a:ext>
                </a:extLst>
              </p:cNvPr>
              <p:cNvSpPr txBox="1"/>
              <p:nvPr/>
            </p:nvSpPr>
            <p:spPr>
              <a:xfrm>
                <a:off x="7636631" y="5916482"/>
                <a:ext cx="397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smtClean="0">
                          <a:solidFill>
                            <a:srgbClr val="FF0000"/>
                          </a:solidFill>
                          <a:latin typeface="Cambria Math" panose="02040503050406030204" pitchFamily="18" charset="0"/>
                        </a:rPr>
                        <m:t>𝒅</m:t>
                      </m:r>
                    </m:oMath>
                  </m:oMathPara>
                </a14:m>
                <a:endParaRPr lang="en-US" b="1" dirty="0">
                  <a:solidFill>
                    <a:srgbClr val="FF0000"/>
                  </a:solidFill>
                </a:endParaRPr>
              </a:p>
            </p:txBody>
          </p:sp>
        </mc:Choice>
        <mc:Fallback xmlns="">
          <p:sp>
            <p:nvSpPr>
              <p:cNvPr id="57" name="Metin kutusu 56">
                <a:extLst>
                  <a:ext uri="{FF2B5EF4-FFF2-40B4-BE49-F238E27FC236}">
                    <a16:creationId xmlns:a16="http://schemas.microsoft.com/office/drawing/2014/main" id="{FFF818C0-A124-DB7F-CD85-32DF19FD519C}"/>
                  </a:ext>
                </a:extLst>
              </p:cNvPr>
              <p:cNvSpPr txBox="1">
                <a:spLocks noRot="1" noChangeAspect="1" noMove="1" noResize="1" noEditPoints="1" noAdjustHandles="1" noChangeArrowheads="1" noChangeShapeType="1" noTextEdit="1"/>
              </p:cNvSpPr>
              <p:nvPr/>
            </p:nvSpPr>
            <p:spPr>
              <a:xfrm>
                <a:off x="7636631" y="5916482"/>
                <a:ext cx="397865" cy="369332"/>
              </a:xfrm>
              <a:prstGeom prst="rect">
                <a:avLst/>
              </a:prstGeom>
              <a:blipFill>
                <a:blip r:embed="rId8"/>
                <a:stretch>
                  <a:fillRect/>
                </a:stretch>
              </a:blipFill>
            </p:spPr>
            <p:txBody>
              <a:bodyPr/>
              <a:lstStyle/>
              <a:p>
                <a:r>
                  <a:rPr lang="en-US">
                    <a:noFill/>
                  </a:rPr>
                  <a:t> </a:t>
                </a:r>
              </a:p>
            </p:txBody>
          </p:sp>
        </mc:Fallback>
      </mc:AlternateContent>
      <p:cxnSp>
        <p:nvCxnSpPr>
          <p:cNvPr id="59" name="Düz Ok Bağlayıcısı 58">
            <a:extLst>
              <a:ext uri="{FF2B5EF4-FFF2-40B4-BE49-F238E27FC236}">
                <a16:creationId xmlns:a16="http://schemas.microsoft.com/office/drawing/2014/main" id="{1F223CFC-0DC4-AC39-C162-F3F49BED42B4}"/>
              </a:ext>
            </a:extLst>
          </p:cNvPr>
          <p:cNvCxnSpPr/>
          <p:nvPr/>
        </p:nvCxnSpPr>
        <p:spPr>
          <a:xfrm>
            <a:off x="8395539" y="5441832"/>
            <a:ext cx="344110" cy="329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27994E1B-06FF-2B17-8441-B9D39FA74ACA}"/>
                  </a:ext>
                </a:extLst>
              </p:cNvPr>
              <p:cNvSpPr txBox="1"/>
              <p:nvPr/>
            </p:nvSpPr>
            <p:spPr>
              <a:xfrm>
                <a:off x="8636227" y="564914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tr-TR" b="1" i="1" smtClean="0">
                              <a:solidFill>
                                <a:srgbClr val="FF0000"/>
                              </a:solidFill>
                              <a:latin typeface="Cambria Math" panose="02040503050406030204" pitchFamily="18" charset="0"/>
                            </a:rPr>
                            <m:t>𝑻</m:t>
                          </m:r>
                        </m:e>
                        <m:sub>
                          <m:r>
                            <a:rPr lang="tr-TR" b="1" i="1" smtClean="0">
                              <a:solidFill>
                                <a:srgbClr val="FF0000"/>
                              </a:solidFill>
                              <a:latin typeface="Cambria Math" panose="02040503050406030204" pitchFamily="18" charset="0"/>
                            </a:rPr>
                            <m:t>𝒕</m:t>
                          </m:r>
                        </m:sub>
                      </m:sSub>
                    </m:oMath>
                  </m:oMathPara>
                </a14:m>
                <a:endParaRPr lang="en-US" b="1" dirty="0"/>
              </a:p>
            </p:txBody>
          </p:sp>
        </mc:Choice>
        <mc:Fallback xmlns="">
          <p:sp>
            <p:nvSpPr>
              <p:cNvPr id="60" name="Metin kutusu 59">
                <a:extLst>
                  <a:ext uri="{FF2B5EF4-FFF2-40B4-BE49-F238E27FC236}">
                    <a16:creationId xmlns:a16="http://schemas.microsoft.com/office/drawing/2014/main" id="{27994E1B-06FF-2B17-8441-B9D39FA74ACA}"/>
                  </a:ext>
                </a:extLst>
              </p:cNvPr>
              <p:cNvSpPr txBox="1">
                <a:spLocks noRot="1" noChangeAspect="1" noMove="1" noResize="1" noEditPoints="1" noAdjustHandles="1" noChangeArrowheads="1" noChangeShapeType="1" noTextEdit="1"/>
              </p:cNvSpPr>
              <p:nvPr/>
            </p:nvSpPr>
            <p:spPr>
              <a:xfrm>
                <a:off x="8636227" y="5649146"/>
                <a:ext cx="473143" cy="369332"/>
              </a:xfrm>
              <a:prstGeom prst="rect">
                <a:avLst/>
              </a:prstGeom>
              <a:blipFill>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0DD1C095-C30B-94F7-B752-11B57E2211A5}"/>
                  </a:ext>
                </a:extLst>
              </p:cNvPr>
              <p:cNvSpPr txBox="1"/>
              <p:nvPr/>
            </p:nvSpPr>
            <p:spPr>
              <a:xfrm>
                <a:off x="9439631" y="5719840"/>
                <a:ext cx="8672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b="0" i="0" smtClean="0">
                          <a:solidFill>
                            <a:srgbClr val="FF0000"/>
                          </a:solidFill>
                          <a:latin typeface="Cambria Math" panose="02040503050406030204" pitchFamily="18" charset="0"/>
                        </a:rPr>
                        <m:t>d</m:t>
                      </m:r>
                      <m:sSub>
                        <m:sSubPr>
                          <m:ctrlPr>
                            <a:rPr lang="tr-TR" b="0"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𝑇</m:t>
                          </m:r>
                        </m:e>
                        <m:sub>
                          <m:r>
                            <a:rPr lang="tr-TR" b="0" i="1" smtClean="0">
                              <a:solidFill>
                                <a:srgbClr val="FF0000"/>
                              </a:solidFill>
                              <a:latin typeface="Cambria Math" panose="02040503050406030204" pitchFamily="18" charset="0"/>
                            </a:rPr>
                            <m:t>𝑡</m:t>
                          </m:r>
                        </m:sub>
                      </m:sSub>
                      <m:r>
                        <a:rPr lang="tr-TR" b="0" i="1" smtClean="0">
                          <a:solidFill>
                            <a:srgbClr val="FF0000"/>
                          </a:solidFill>
                          <a:latin typeface="Cambria Math" panose="02040503050406030204" pitchFamily="18" charset="0"/>
                        </a:rPr>
                        <m:t>=</m:t>
                      </m:r>
                      <m:r>
                        <a:rPr lang="tr-TR" b="0" i="1" smtClean="0">
                          <a:solidFill>
                            <a:srgbClr val="FF0000"/>
                          </a:solidFill>
                          <a:latin typeface="Cambria Math" panose="02040503050406030204" pitchFamily="18" charset="0"/>
                        </a:rPr>
                        <m:t>𝑄</m:t>
                      </m:r>
                    </m:oMath>
                  </m:oMathPara>
                </a14:m>
                <a:endParaRPr lang="en-US" dirty="0">
                  <a:solidFill>
                    <a:srgbClr val="FF0000"/>
                  </a:solidFill>
                </a:endParaRPr>
              </a:p>
            </p:txBody>
          </p:sp>
        </mc:Choice>
        <mc:Fallback xmlns="">
          <p:sp>
            <p:nvSpPr>
              <p:cNvPr id="64" name="Metin kutusu 63">
                <a:extLst>
                  <a:ext uri="{FF2B5EF4-FFF2-40B4-BE49-F238E27FC236}">
                    <a16:creationId xmlns:a16="http://schemas.microsoft.com/office/drawing/2014/main" id="{0DD1C095-C30B-94F7-B752-11B57E2211A5}"/>
                  </a:ext>
                </a:extLst>
              </p:cNvPr>
              <p:cNvSpPr txBox="1">
                <a:spLocks noRot="1" noChangeAspect="1" noMove="1" noResize="1" noEditPoints="1" noAdjustHandles="1" noChangeArrowheads="1" noChangeShapeType="1" noTextEdit="1"/>
              </p:cNvSpPr>
              <p:nvPr/>
            </p:nvSpPr>
            <p:spPr>
              <a:xfrm>
                <a:off x="9439631" y="5719840"/>
                <a:ext cx="867289" cy="276999"/>
              </a:xfrm>
              <a:prstGeom prst="rect">
                <a:avLst/>
              </a:prstGeom>
              <a:blipFill>
                <a:blip r:embed="rId10"/>
                <a:stretch>
                  <a:fillRect l="-4895" r="-6294" b="-32609"/>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3E6030FC-4898-FE1A-000E-231D58D726DC}"/>
              </a:ext>
            </a:extLst>
          </p:cNvPr>
          <p:cNvSpPr/>
          <p:nvPr/>
        </p:nvSpPr>
        <p:spPr>
          <a:xfrm>
            <a:off x="6853567" y="4796319"/>
            <a:ext cx="835374"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A4A060E0-3C90-B48A-F317-E6C81A32BD4A}"/>
                  </a:ext>
                </a:extLst>
              </p:cNvPr>
              <p:cNvSpPr txBox="1"/>
              <p:nvPr/>
            </p:nvSpPr>
            <p:spPr>
              <a:xfrm>
                <a:off x="7488563" y="4951401"/>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1" i="1" dirty="0" smtClean="0">
                          <a:solidFill>
                            <a:srgbClr val="FF0000"/>
                          </a:solidFill>
                          <a:latin typeface="Cambria Math" panose="02040503050406030204" pitchFamily="18" charset="0"/>
                        </a:rPr>
                        <m:t>𝑸</m:t>
                      </m:r>
                    </m:oMath>
                  </m:oMathPara>
                </a14:m>
                <a:endParaRPr lang="en-US" b="1" dirty="0">
                  <a:solidFill>
                    <a:srgbClr val="FF0000"/>
                  </a:solidFill>
                </a:endParaRPr>
              </a:p>
            </p:txBody>
          </p:sp>
        </mc:Choice>
        <mc:Fallback xmlns="">
          <p:sp>
            <p:nvSpPr>
              <p:cNvPr id="66" name="Metin kutusu 65">
                <a:extLst>
                  <a:ext uri="{FF2B5EF4-FFF2-40B4-BE49-F238E27FC236}">
                    <a16:creationId xmlns:a16="http://schemas.microsoft.com/office/drawing/2014/main" id="{A4A060E0-3C90-B48A-F317-E6C81A32BD4A}"/>
                  </a:ext>
                </a:extLst>
              </p:cNvPr>
              <p:cNvSpPr txBox="1">
                <a:spLocks noRot="1" noChangeAspect="1" noMove="1" noResize="1" noEditPoints="1" noAdjustHandles="1" noChangeArrowheads="1" noChangeShapeType="1" noTextEdit="1"/>
              </p:cNvSpPr>
              <p:nvPr/>
            </p:nvSpPr>
            <p:spPr>
              <a:xfrm>
                <a:off x="7488563" y="4951401"/>
                <a:ext cx="417101"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196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44B07B-DFB4-B0E9-5AF9-7336E3579B9D}"/>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249B72E4-90D7-2EB1-5A35-58F398CABE3D}"/>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03A2045-3E34-D25D-7516-3C1611AF9F0B}"/>
              </a:ext>
            </a:extLst>
          </p:cNvPr>
          <p:cNvSpPr>
            <a:spLocks noGrp="1"/>
          </p:cNvSpPr>
          <p:nvPr>
            <p:ph sz="quarter" idx="10"/>
          </p:nvPr>
        </p:nvSpPr>
        <p:spPr>
          <a:xfrm>
            <a:off x="833436" y="1308098"/>
            <a:ext cx="10507095" cy="3951245"/>
          </a:xfrm>
        </p:spPr>
        <p:txBody>
          <a:bodyPr/>
          <a:lstStyle/>
          <a:p>
            <a:r>
              <a:rPr lang="en-US" b="1" dirty="0">
                <a:solidFill>
                  <a:srgbClr val="FF0000"/>
                </a:solidFill>
              </a:rPr>
              <a:t>C</a:t>
            </a:r>
            <a:r>
              <a:rPr lang="tr-TR" b="1" dirty="0">
                <a:solidFill>
                  <a:srgbClr val="FF0000"/>
                </a:solidFill>
              </a:rPr>
              <a:t>OEFFICIENT</a:t>
            </a:r>
            <a:r>
              <a:rPr lang="en-US" b="1" dirty="0">
                <a:solidFill>
                  <a:srgbClr val="FF0000"/>
                </a:solidFill>
              </a:rPr>
              <a:t> of </a:t>
            </a:r>
            <a:r>
              <a:rPr lang="tr-TR" b="1" dirty="0">
                <a:solidFill>
                  <a:srgbClr val="FF0000"/>
                </a:solidFill>
              </a:rPr>
              <a:t>PROFILE POWER CONSUMPTION</a:t>
            </a:r>
          </a:p>
          <a:p>
            <a:endParaRPr lang="en-US" dirty="0"/>
          </a:p>
        </p:txBody>
      </p:sp>
      <p:cxnSp>
        <p:nvCxnSpPr>
          <p:cNvPr id="6" name="Düz Bağlayıcı 5">
            <a:extLst>
              <a:ext uri="{FF2B5EF4-FFF2-40B4-BE49-F238E27FC236}">
                <a16:creationId xmlns:a16="http://schemas.microsoft.com/office/drawing/2014/main" id="{365D379D-08D1-EDEB-8453-4515E2BC489B}"/>
              </a:ext>
            </a:extLst>
          </p:cNvPr>
          <p:cNvCxnSpPr>
            <a:cxnSpLocks/>
          </p:cNvCxnSpPr>
          <p:nvPr/>
        </p:nvCxnSpPr>
        <p:spPr>
          <a:xfrm flipV="1">
            <a:off x="1693333" y="2312133"/>
            <a:ext cx="1904848" cy="1221289"/>
          </a:xfrm>
          <a:prstGeom prst="line">
            <a:avLst/>
          </a:prstGeom>
        </p:spPr>
        <p:style>
          <a:lnRef idx="1">
            <a:schemeClr val="dk1"/>
          </a:lnRef>
          <a:fillRef idx="0">
            <a:schemeClr val="dk1"/>
          </a:fillRef>
          <a:effectRef idx="0">
            <a:schemeClr val="dk1"/>
          </a:effectRef>
          <a:fontRef idx="minor">
            <a:schemeClr val="tx1"/>
          </a:fontRef>
        </p:style>
      </p:cxnSp>
      <p:cxnSp>
        <p:nvCxnSpPr>
          <p:cNvPr id="7" name="Düz Bağlayıcı 6">
            <a:extLst>
              <a:ext uri="{FF2B5EF4-FFF2-40B4-BE49-F238E27FC236}">
                <a16:creationId xmlns:a16="http://schemas.microsoft.com/office/drawing/2014/main" id="{ADA93165-DFAE-FE01-E514-527F8111C6B1}"/>
              </a:ext>
            </a:extLst>
          </p:cNvPr>
          <p:cNvCxnSpPr>
            <a:cxnSpLocks/>
            <a:stCxn id="8" idx="6"/>
          </p:cNvCxnSpPr>
          <p:nvPr/>
        </p:nvCxnSpPr>
        <p:spPr>
          <a:xfrm flipV="1">
            <a:off x="2528186" y="2593067"/>
            <a:ext cx="1801184" cy="1226716"/>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22D908E-6B65-EBD0-4183-CCA13CC783B5}"/>
              </a:ext>
            </a:extLst>
          </p:cNvPr>
          <p:cNvSpPr/>
          <p:nvPr/>
        </p:nvSpPr>
        <p:spPr>
          <a:xfrm rot="987104">
            <a:off x="1654619" y="3586626"/>
            <a:ext cx="891823" cy="213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Yay 9">
            <a:extLst>
              <a:ext uri="{FF2B5EF4-FFF2-40B4-BE49-F238E27FC236}">
                <a16:creationId xmlns:a16="http://schemas.microsoft.com/office/drawing/2014/main" id="{FE89F66A-0832-D09C-E1D4-531E7AFB4290}"/>
              </a:ext>
            </a:extLst>
          </p:cNvPr>
          <p:cNvSpPr/>
          <p:nvPr/>
        </p:nvSpPr>
        <p:spPr>
          <a:xfrm>
            <a:off x="1800578" y="3063244"/>
            <a:ext cx="1365955" cy="530578"/>
          </a:xfrm>
          <a:prstGeom prst="arc">
            <a:avLst>
              <a:gd name="adj1" fmla="val 16200000"/>
              <a:gd name="adj2" fmla="val 4912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Yay 10">
            <a:extLst>
              <a:ext uri="{FF2B5EF4-FFF2-40B4-BE49-F238E27FC236}">
                <a16:creationId xmlns:a16="http://schemas.microsoft.com/office/drawing/2014/main" id="{2D259BDA-803A-0AFD-FDB0-4AA5DB0B91F9}"/>
              </a:ext>
            </a:extLst>
          </p:cNvPr>
          <p:cNvSpPr/>
          <p:nvPr/>
        </p:nvSpPr>
        <p:spPr>
          <a:xfrm>
            <a:off x="2294630" y="2753143"/>
            <a:ext cx="1365955" cy="530578"/>
          </a:xfrm>
          <a:prstGeom prst="arc">
            <a:avLst>
              <a:gd name="adj1" fmla="val 16200000"/>
              <a:gd name="adj2" fmla="val 3290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Yay 11">
            <a:extLst>
              <a:ext uri="{FF2B5EF4-FFF2-40B4-BE49-F238E27FC236}">
                <a16:creationId xmlns:a16="http://schemas.microsoft.com/office/drawing/2014/main" id="{754BB42A-8B86-85E3-953D-E18BEA0848CC}"/>
              </a:ext>
            </a:extLst>
          </p:cNvPr>
          <p:cNvSpPr/>
          <p:nvPr/>
        </p:nvSpPr>
        <p:spPr>
          <a:xfrm>
            <a:off x="2966318" y="2341301"/>
            <a:ext cx="1365955" cy="53057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15" name="Düz Bağlayıcı 14">
            <a:extLst>
              <a:ext uri="{FF2B5EF4-FFF2-40B4-BE49-F238E27FC236}">
                <a16:creationId xmlns:a16="http://schemas.microsoft.com/office/drawing/2014/main" id="{D0216B5E-19A1-3EE0-72ED-CAC2627B85A8}"/>
              </a:ext>
            </a:extLst>
          </p:cNvPr>
          <p:cNvCxnSpPr>
            <a:cxnSpLocks/>
          </p:cNvCxnSpPr>
          <p:nvPr/>
        </p:nvCxnSpPr>
        <p:spPr>
          <a:xfrm flipV="1">
            <a:off x="2641601" y="275314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E299E68F-BCEB-68B7-0264-9C389AE790BC}"/>
              </a:ext>
            </a:extLst>
          </p:cNvPr>
          <p:cNvCxnSpPr>
            <a:cxnSpLocks/>
          </p:cNvCxnSpPr>
          <p:nvPr/>
        </p:nvCxnSpPr>
        <p:spPr>
          <a:xfrm flipV="1">
            <a:off x="2850446" y="2792653"/>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AB571C21-8488-6900-9AB5-4E539792D51B}"/>
              </a:ext>
            </a:extLst>
          </p:cNvPr>
          <p:cNvCxnSpPr>
            <a:cxnSpLocks/>
          </p:cNvCxnSpPr>
          <p:nvPr/>
        </p:nvCxnSpPr>
        <p:spPr>
          <a:xfrm flipV="1">
            <a:off x="3059291" y="2876904"/>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8EC8E56F-FBC4-C779-3FCE-C8DED910F62F}"/>
              </a:ext>
            </a:extLst>
          </p:cNvPr>
          <p:cNvCxnSpPr>
            <a:cxnSpLocks/>
          </p:cNvCxnSpPr>
          <p:nvPr/>
        </p:nvCxnSpPr>
        <p:spPr>
          <a:xfrm flipV="1">
            <a:off x="3166533" y="2996062"/>
            <a:ext cx="482763" cy="310101"/>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5F908F-46BD-E1CC-561B-FA56A2CA1FEE}"/>
              </a:ext>
            </a:extLst>
          </p:cNvPr>
          <p:cNvCxnSpPr>
            <a:stCxn id="8" idx="2"/>
            <a:endCxn id="8" idx="6"/>
          </p:cNvCxnSpPr>
          <p:nvPr/>
        </p:nvCxnSpPr>
        <p:spPr>
          <a:xfrm>
            <a:off x="1672875" y="3567213"/>
            <a:ext cx="855311" cy="25257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194873EC-7E26-B55D-56D4-552FBF6C01CB}"/>
              </a:ext>
            </a:extLst>
          </p:cNvPr>
          <p:cNvCxnSpPr>
            <a:cxnSpLocks/>
            <a:stCxn id="8" idx="2"/>
          </p:cNvCxnSpPr>
          <p:nvPr/>
        </p:nvCxnSpPr>
        <p:spPr>
          <a:xfrm flipH="1" flipV="1">
            <a:off x="757269" y="3328533"/>
            <a:ext cx="915606" cy="238680"/>
          </a:xfrm>
          <a:prstGeom prst="line">
            <a:avLst/>
          </a:prstGeom>
        </p:spPr>
        <p:style>
          <a:lnRef idx="1">
            <a:schemeClr val="dk1"/>
          </a:lnRef>
          <a:fillRef idx="0">
            <a:schemeClr val="dk1"/>
          </a:fillRef>
          <a:effectRef idx="0">
            <a:schemeClr val="dk1"/>
          </a:effectRef>
          <a:fontRef idx="minor">
            <a:schemeClr val="tx1"/>
          </a:fontRef>
        </p:style>
      </p:cxnSp>
      <p:cxnSp>
        <p:nvCxnSpPr>
          <p:cNvPr id="24" name="Düz Bağlayıcı 23">
            <a:extLst>
              <a:ext uri="{FF2B5EF4-FFF2-40B4-BE49-F238E27FC236}">
                <a16:creationId xmlns:a16="http://schemas.microsoft.com/office/drawing/2014/main" id="{04A0D83F-B29D-1453-F3D6-CCD8CA3A0227}"/>
              </a:ext>
            </a:extLst>
          </p:cNvPr>
          <p:cNvCxnSpPr>
            <a:cxnSpLocks/>
          </p:cNvCxnSpPr>
          <p:nvPr/>
        </p:nvCxnSpPr>
        <p:spPr>
          <a:xfrm flipH="1" flipV="1">
            <a:off x="2671314" y="2125189"/>
            <a:ext cx="991063" cy="21767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77488620-A79C-55EC-4598-A96C80C97B59}"/>
              </a:ext>
            </a:extLst>
          </p:cNvPr>
          <p:cNvCxnSpPr/>
          <p:nvPr/>
        </p:nvCxnSpPr>
        <p:spPr>
          <a:xfrm flipH="1" flipV="1">
            <a:off x="2514770" y="2593773"/>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FC4132E7-B2EA-DFA5-E8DF-9BC9553FF53C}"/>
              </a:ext>
            </a:extLst>
          </p:cNvPr>
          <p:cNvCxnSpPr/>
          <p:nvPr/>
        </p:nvCxnSpPr>
        <p:spPr>
          <a:xfrm flipH="1" flipV="1">
            <a:off x="2013647" y="2926955"/>
            <a:ext cx="464964" cy="138214"/>
          </a:xfrm>
          <a:prstGeom prst="line">
            <a:avLst/>
          </a:prstGeom>
        </p:spPr>
        <p:style>
          <a:lnRef idx="1">
            <a:schemeClr val="dk1"/>
          </a:lnRef>
          <a:fillRef idx="0">
            <a:schemeClr val="dk1"/>
          </a:fillRef>
          <a:effectRef idx="0">
            <a:schemeClr val="dk1"/>
          </a:effectRef>
          <a:fontRef idx="minor">
            <a:schemeClr val="tx1"/>
          </a:fontRef>
        </p:style>
      </p:cxnSp>
      <p:cxnSp>
        <p:nvCxnSpPr>
          <p:cNvPr id="28" name="Düz Ok Bağlayıcısı 27">
            <a:extLst>
              <a:ext uri="{FF2B5EF4-FFF2-40B4-BE49-F238E27FC236}">
                <a16:creationId xmlns:a16="http://schemas.microsoft.com/office/drawing/2014/main" id="{369B82E5-FCE7-2320-5A9A-62EF4C60825E}"/>
              </a:ext>
            </a:extLst>
          </p:cNvPr>
          <p:cNvCxnSpPr>
            <a:cxnSpLocks/>
          </p:cNvCxnSpPr>
          <p:nvPr/>
        </p:nvCxnSpPr>
        <p:spPr>
          <a:xfrm flipV="1">
            <a:off x="2322856" y="2696816"/>
            <a:ext cx="409060" cy="275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1B1FE15-507F-1E46-ACE8-738046B0FBAB}"/>
              </a:ext>
            </a:extLst>
          </p:cNvPr>
          <p:cNvSpPr txBox="1"/>
          <p:nvPr/>
        </p:nvSpPr>
        <p:spPr>
          <a:xfrm>
            <a:off x="2178956" y="2513696"/>
            <a:ext cx="433132" cy="369332"/>
          </a:xfrm>
          <a:prstGeom prst="rect">
            <a:avLst/>
          </a:prstGeom>
          <a:noFill/>
        </p:spPr>
        <p:txBody>
          <a:bodyPr wrap="none" rtlCol="0">
            <a:spAutoFit/>
          </a:bodyPr>
          <a:lstStyle/>
          <a:p>
            <a:r>
              <a:rPr lang="en-US" noProof="1"/>
              <a:t>dy</a:t>
            </a:r>
          </a:p>
        </p:txBody>
      </p:sp>
      <p:cxnSp>
        <p:nvCxnSpPr>
          <p:cNvPr id="37" name="Düz Ok Bağlayıcısı 36">
            <a:extLst>
              <a:ext uri="{FF2B5EF4-FFF2-40B4-BE49-F238E27FC236}">
                <a16:creationId xmlns:a16="http://schemas.microsoft.com/office/drawing/2014/main" id="{5EA2C113-11D3-7013-E05B-198311064E6E}"/>
              </a:ext>
            </a:extLst>
          </p:cNvPr>
          <p:cNvCxnSpPr/>
          <p:nvPr/>
        </p:nvCxnSpPr>
        <p:spPr>
          <a:xfrm flipV="1">
            <a:off x="1095022" y="2234024"/>
            <a:ext cx="1652230" cy="109450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Metin kutusu 37">
            <a:extLst>
              <a:ext uri="{FF2B5EF4-FFF2-40B4-BE49-F238E27FC236}">
                <a16:creationId xmlns:a16="http://schemas.microsoft.com/office/drawing/2014/main" id="{015796B9-C39B-C97D-6861-F31D283C51B7}"/>
              </a:ext>
            </a:extLst>
          </p:cNvPr>
          <p:cNvSpPr txBox="1"/>
          <p:nvPr/>
        </p:nvSpPr>
        <p:spPr>
          <a:xfrm>
            <a:off x="1813841" y="2292405"/>
            <a:ext cx="322524" cy="369332"/>
          </a:xfrm>
          <a:prstGeom prst="rect">
            <a:avLst/>
          </a:prstGeom>
          <a:noFill/>
        </p:spPr>
        <p:txBody>
          <a:bodyPr wrap="none" rtlCol="0">
            <a:spAutoFit/>
          </a:bodyPr>
          <a:lstStyle/>
          <a:p>
            <a:r>
              <a:rPr lang="en-US" dirty="0"/>
              <a:t>R</a:t>
            </a:r>
          </a:p>
        </p:txBody>
      </p:sp>
      <p:sp>
        <p:nvSpPr>
          <p:cNvPr id="39" name="Metin kutusu 38">
            <a:extLst>
              <a:ext uri="{FF2B5EF4-FFF2-40B4-BE49-F238E27FC236}">
                <a16:creationId xmlns:a16="http://schemas.microsoft.com/office/drawing/2014/main" id="{2B5E1E4F-DE9A-4DAC-C61C-A9AD91693648}"/>
              </a:ext>
            </a:extLst>
          </p:cNvPr>
          <p:cNvSpPr txBox="1"/>
          <p:nvPr/>
        </p:nvSpPr>
        <p:spPr>
          <a:xfrm>
            <a:off x="1824427" y="3695121"/>
            <a:ext cx="292068" cy="369332"/>
          </a:xfrm>
          <a:prstGeom prst="rect">
            <a:avLst/>
          </a:prstGeom>
          <a:noFill/>
        </p:spPr>
        <p:txBody>
          <a:bodyPr wrap="none" rtlCol="0">
            <a:spAutoFit/>
          </a:bodyPr>
          <a:lstStyle/>
          <a:p>
            <a:r>
              <a:rPr lang="en-US" dirty="0"/>
              <a:t>c</a:t>
            </a:r>
          </a:p>
        </p:txBody>
      </p:sp>
      <p:sp>
        <p:nvSpPr>
          <p:cNvPr id="40" name="Metin kutusu 39">
            <a:extLst>
              <a:ext uri="{FF2B5EF4-FFF2-40B4-BE49-F238E27FC236}">
                <a16:creationId xmlns:a16="http://schemas.microsoft.com/office/drawing/2014/main" id="{5EEDF4C3-FF5D-2B9E-D97C-06D3D05BF25E}"/>
              </a:ext>
            </a:extLst>
          </p:cNvPr>
          <p:cNvSpPr txBox="1"/>
          <p:nvPr/>
        </p:nvSpPr>
        <p:spPr>
          <a:xfrm>
            <a:off x="1555892" y="3968350"/>
            <a:ext cx="829138" cy="369332"/>
          </a:xfrm>
          <a:prstGeom prst="rect">
            <a:avLst/>
          </a:prstGeom>
          <a:noFill/>
        </p:spPr>
        <p:txBody>
          <a:bodyPr wrap="none" rtlCol="0">
            <a:spAutoFit/>
          </a:bodyPr>
          <a:lstStyle/>
          <a:p>
            <a:r>
              <a:rPr lang="en-US" noProof="1"/>
              <a:t>(veter)</a:t>
            </a:r>
          </a:p>
        </p:txBody>
      </p:sp>
      <p:cxnSp>
        <p:nvCxnSpPr>
          <p:cNvPr id="42" name="Düz Bağlayıcı 41">
            <a:extLst>
              <a:ext uri="{FF2B5EF4-FFF2-40B4-BE49-F238E27FC236}">
                <a16:creationId xmlns:a16="http://schemas.microsoft.com/office/drawing/2014/main" id="{FFA3137D-8047-8161-4903-FDE1210B12E6}"/>
              </a:ext>
            </a:extLst>
          </p:cNvPr>
          <p:cNvCxnSpPr>
            <a:cxnSpLocks/>
            <a:endCxn id="44" idx="1"/>
          </p:cNvCxnSpPr>
          <p:nvPr/>
        </p:nvCxnSpPr>
        <p:spPr>
          <a:xfrm flipV="1">
            <a:off x="3974243" y="2116083"/>
            <a:ext cx="419943" cy="241626"/>
          </a:xfrm>
          <a:prstGeom prst="line">
            <a:avLst/>
          </a:prstGeom>
        </p:spPr>
        <p:style>
          <a:lnRef idx="1">
            <a:schemeClr val="dk1"/>
          </a:lnRef>
          <a:fillRef idx="0">
            <a:schemeClr val="dk1"/>
          </a:fillRef>
          <a:effectRef idx="0">
            <a:schemeClr val="dk1"/>
          </a:effectRef>
          <a:fontRef idx="minor">
            <a:schemeClr val="tx1"/>
          </a:fontRef>
        </p:style>
      </p:cxnSp>
      <p:cxnSp>
        <p:nvCxnSpPr>
          <p:cNvPr id="43" name="Düz Bağlayıcı 42">
            <a:extLst>
              <a:ext uri="{FF2B5EF4-FFF2-40B4-BE49-F238E27FC236}">
                <a16:creationId xmlns:a16="http://schemas.microsoft.com/office/drawing/2014/main" id="{18E27892-B16E-E044-1FF3-16084CDCF9B8}"/>
              </a:ext>
            </a:extLst>
          </p:cNvPr>
          <p:cNvCxnSpPr>
            <a:cxnSpLocks/>
            <a:endCxn id="44" idx="5"/>
          </p:cNvCxnSpPr>
          <p:nvPr/>
        </p:nvCxnSpPr>
        <p:spPr>
          <a:xfrm flipV="1">
            <a:off x="4115991" y="2216168"/>
            <a:ext cx="385473" cy="212953"/>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836998D-D598-144F-AB88-0FAC8D4C366C}"/>
              </a:ext>
            </a:extLst>
          </p:cNvPr>
          <p:cNvSpPr/>
          <p:nvPr/>
        </p:nvSpPr>
        <p:spPr>
          <a:xfrm>
            <a:off x="4371968" y="2095355"/>
            <a:ext cx="151714" cy="1415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Düz Bağlayıcı 51">
            <a:extLst>
              <a:ext uri="{FF2B5EF4-FFF2-40B4-BE49-F238E27FC236}">
                <a16:creationId xmlns:a16="http://schemas.microsoft.com/office/drawing/2014/main" id="{4EC5D4A3-2DC9-070F-656A-7EE04DE29A4C}"/>
              </a:ext>
            </a:extLst>
          </p:cNvPr>
          <p:cNvCxnSpPr/>
          <p:nvPr/>
        </p:nvCxnSpPr>
        <p:spPr>
          <a:xfrm>
            <a:off x="4361098" y="1998459"/>
            <a:ext cx="0" cy="810359"/>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A1F305BD-8859-F3D3-E55F-6B346F501F20}"/>
              </a:ext>
            </a:extLst>
          </p:cNvPr>
          <p:cNvCxnSpPr/>
          <p:nvPr/>
        </p:nvCxnSpPr>
        <p:spPr>
          <a:xfrm>
            <a:off x="4523682" y="2003558"/>
            <a:ext cx="0" cy="810359"/>
          </a:xfrm>
          <a:prstGeom prst="line">
            <a:avLst/>
          </a:prstGeom>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B54253B6-F764-32A3-504A-9078FC84F4D3}"/>
              </a:ext>
            </a:extLst>
          </p:cNvPr>
          <p:cNvSpPr/>
          <p:nvPr/>
        </p:nvSpPr>
        <p:spPr>
          <a:xfrm>
            <a:off x="4360679" y="1980350"/>
            <a:ext cx="151711"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Düz Ok Bağlayıcısı 67">
            <a:extLst>
              <a:ext uri="{FF2B5EF4-FFF2-40B4-BE49-F238E27FC236}">
                <a16:creationId xmlns:a16="http://schemas.microsoft.com/office/drawing/2014/main" id="{5D04829D-0F09-16F0-3F84-FF9BF083EAD0}"/>
              </a:ext>
            </a:extLst>
          </p:cNvPr>
          <p:cNvCxnSpPr/>
          <p:nvPr/>
        </p:nvCxnSpPr>
        <p:spPr>
          <a:xfrm>
            <a:off x="3166533" y="2996062"/>
            <a:ext cx="949458" cy="287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Yay 68">
            <a:extLst>
              <a:ext uri="{FF2B5EF4-FFF2-40B4-BE49-F238E27FC236}">
                <a16:creationId xmlns:a16="http://schemas.microsoft.com/office/drawing/2014/main" id="{56158EF0-1AB6-AB4A-1A1D-47D61E7346AD}"/>
              </a:ext>
            </a:extLst>
          </p:cNvPr>
          <p:cNvSpPr/>
          <p:nvPr/>
        </p:nvSpPr>
        <p:spPr>
          <a:xfrm>
            <a:off x="3974243" y="2045085"/>
            <a:ext cx="1021562" cy="292408"/>
          </a:xfrm>
          <a:prstGeom prst="arc">
            <a:avLst>
              <a:gd name="adj1" fmla="val 18907644"/>
              <a:gd name="adj2" fmla="val 11398223"/>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47E113A8-719D-8B73-F9D3-7353E85DD40F}"/>
                  </a:ext>
                </a:extLst>
              </p:cNvPr>
              <p:cNvSpPr txBox="1"/>
              <p:nvPr/>
            </p:nvSpPr>
            <p:spPr>
              <a:xfrm>
                <a:off x="4928201" y="200662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𝜴</m:t>
                      </m:r>
                    </m:oMath>
                  </m:oMathPara>
                </a14:m>
                <a:endParaRPr lang="en-US" b="1" dirty="0">
                  <a:solidFill>
                    <a:srgbClr val="FF0000"/>
                  </a:solidFill>
                </a:endParaRPr>
              </a:p>
            </p:txBody>
          </p:sp>
        </mc:Choice>
        <mc:Fallback xmlns="">
          <p:sp>
            <p:nvSpPr>
              <p:cNvPr id="70" name="Metin kutusu 69">
                <a:extLst>
                  <a:ext uri="{FF2B5EF4-FFF2-40B4-BE49-F238E27FC236}">
                    <a16:creationId xmlns:a16="http://schemas.microsoft.com/office/drawing/2014/main" id="{47E113A8-719D-8B73-F9D3-7353E85DD40F}"/>
                  </a:ext>
                </a:extLst>
              </p:cNvPr>
              <p:cNvSpPr txBox="1">
                <a:spLocks noRot="1" noChangeAspect="1" noMove="1" noResize="1" noEditPoints="1" noAdjustHandles="1" noChangeArrowheads="1" noChangeShapeType="1" noTextEdit="1"/>
              </p:cNvSpPr>
              <p:nvPr/>
            </p:nvSpPr>
            <p:spPr>
              <a:xfrm>
                <a:off x="4928201" y="2006623"/>
                <a:ext cx="41870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DB4FCF93-A181-89A6-5884-95491BEC8D49}"/>
                  </a:ext>
                </a:extLst>
              </p:cNvPr>
              <p:cNvSpPr txBox="1"/>
              <p:nvPr/>
            </p:nvSpPr>
            <p:spPr>
              <a:xfrm>
                <a:off x="4078369" y="313989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𝑫</m:t>
                      </m:r>
                    </m:oMath>
                  </m:oMathPara>
                </a14:m>
                <a:endParaRPr lang="en-US" b="1" dirty="0">
                  <a:solidFill>
                    <a:srgbClr val="FF0000"/>
                  </a:solidFill>
                </a:endParaRPr>
              </a:p>
            </p:txBody>
          </p:sp>
        </mc:Choice>
        <mc:Fallback xmlns="">
          <p:sp>
            <p:nvSpPr>
              <p:cNvPr id="71" name="Metin kutusu 70">
                <a:extLst>
                  <a:ext uri="{FF2B5EF4-FFF2-40B4-BE49-F238E27FC236}">
                    <a16:creationId xmlns:a16="http://schemas.microsoft.com/office/drawing/2014/main" id="{DB4FCF93-A181-89A6-5884-95491BEC8D49}"/>
                  </a:ext>
                </a:extLst>
              </p:cNvPr>
              <p:cNvSpPr txBox="1">
                <a:spLocks noRot="1" noChangeAspect="1" noMove="1" noResize="1" noEditPoints="1" noAdjustHandles="1" noChangeArrowheads="1" noChangeShapeType="1" noTextEdit="1"/>
              </p:cNvSpPr>
              <p:nvPr/>
            </p:nvSpPr>
            <p:spPr>
              <a:xfrm>
                <a:off x="4078369" y="3139891"/>
                <a:ext cx="418704" cy="369332"/>
              </a:xfrm>
              <a:prstGeom prst="rect">
                <a:avLst/>
              </a:prstGeom>
              <a:blipFill>
                <a:blip r:embed="rId3"/>
                <a:stretch>
                  <a:fillRect/>
                </a:stretch>
              </a:blipFill>
            </p:spPr>
            <p:txBody>
              <a:bodyPr/>
              <a:lstStyle/>
              <a:p>
                <a:r>
                  <a:rPr lang="en-US">
                    <a:noFill/>
                  </a:rPr>
                  <a:t> </a:t>
                </a:r>
              </a:p>
            </p:txBody>
          </p:sp>
        </mc:Fallback>
      </mc:AlternateContent>
      <p:sp>
        <p:nvSpPr>
          <p:cNvPr id="72" name="Yay 71">
            <a:extLst>
              <a:ext uri="{FF2B5EF4-FFF2-40B4-BE49-F238E27FC236}">
                <a16:creationId xmlns:a16="http://schemas.microsoft.com/office/drawing/2014/main" id="{01951B44-DD08-E0B1-FCD4-6EACEBD70C56}"/>
              </a:ext>
            </a:extLst>
          </p:cNvPr>
          <p:cNvSpPr/>
          <p:nvPr/>
        </p:nvSpPr>
        <p:spPr>
          <a:xfrm>
            <a:off x="1294697" y="338587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3" name="Yay 72">
            <a:extLst>
              <a:ext uri="{FF2B5EF4-FFF2-40B4-BE49-F238E27FC236}">
                <a16:creationId xmlns:a16="http://schemas.microsoft.com/office/drawing/2014/main" id="{B78BEED5-5607-1722-F3A2-22648B4A7C77}"/>
              </a:ext>
            </a:extLst>
          </p:cNvPr>
          <p:cNvSpPr/>
          <p:nvPr/>
        </p:nvSpPr>
        <p:spPr>
          <a:xfrm>
            <a:off x="1586041" y="3199426"/>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4" name="Yay 73">
            <a:extLst>
              <a:ext uri="{FF2B5EF4-FFF2-40B4-BE49-F238E27FC236}">
                <a16:creationId xmlns:a16="http://schemas.microsoft.com/office/drawing/2014/main" id="{3EE09CB2-273F-FC1B-D13E-4863CF3D3679}"/>
              </a:ext>
            </a:extLst>
          </p:cNvPr>
          <p:cNvSpPr/>
          <p:nvPr/>
        </p:nvSpPr>
        <p:spPr>
          <a:xfrm>
            <a:off x="2574324" y="2537385"/>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5" name="Yay 74">
            <a:extLst>
              <a:ext uri="{FF2B5EF4-FFF2-40B4-BE49-F238E27FC236}">
                <a16:creationId xmlns:a16="http://schemas.microsoft.com/office/drawing/2014/main" id="{ED8BA786-D1F1-272F-E4EE-1780A3326745}"/>
              </a:ext>
            </a:extLst>
          </p:cNvPr>
          <p:cNvSpPr/>
          <p:nvPr/>
        </p:nvSpPr>
        <p:spPr>
          <a:xfrm>
            <a:off x="2808140" y="2379571"/>
            <a:ext cx="1365955" cy="530578"/>
          </a:xfrm>
          <a:prstGeom prst="arc">
            <a:avLst>
              <a:gd name="adj1" fmla="val 16200000"/>
              <a:gd name="adj2" fmla="val 491269"/>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8" name="Düz Bağlayıcı 77">
            <a:extLst>
              <a:ext uri="{FF2B5EF4-FFF2-40B4-BE49-F238E27FC236}">
                <a16:creationId xmlns:a16="http://schemas.microsoft.com/office/drawing/2014/main" id="{1F7CE1B6-06B1-B36F-B435-1F3A62CBC78A}"/>
              </a:ext>
            </a:extLst>
          </p:cNvPr>
          <p:cNvCxnSpPr>
            <a:cxnSpLocks/>
          </p:cNvCxnSpPr>
          <p:nvPr/>
        </p:nvCxnSpPr>
        <p:spPr>
          <a:xfrm>
            <a:off x="4382985" y="3410106"/>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1" name="Düz Bağlayıcı 80">
            <a:extLst>
              <a:ext uri="{FF2B5EF4-FFF2-40B4-BE49-F238E27FC236}">
                <a16:creationId xmlns:a16="http://schemas.microsoft.com/office/drawing/2014/main" id="{9546642C-2133-87CC-1901-FF4ACBDB6017}"/>
              </a:ext>
            </a:extLst>
          </p:cNvPr>
          <p:cNvCxnSpPr>
            <a:cxnSpLocks/>
          </p:cNvCxnSpPr>
          <p:nvPr/>
        </p:nvCxnSpPr>
        <p:spPr>
          <a:xfrm>
            <a:off x="5019164" y="2781278"/>
            <a:ext cx="534015" cy="146969"/>
          </a:xfrm>
          <a:prstGeom prst="line">
            <a:avLst/>
          </a:prstGeom>
        </p:spPr>
        <p:style>
          <a:lnRef idx="1">
            <a:schemeClr val="dk1"/>
          </a:lnRef>
          <a:fillRef idx="0">
            <a:schemeClr val="dk1"/>
          </a:fillRef>
          <a:effectRef idx="0">
            <a:schemeClr val="dk1"/>
          </a:effectRef>
          <a:fontRef idx="minor">
            <a:schemeClr val="tx1"/>
          </a:fontRef>
        </p:style>
      </p:cxnSp>
      <p:cxnSp>
        <p:nvCxnSpPr>
          <p:cNvPr id="83" name="Düz Ok Bağlayıcısı 82">
            <a:extLst>
              <a:ext uri="{FF2B5EF4-FFF2-40B4-BE49-F238E27FC236}">
                <a16:creationId xmlns:a16="http://schemas.microsoft.com/office/drawing/2014/main" id="{5ECF534D-E150-7035-6CCF-3D9ED6488E93}"/>
              </a:ext>
            </a:extLst>
          </p:cNvPr>
          <p:cNvCxnSpPr/>
          <p:nvPr/>
        </p:nvCxnSpPr>
        <p:spPr>
          <a:xfrm flipV="1">
            <a:off x="4649992" y="2883028"/>
            <a:ext cx="636179" cy="5816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Metin kutusu 83">
            <a:extLst>
              <a:ext uri="{FF2B5EF4-FFF2-40B4-BE49-F238E27FC236}">
                <a16:creationId xmlns:a16="http://schemas.microsoft.com/office/drawing/2014/main" id="{9807FE11-277F-E56E-0445-D133FA055D7F}"/>
              </a:ext>
            </a:extLst>
          </p:cNvPr>
          <p:cNvSpPr txBox="1"/>
          <p:nvPr/>
        </p:nvSpPr>
        <p:spPr>
          <a:xfrm>
            <a:off x="5023419" y="2996062"/>
            <a:ext cx="296876" cy="369332"/>
          </a:xfrm>
          <a:prstGeom prst="rect">
            <a:avLst/>
          </a:prstGeom>
          <a:noFill/>
        </p:spPr>
        <p:txBody>
          <a:bodyPr wrap="none" rtlCol="0">
            <a:spAutoFit/>
          </a:bodyPr>
          <a:lstStyle/>
          <a:p>
            <a:r>
              <a:rPr lang="en-US" dirty="0"/>
              <a:t>y</a:t>
            </a:r>
          </a:p>
        </p:txBody>
      </p:sp>
      <p:cxnSp>
        <p:nvCxnSpPr>
          <p:cNvPr id="86" name="Düz Ok Bağlayıcısı 85">
            <a:extLst>
              <a:ext uri="{FF2B5EF4-FFF2-40B4-BE49-F238E27FC236}">
                <a16:creationId xmlns:a16="http://schemas.microsoft.com/office/drawing/2014/main" id="{280576F8-5957-394C-AE98-4526C72548C6}"/>
              </a:ext>
            </a:extLst>
          </p:cNvPr>
          <p:cNvCxnSpPr/>
          <p:nvPr/>
        </p:nvCxnSpPr>
        <p:spPr>
          <a:xfrm>
            <a:off x="5320295" y="3306163"/>
            <a:ext cx="324149" cy="7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Metin kutusu 86">
            <a:extLst>
              <a:ext uri="{FF2B5EF4-FFF2-40B4-BE49-F238E27FC236}">
                <a16:creationId xmlns:a16="http://schemas.microsoft.com/office/drawing/2014/main" id="{89D881C4-6FB2-BBF5-3A6C-A5C9654C5F09}"/>
              </a:ext>
            </a:extLst>
          </p:cNvPr>
          <p:cNvSpPr txBox="1"/>
          <p:nvPr/>
        </p:nvSpPr>
        <p:spPr>
          <a:xfrm>
            <a:off x="5617310" y="3204804"/>
            <a:ext cx="1861407" cy="369332"/>
          </a:xfrm>
          <a:prstGeom prst="rect">
            <a:avLst/>
          </a:prstGeom>
          <a:noFill/>
        </p:spPr>
        <p:txBody>
          <a:bodyPr wrap="none" rtlCol="0">
            <a:spAutoFit/>
          </a:bodyPr>
          <a:lstStyle/>
          <a:p>
            <a:r>
              <a:rPr lang="en-US" dirty="0">
                <a:solidFill>
                  <a:srgbClr val="0070C0"/>
                </a:solidFill>
              </a:rPr>
              <a:t>local coordinate</a:t>
            </a:r>
          </a:p>
        </p:txBody>
      </p:sp>
      <p:sp>
        <p:nvSpPr>
          <p:cNvPr id="88" name="Metin kutusu 87">
            <a:extLst>
              <a:ext uri="{FF2B5EF4-FFF2-40B4-BE49-F238E27FC236}">
                <a16:creationId xmlns:a16="http://schemas.microsoft.com/office/drawing/2014/main" id="{A562B4B0-7415-7350-52A9-6D6412935D87}"/>
              </a:ext>
            </a:extLst>
          </p:cNvPr>
          <p:cNvSpPr txBox="1"/>
          <p:nvPr/>
        </p:nvSpPr>
        <p:spPr>
          <a:xfrm>
            <a:off x="3008563" y="3725601"/>
            <a:ext cx="4156459" cy="369332"/>
          </a:xfrm>
          <a:prstGeom prst="rect">
            <a:avLst/>
          </a:prstGeom>
          <a:noFill/>
        </p:spPr>
        <p:txBody>
          <a:bodyPr wrap="none" rtlCol="0">
            <a:spAutoFit/>
          </a:bodyPr>
          <a:lstStyle/>
          <a:p>
            <a:r>
              <a:rPr lang="tr-TR" dirty="0">
                <a:solidFill>
                  <a:srgbClr val="0070C0"/>
                </a:solidFill>
              </a:rPr>
              <a:t>R</a:t>
            </a:r>
            <a:r>
              <a:rPr lang="sv-SE" dirty="0">
                <a:solidFill>
                  <a:srgbClr val="0070C0"/>
                </a:solidFill>
              </a:rPr>
              <a:t>otor Blade drag acting per unit length</a:t>
            </a:r>
            <a:endParaRPr lang="en-US" dirty="0">
              <a:solidFill>
                <a:srgbClr val="0070C0"/>
              </a:solidFill>
            </a:endParaRPr>
          </a:p>
        </p:txBody>
      </p:sp>
      <p:cxnSp>
        <p:nvCxnSpPr>
          <p:cNvPr id="90" name="Düz Ok Bağlayıcısı 89">
            <a:extLst>
              <a:ext uri="{FF2B5EF4-FFF2-40B4-BE49-F238E27FC236}">
                <a16:creationId xmlns:a16="http://schemas.microsoft.com/office/drawing/2014/main" id="{4A377647-1153-D166-E261-24DF5F030591}"/>
              </a:ext>
            </a:extLst>
          </p:cNvPr>
          <p:cNvCxnSpPr>
            <a:cxnSpLocks/>
          </p:cNvCxnSpPr>
          <p:nvPr/>
        </p:nvCxnSpPr>
        <p:spPr>
          <a:xfrm flipH="1">
            <a:off x="4058601" y="3485804"/>
            <a:ext cx="138678" cy="23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up 12">
            <a:extLst>
              <a:ext uri="{FF2B5EF4-FFF2-40B4-BE49-F238E27FC236}">
                <a16:creationId xmlns:a16="http://schemas.microsoft.com/office/drawing/2014/main" id="{7B92A171-D717-E134-EB1E-0645F276CFEB}"/>
              </a:ext>
            </a:extLst>
          </p:cNvPr>
          <p:cNvGrpSpPr/>
          <p:nvPr/>
        </p:nvGrpSpPr>
        <p:grpSpPr>
          <a:xfrm>
            <a:off x="7524912" y="1568296"/>
            <a:ext cx="4366168" cy="1246388"/>
            <a:chOff x="7524912" y="1568296"/>
            <a:chExt cx="4366168" cy="1246388"/>
          </a:xfrm>
        </p:grpSpPr>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B3C2495-E4B0-7374-84B8-CD965FB79CE6}"/>
                    </a:ext>
                  </a:extLst>
                </p:cNvPr>
                <p:cNvSpPr txBox="1"/>
                <p:nvPr/>
              </p:nvSpPr>
              <p:spPr>
                <a:xfrm>
                  <a:off x="7524912" y="2100129"/>
                  <a:ext cx="2141677" cy="714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nary>
                          <m:naryPr>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1</m:t>
                            </m:r>
                          </m:sup>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8</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𝜎</m:t>
                                </m:r>
                              </m:e>
                              <m:sub>
                                <m:r>
                                  <a:rPr lang="tr-TR" b="0" i="1" smtClean="0">
                                    <a:latin typeface="Cambria Math" panose="02040503050406030204" pitchFamily="18" charset="0"/>
                                  </a:rPr>
                                  <m:t>𝑟</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0</m:t>
                                    </m:r>
                                  </m:sub>
                                </m:sSub>
                              </m:sub>
                            </m:sSub>
                          </m:e>
                        </m:nary>
                      </m:oMath>
                    </m:oMathPara>
                  </a14:m>
                  <a:endParaRPr lang="en-US" dirty="0"/>
                </a:p>
              </p:txBody>
            </p:sp>
          </mc:Choice>
          <mc:Fallback xmlns="">
            <p:sp>
              <p:nvSpPr>
                <p:cNvPr id="5" name="Metin kutusu 4">
                  <a:extLst>
                    <a:ext uri="{FF2B5EF4-FFF2-40B4-BE49-F238E27FC236}">
                      <a16:creationId xmlns:a16="http://schemas.microsoft.com/office/drawing/2014/main" id="{DB3C2495-E4B0-7374-84B8-CD965FB79CE6}"/>
                    </a:ext>
                  </a:extLst>
                </p:cNvPr>
                <p:cNvSpPr txBox="1">
                  <a:spLocks noRot="1" noChangeAspect="1" noMove="1" noResize="1" noEditPoints="1" noAdjustHandles="1" noChangeArrowheads="1" noChangeShapeType="1" noTextEdit="1"/>
                </p:cNvSpPr>
                <p:nvPr/>
              </p:nvSpPr>
              <p:spPr>
                <a:xfrm>
                  <a:off x="7524912" y="2100129"/>
                  <a:ext cx="2141677" cy="714555"/>
                </a:xfrm>
                <a:prstGeom prst="rect">
                  <a:avLst/>
                </a:prstGeom>
                <a:blipFill>
                  <a:blip r:embed="rId4"/>
                  <a:stretch>
                    <a:fillRect/>
                  </a:stretch>
                </a:blipFill>
              </p:spPr>
              <p:txBody>
                <a:bodyPr/>
                <a:lstStyle/>
                <a:p>
                  <a:r>
                    <a:rPr lang="en-US">
                      <a:noFill/>
                    </a:rPr>
                    <a:t> </a:t>
                  </a:r>
                </a:p>
              </p:txBody>
            </p:sp>
          </mc:Fallback>
        </mc:AlternateContent>
        <p:sp>
          <p:nvSpPr>
            <p:cNvPr id="9" name="Metin kutusu 8">
              <a:extLst>
                <a:ext uri="{FF2B5EF4-FFF2-40B4-BE49-F238E27FC236}">
                  <a16:creationId xmlns:a16="http://schemas.microsoft.com/office/drawing/2014/main" id="{0D9CF5D0-9F3B-F58F-05E1-C8E84CC2E58F}"/>
                </a:ext>
              </a:extLst>
            </p:cNvPr>
            <p:cNvSpPr txBox="1"/>
            <p:nvPr/>
          </p:nvSpPr>
          <p:spPr>
            <a:xfrm>
              <a:off x="7530847" y="1568296"/>
              <a:ext cx="4360233" cy="369332"/>
            </a:xfrm>
            <a:prstGeom prst="rect">
              <a:avLst/>
            </a:prstGeom>
            <a:noFill/>
          </p:spPr>
          <p:txBody>
            <a:bodyPr wrap="none" rtlCol="0">
              <a:spAutoFit/>
            </a:bodyPr>
            <a:lstStyle/>
            <a:p>
              <a:r>
                <a:rPr lang="en-US"/>
                <a:t>Coefficient of Profile Power Consumption</a:t>
              </a:r>
            </a:p>
          </p:txBody>
        </p:sp>
      </p:grpSp>
      <p:grpSp>
        <p:nvGrpSpPr>
          <p:cNvPr id="20" name="Grup 19">
            <a:extLst>
              <a:ext uri="{FF2B5EF4-FFF2-40B4-BE49-F238E27FC236}">
                <a16:creationId xmlns:a16="http://schemas.microsoft.com/office/drawing/2014/main" id="{04D235D4-CF9C-FD48-C85C-8447F723C00F}"/>
              </a:ext>
            </a:extLst>
          </p:cNvPr>
          <p:cNvGrpSpPr/>
          <p:nvPr/>
        </p:nvGrpSpPr>
        <p:grpSpPr>
          <a:xfrm>
            <a:off x="7524912" y="3063244"/>
            <a:ext cx="3829035" cy="461473"/>
            <a:chOff x="8069802" y="2924403"/>
            <a:chExt cx="3829035" cy="461473"/>
          </a:xfrm>
        </p:grpSpPr>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A8CC4C1-97FA-70F8-7194-2F589BDF5F3C}"/>
                    </a:ext>
                  </a:extLst>
                </p:cNvPr>
                <p:cNvSpPr txBox="1"/>
                <p:nvPr/>
              </p:nvSpPr>
              <p:spPr>
                <a:xfrm>
                  <a:off x="8069802" y="2924403"/>
                  <a:ext cx="664221" cy="461473"/>
                </a:xfrm>
                <a:prstGeom prst="rect">
                  <a:avLst/>
                </a:prstGeom>
                <a:noFill/>
              </p:spPr>
              <p:txBody>
                <a:bodyPr wrap="none" rtlCol="0">
                  <a:spAutoFit/>
                </a:bodyPr>
                <a:lstStyle/>
                <a:p>
                  <a:r>
                    <a:rPr lang="tr-TR" dirty="0"/>
                    <a:t>r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panose="02040503050406030204" pitchFamily="18" charset="0"/>
                            </a:rPr>
                            <m:t>𝑦</m:t>
                          </m:r>
                        </m:num>
                        <m:den>
                          <m:r>
                            <a:rPr lang="tr-TR" b="0" i="1" smtClean="0">
                              <a:latin typeface="Cambria Math" panose="02040503050406030204" pitchFamily="18" charset="0"/>
                            </a:rPr>
                            <m:t>𝑅</m:t>
                          </m:r>
                        </m:den>
                      </m:f>
                    </m:oMath>
                  </a14:m>
                  <a:endParaRPr lang="en-US" dirty="0"/>
                </a:p>
              </p:txBody>
            </p:sp>
          </mc:Choice>
          <mc:Fallback xmlns="">
            <p:sp>
              <p:nvSpPr>
                <p:cNvPr id="14" name="Metin kutusu 13">
                  <a:extLst>
                    <a:ext uri="{FF2B5EF4-FFF2-40B4-BE49-F238E27FC236}">
                      <a16:creationId xmlns:a16="http://schemas.microsoft.com/office/drawing/2014/main" id="{4A8CC4C1-97FA-70F8-7194-2F589BDF5F3C}"/>
                    </a:ext>
                  </a:extLst>
                </p:cNvPr>
                <p:cNvSpPr txBox="1">
                  <a:spLocks noRot="1" noChangeAspect="1" noMove="1" noResize="1" noEditPoints="1" noAdjustHandles="1" noChangeArrowheads="1" noChangeShapeType="1" noTextEdit="1"/>
                </p:cNvSpPr>
                <p:nvPr/>
              </p:nvSpPr>
              <p:spPr>
                <a:xfrm>
                  <a:off x="8069802" y="2924403"/>
                  <a:ext cx="664221" cy="461473"/>
                </a:xfrm>
                <a:prstGeom prst="rect">
                  <a:avLst/>
                </a:prstGeom>
                <a:blipFill>
                  <a:blip r:embed="rId5"/>
                  <a:stretch>
                    <a:fillRect l="-7339" t="-1333" b="-6667"/>
                  </a:stretch>
                </a:blipFill>
              </p:spPr>
              <p:txBody>
                <a:bodyPr/>
                <a:lstStyle/>
                <a:p>
                  <a:r>
                    <a:rPr lang="en-US">
                      <a:noFill/>
                    </a:rPr>
                    <a:t> </a:t>
                  </a:r>
                </a:p>
              </p:txBody>
            </p:sp>
          </mc:Fallback>
        </mc:AlternateContent>
        <p:sp>
          <p:nvSpPr>
            <p:cNvPr id="18" name="Metin kutusu 17">
              <a:extLst>
                <a:ext uri="{FF2B5EF4-FFF2-40B4-BE49-F238E27FC236}">
                  <a16:creationId xmlns:a16="http://schemas.microsoft.com/office/drawing/2014/main" id="{EF30673A-43A0-EB85-A590-83775E6E9DDA}"/>
                </a:ext>
              </a:extLst>
            </p:cNvPr>
            <p:cNvSpPr txBox="1"/>
            <p:nvPr/>
          </p:nvSpPr>
          <p:spPr>
            <a:xfrm>
              <a:off x="9104482" y="2975634"/>
              <a:ext cx="2794355" cy="369332"/>
            </a:xfrm>
            <a:prstGeom prst="rect">
              <a:avLst/>
            </a:prstGeom>
            <a:noFill/>
          </p:spPr>
          <p:txBody>
            <a:bodyPr wrap="none" rtlCol="0">
              <a:spAutoFit/>
            </a:bodyPr>
            <a:lstStyle/>
            <a:p>
              <a:r>
                <a:rPr lang="en-US" dirty="0"/>
                <a:t>Dimensionless coordinate</a:t>
              </a:r>
            </a:p>
          </p:txBody>
        </p:sp>
      </p:grpSp>
      <p:cxnSp>
        <p:nvCxnSpPr>
          <p:cNvPr id="27" name="Düz Ok Bağlayıcısı 26">
            <a:extLst>
              <a:ext uri="{FF2B5EF4-FFF2-40B4-BE49-F238E27FC236}">
                <a16:creationId xmlns:a16="http://schemas.microsoft.com/office/drawing/2014/main" id="{59013E4A-850A-73F1-218B-2FBBAE4823F4}"/>
              </a:ext>
            </a:extLst>
          </p:cNvPr>
          <p:cNvCxnSpPr>
            <a:stCxn id="14" idx="3"/>
            <a:endCxn id="18" idx="1"/>
          </p:cNvCxnSpPr>
          <p:nvPr/>
        </p:nvCxnSpPr>
        <p:spPr>
          <a:xfrm>
            <a:off x="8189133" y="3293981"/>
            <a:ext cx="370459" cy="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up 35">
            <a:extLst>
              <a:ext uri="{FF2B5EF4-FFF2-40B4-BE49-F238E27FC236}">
                <a16:creationId xmlns:a16="http://schemas.microsoft.com/office/drawing/2014/main" id="{DC3DA52D-F95A-F139-F7A1-AA0F7FF5ED57}"/>
              </a:ext>
            </a:extLst>
          </p:cNvPr>
          <p:cNvGrpSpPr/>
          <p:nvPr/>
        </p:nvGrpSpPr>
        <p:grpSpPr>
          <a:xfrm>
            <a:off x="5954328" y="4619269"/>
            <a:ext cx="6126712" cy="376050"/>
            <a:chOff x="7559424" y="3511406"/>
            <a:chExt cx="3436997" cy="376050"/>
          </a:xfrm>
        </p:grpSpPr>
        <mc:AlternateContent xmlns:mc="http://schemas.openxmlformats.org/markup-compatibility/2006">
          <mc:Choice xmlns:a14="http://schemas.microsoft.com/office/drawing/2010/main" Requires="a14">
            <p:sp>
              <p:nvSpPr>
                <p:cNvPr id="30" name="Metin kutusu 29">
                  <a:extLst>
                    <a:ext uri="{FF2B5EF4-FFF2-40B4-BE49-F238E27FC236}">
                      <a16:creationId xmlns:a16="http://schemas.microsoft.com/office/drawing/2014/main" id="{3D967A7A-966E-3BB7-7436-BB94546AAD1B}"/>
                    </a:ext>
                  </a:extLst>
                </p:cNvPr>
                <p:cNvSpPr txBox="1"/>
                <p:nvPr/>
              </p:nvSpPr>
              <p:spPr>
                <a:xfrm>
                  <a:off x="7559424" y="3518124"/>
                  <a:ext cx="33668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𝐷</m:t>
                      </m:r>
                    </m:oMath>
                  </a14:m>
                  <a:r>
                    <a:rPr lang="en-US" noProof="1"/>
                    <a:t>dy</a:t>
                  </a:r>
                </a:p>
              </p:txBody>
            </p:sp>
          </mc:Choice>
          <mc:Fallback>
            <p:sp>
              <p:nvSpPr>
                <p:cNvPr id="30" name="Metin kutusu 29">
                  <a:extLst>
                    <a:ext uri="{FF2B5EF4-FFF2-40B4-BE49-F238E27FC236}">
                      <a16:creationId xmlns:a16="http://schemas.microsoft.com/office/drawing/2014/main" id="{3D967A7A-966E-3BB7-7436-BB94546AAD1B}"/>
                    </a:ext>
                  </a:extLst>
                </p:cNvPr>
                <p:cNvSpPr txBox="1">
                  <a:spLocks noRot="1" noChangeAspect="1" noMove="1" noResize="1" noEditPoints="1" noAdjustHandles="1" noChangeArrowheads="1" noChangeShapeType="1" noTextEdit="1"/>
                </p:cNvSpPr>
                <p:nvPr/>
              </p:nvSpPr>
              <p:spPr>
                <a:xfrm>
                  <a:off x="7559424" y="3518124"/>
                  <a:ext cx="336683" cy="369332"/>
                </a:xfrm>
                <a:prstGeom prst="rect">
                  <a:avLst/>
                </a:prstGeom>
                <a:blipFill>
                  <a:blip r:embed="rId6"/>
                  <a:stretch>
                    <a:fillRect t="-8333" r="-7143" b="-28333"/>
                  </a:stretch>
                </a:blipFill>
              </p:spPr>
              <p:txBody>
                <a:bodyPr/>
                <a:lstStyle/>
                <a:p>
                  <a:r>
                    <a:rPr lang="en-US">
                      <a:noFill/>
                    </a:rPr>
                    <a:t> </a:t>
                  </a:r>
                </a:p>
              </p:txBody>
            </p:sp>
          </mc:Fallback>
        </mc:AlternateContent>
        <p:cxnSp>
          <p:nvCxnSpPr>
            <p:cNvPr id="33" name="Düz Ok Bağlayıcısı 32">
              <a:extLst>
                <a:ext uri="{FF2B5EF4-FFF2-40B4-BE49-F238E27FC236}">
                  <a16:creationId xmlns:a16="http://schemas.microsoft.com/office/drawing/2014/main" id="{4A796C79-B239-1EC1-BFFE-D28CF0D2EC41}"/>
                </a:ext>
              </a:extLst>
            </p:cNvPr>
            <p:cNvCxnSpPr>
              <a:cxnSpLocks/>
            </p:cNvCxnSpPr>
            <p:nvPr/>
          </p:nvCxnSpPr>
          <p:spPr>
            <a:xfrm>
              <a:off x="7982152" y="375118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Metin kutusu 34">
              <a:extLst>
                <a:ext uri="{FF2B5EF4-FFF2-40B4-BE49-F238E27FC236}">
                  <a16:creationId xmlns:a16="http://schemas.microsoft.com/office/drawing/2014/main" id="{C803D5AE-6607-3261-FB05-502C9E3392E8}"/>
                </a:ext>
              </a:extLst>
            </p:cNvPr>
            <p:cNvSpPr txBox="1"/>
            <p:nvPr/>
          </p:nvSpPr>
          <p:spPr>
            <a:xfrm>
              <a:off x="8359235" y="3511406"/>
              <a:ext cx="2637186" cy="369332"/>
            </a:xfrm>
            <a:prstGeom prst="rect">
              <a:avLst/>
            </a:prstGeom>
            <a:noFill/>
          </p:spPr>
          <p:txBody>
            <a:bodyPr wrap="square" rtlCol="0">
              <a:spAutoFit/>
            </a:bodyPr>
            <a:lstStyle/>
            <a:p>
              <a:r>
                <a:rPr lang="en-US" dirty="0"/>
                <a:t>Drag acting on a section with a </a:t>
              </a:r>
              <a:r>
                <a:rPr lang="en-US" noProof="1"/>
                <a:t>dy</a:t>
              </a:r>
              <a:r>
                <a:rPr lang="en-US" dirty="0"/>
                <a:t> thickness</a:t>
              </a:r>
            </a:p>
          </p:txBody>
        </p:sp>
      </p:gr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A9D437FB-0DDD-7C35-EBAA-348FB6656C2F}"/>
                  </a:ext>
                </a:extLst>
              </p:cNvPr>
              <p:cNvSpPr txBox="1"/>
              <p:nvPr/>
            </p:nvSpPr>
            <p:spPr>
              <a:xfrm>
                <a:off x="9297285" y="3700321"/>
                <a:ext cx="2070054"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𝑏</m:t>
                          </m:r>
                        </m:sub>
                      </m:sSub>
                      <m:r>
                        <m:rPr>
                          <m:sty m:val="p"/>
                        </m:rPr>
                        <a:rPr lang="el-GR" b="0" i="1" smtClean="0">
                          <a:latin typeface="Cambria Math" panose="02040503050406030204" pitchFamily="18" charset="0"/>
                          <a:ea typeface="Cambria Math" panose="02040503050406030204" pitchFamily="18" charset="0"/>
                        </a:rPr>
                        <m:t>Ω</m:t>
                      </m:r>
                      <m:nary>
                        <m:naryPr>
                          <m:ctrlPr>
                            <a:rPr lang="el-G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0</m:t>
                          </m:r>
                        </m:sub>
                        <m:sup>
                          <m:r>
                            <a:rPr lang="tr-TR" b="0" i="1" smtClean="0">
                              <a:latin typeface="Cambria Math" panose="02040503050406030204" pitchFamily="18" charset="0"/>
                              <a:ea typeface="Cambria Math" panose="02040503050406030204" pitchFamily="18" charset="0"/>
                            </a:rPr>
                            <m:t>𝑅</m:t>
                          </m:r>
                        </m:sup>
                        <m:e>
                          <m:sSub>
                            <m:sSubPr>
                              <m:ctrlPr>
                                <a:rPr lang="el-G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𝐷</m:t>
                              </m:r>
                            </m:e>
                            <m:sub>
                              <m:r>
                                <a:rPr lang="tr-TR" b="0" i="1" smtClean="0">
                                  <a:latin typeface="Cambria Math" panose="02040503050406030204" pitchFamily="18" charset="0"/>
                                  <a:ea typeface="Cambria Math" panose="02040503050406030204" pitchFamily="18" charset="0"/>
                                </a:rPr>
                                <m:t>𝑦</m:t>
                              </m:r>
                            </m:sub>
                          </m:sSub>
                          <m:r>
                            <a:rPr lang="tr-TR" b="0" i="1" smtClean="0">
                              <a:latin typeface="Cambria Math" panose="02040503050406030204" pitchFamily="18" charset="0"/>
                              <a:ea typeface="Cambria Math" panose="02040503050406030204" pitchFamily="18" charset="0"/>
                            </a:rPr>
                            <m:t>𝑑𝑦</m:t>
                          </m:r>
                        </m:e>
                      </m:nary>
                    </m:oMath>
                  </m:oMathPara>
                </a14:m>
                <a:endParaRPr lang="en-US" dirty="0"/>
              </a:p>
            </p:txBody>
          </p:sp>
        </mc:Choice>
        <mc:Fallback xmlns="">
          <p:sp>
            <p:nvSpPr>
              <p:cNvPr id="41" name="Metin kutusu 40">
                <a:extLst>
                  <a:ext uri="{FF2B5EF4-FFF2-40B4-BE49-F238E27FC236}">
                    <a16:creationId xmlns:a16="http://schemas.microsoft.com/office/drawing/2014/main" id="{A9D437FB-0DDD-7C35-EBAA-348FB6656C2F}"/>
                  </a:ext>
                </a:extLst>
              </p:cNvPr>
              <p:cNvSpPr txBox="1">
                <a:spLocks noRot="1" noChangeAspect="1" noMove="1" noResize="1" noEditPoints="1" noAdjustHandles="1" noChangeArrowheads="1" noChangeShapeType="1" noTextEdit="1"/>
              </p:cNvSpPr>
              <p:nvPr/>
            </p:nvSpPr>
            <p:spPr>
              <a:xfrm>
                <a:off x="9297285" y="3700321"/>
                <a:ext cx="2070054" cy="7152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F0B90B7-3CE0-7DF5-D6A6-F85778F61499}"/>
                  </a:ext>
                </a:extLst>
              </p:cNvPr>
              <p:cNvSpPr txBox="1"/>
              <p:nvPr/>
            </p:nvSpPr>
            <p:spPr>
              <a:xfrm>
                <a:off x="228686" y="3457640"/>
                <a:ext cx="10094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𝑃</m:t>
                      </m:r>
                      <m:r>
                        <a:rPr lang="tr-TR" i="1" dirty="0" smtClean="0">
                          <a:solidFill>
                            <a:srgbClr val="FF0000"/>
                          </a:solidFill>
                          <a:latin typeface="Cambria Math" panose="02040503050406030204" pitchFamily="18" charset="0"/>
                        </a:rPr>
                        <m:t>=</m:t>
                      </m:r>
                      <m:r>
                        <a:rPr lang="tr-TR" i="1" dirty="0" smtClean="0">
                          <a:solidFill>
                            <a:srgbClr val="FF0000"/>
                          </a:solidFill>
                          <a:latin typeface="Cambria Math" panose="02040503050406030204" pitchFamily="18" charset="0"/>
                        </a:rPr>
                        <m:t>𝑄</m:t>
                      </m:r>
                      <m:r>
                        <m:rPr>
                          <m:sty m:val="p"/>
                        </m:rPr>
                        <a:rPr lang="el-GR" i="1" dirty="0" smtClean="0">
                          <a:solidFill>
                            <a:srgbClr val="FF0000"/>
                          </a:solidFill>
                          <a:latin typeface="Cambria Math" panose="02040503050406030204" pitchFamily="18" charset="0"/>
                          <a:ea typeface="Cambria Math" panose="02040503050406030204" pitchFamily="18" charset="0"/>
                        </a:rPr>
                        <m:t>Ω</m:t>
                      </m:r>
                    </m:oMath>
                  </m:oMathPara>
                </a14:m>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0F0B90B7-3CE0-7DF5-D6A6-F85778F61499}"/>
                  </a:ext>
                </a:extLst>
              </p:cNvPr>
              <p:cNvSpPr txBox="1">
                <a:spLocks noRot="1" noChangeAspect="1" noMove="1" noResize="1" noEditPoints="1" noAdjustHandles="1" noChangeArrowheads="1" noChangeShapeType="1" noTextEdit="1"/>
              </p:cNvSpPr>
              <p:nvPr/>
            </p:nvSpPr>
            <p:spPr>
              <a:xfrm>
                <a:off x="228686" y="3457640"/>
                <a:ext cx="1009444" cy="369332"/>
              </a:xfrm>
              <a:prstGeom prst="rect">
                <a:avLst/>
              </a:prstGeom>
              <a:blipFill>
                <a:blip r:embed="rId8"/>
                <a:stretch>
                  <a:fillRect b="-13115"/>
                </a:stretch>
              </a:blipFill>
            </p:spPr>
            <p:txBody>
              <a:bodyPr/>
              <a:lstStyle/>
              <a:p>
                <a:r>
                  <a:rPr lang="en-US">
                    <a:noFill/>
                  </a:rPr>
                  <a:t> </a:t>
                </a:r>
              </a:p>
            </p:txBody>
          </p:sp>
        </mc:Fallback>
      </mc:AlternateContent>
      <p:grpSp>
        <p:nvGrpSpPr>
          <p:cNvPr id="46" name="Grup 45">
            <a:extLst>
              <a:ext uri="{FF2B5EF4-FFF2-40B4-BE49-F238E27FC236}">
                <a16:creationId xmlns:a16="http://schemas.microsoft.com/office/drawing/2014/main" id="{98322FD5-DB87-A532-2180-2087562BAF97}"/>
              </a:ext>
            </a:extLst>
          </p:cNvPr>
          <p:cNvGrpSpPr/>
          <p:nvPr/>
        </p:nvGrpSpPr>
        <p:grpSpPr>
          <a:xfrm>
            <a:off x="5966512" y="5126288"/>
            <a:ext cx="5225321" cy="715260"/>
            <a:chOff x="6647909" y="3406497"/>
            <a:chExt cx="3930957" cy="715260"/>
          </a:xfrm>
        </p:grpSpPr>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65C20FCE-D102-007B-0608-1B3F4DB10B97}"/>
                    </a:ext>
                  </a:extLst>
                </p:cNvPr>
                <p:cNvSpPr txBox="1"/>
                <p:nvPr/>
              </p:nvSpPr>
              <p:spPr>
                <a:xfrm>
                  <a:off x="6647909" y="3406497"/>
                  <a:ext cx="720563"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𝑅</m:t>
                            </m:r>
                          </m:sup>
                          <m:e>
                            <m:r>
                              <a:rPr lang="en-US" i="1" smtClean="0">
                                <a:latin typeface="Cambria Math" panose="02040503050406030204" pitchFamily="18" charset="0"/>
                              </a:rPr>
                              <m:t>𝐷</m:t>
                            </m:r>
                            <m:r>
                              <m:rPr>
                                <m:nor/>
                              </m:rPr>
                              <a:rPr lang="en-US" smtClean="0"/>
                              <m:t>dy</m:t>
                            </m:r>
                          </m:e>
                        </m:nary>
                      </m:oMath>
                    </m:oMathPara>
                  </a14:m>
                  <a:endParaRPr lang="en-US" dirty="0"/>
                </a:p>
              </p:txBody>
            </p:sp>
          </mc:Choice>
          <mc:Fallback xmlns="">
            <p:sp>
              <p:nvSpPr>
                <p:cNvPr id="47" name="Metin kutusu 46">
                  <a:extLst>
                    <a:ext uri="{FF2B5EF4-FFF2-40B4-BE49-F238E27FC236}">
                      <a16:creationId xmlns:a16="http://schemas.microsoft.com/office/drawing/2014/main" id="{65C20FCE-D102-007B-0608-1B3F4DB10B97}"/>
                    </a:ext>
                  </a:extLst>
                </p:cNvPr>
                <p:cNvSpPr txBox="1">
                  <a:spLocks noRot="1" noChangeAspect="1" noMove="1" noResize="1" noEditPoints="1" noAdjustHandles="1" noChangeArrowheads="1" noChangeShapeType="1" noTextEdit="1"/>
                </p:cNvSpPr>
                <p:nvPr/>
              </p:nvSpPr>
              <p:spPr>
                <a:xfrm>
                  <a:off x="6647909" y="3406497"/>
                  <a:ext cx="720563" cy="715260"/>
                </a:xfrm>
                <a:prstGeom prst="rect">
                  <a:avLst/>
                </a:prstGeom>
                <a:blipFill>
                  <a:blip r:embed="rId9"/>
                  <a:stretch>
                    <a:fillRect/>
                  </a:stretch>
                </a:blipFill>
              </p:spPr>
              <p:txBody>
                <a:bodyPr/>
                <a:lstStyle/>
                <a:p>
                  <a:r>
                    <a:rPr lang="en-US">
                      <a:noFill/>
                    </a:rPr>
                    <a:t> </a:t>
                  </a:r>
                </a:p>
              </p:txBody>
            </p:sp>
          </mc:Fallback>
        </mc:AlternateContent>
        <p:cxnSp>
          <p:nvCxnSpPr>
            <p:cNvPr id="48" name="Düz Ok Bağlayıcısı 47">
              <a:extLst>
                <a:ext uri="{FF2B5EF4-FFF2-40B4-BE49-F238E27FC236}">
                  <a16:creationId xmlns:a16="http://schemas.microsoft.com/office/drawing/2014/main" id="{5E0B286C-FD06-E1B5-E672-05DD27F5C091}"/>
                </a:ext>
              </a:extLst>
            </p:cNvPr>
            <p:cNvCxnSpPr>
              <a:cxnSpLocks/>
            </p:cNvCxnSpPr>
            <p:nvPr/>
          </p:nvCxnSpPr>
          <p:spPr>
            <a:xfrm>
              <a:off x="7376722" y="3764127"/>
              <a:ext cx="3456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Metin kutusu 48">
              <a:extLst>
                <a:ext uri="{FF2B5EF4-FFF2-40B4-BE49-F238E27FC236}">
                  <a16:creationId xmlns:a16="http://schemas.microsoft.com/office/drawing/2014/main" id="{FA71EC3E-BA2F-EFD1-9B84-3E9D9A5F0C27}"/>
                </a:ext>
              </a:extLst>
            </p:cNvPr>
            <p:cNvSpPr txBox="1"/>
            <p:nvPr/>
          </p:nvSpPr>
          <p:spPr>
            <a:xfrm>
              <a:off x="7820278" y="3539552"/>
              <a:ext cx="2758588" cy="369332"/>
            </a:xfrm>
            <a:prstGeom prst="rect">
              <a:avLst/>
            </a:prstGeom>
            <a:noFill/>
          </p:spPr>
          <p:txBody>
            <a:bodyPr wrap="square" rtlCol="0">
              <a:spAutoFit/>
            </a:bodyPr>
            <a:lstStyle/>
            <a:p>
              <a:r>
                <a:rPr lang="en-US" dirty="0"/>
                <a:t>Torque Effect of the Cross-Section</a:t>
              </a:r>
            </a:p>
          </p:txBody>
        </p:sp>
      </p:grpSp>
      <p:sp>
        <p:nvSpPr>
          <p:cNvPr id="51" name="Metin kutusu 50">
            <a:extLst>
              <a:ext uri="{FF2B5EF4-FFF2-40B4-BE49-F238E27FC236}">
                <a16:creationId xmlns:a16="http://schemas.microsoft.com/office/drawing/2014/main" id="{B86FA278-5FB0-EE5E-BF56-6874E6A5FD58}"/>
              </a:ext>
            </a:extLst>
          </p:cNvPr>
          <p:cNvSpPr txBox="1"/>
          <p:nvPr/>
        </p:nvSpPr>
        <p:spPr>
          <a:xfrm>
            <a:off x="7524912" y="3873285"/>
            <a:ext cx="1511055" cy="369332"/>
          </a:xfrm>
          <a:prstGeom prst="rect">
            <a:avLst/>
          </a:prstGeom>
          <a:noFill/>
        </p:spPr>
        <p:txBody>
          <a:bodyPr wrap="none" rtlCol="0">
            <a:spAutoFit/>
          </a:bodyPr>
          <a:lstStyle/>
          <a:p>
            <a:r>
              <a:rPr lang="en-US"/>
              <a:t>Profile Power</a:t>
            </a:r>
          </a:p>
        </p:txBody>
      </p:sp>
      <p:cxnSp>
        <p:nvCxnSpPr>
          <p:cNvPr id="56" name="Düz Ok Bağlayıcısı 55">
            <a:extLst>
              <a:ext uri="{FF2B5EF4-FFF2-40B4-BE49-F238E27FC236}">
                <a16:creationId xmlns:a16="http://schemas.microsoft.com/office/drawing/2014/main" id="{B80986F0-947B-6338-048C-AC7071D2BDEF}"/>
              </a:ext>
            </a:extLst>
          </p:cNvPr>
          <p:cNvCxnSpPr>
            <a:stCxn id="41" idx="1"/>
            <a:endCxn id="51" idx="3"/>
          </p:cNvCxnSpPr>
          <p:nvPr/>
        </p:nvCxnSpPr>
        <p:spPr>
          <a:xfrm flipH="1">
            <a:off x="9035967" y="4057951"/>
            <a:ext cx="261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56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444A00B-DE3A-7639-12B2-81D18068B208}"/>
              </a:ext>
            </a:extLst>
          </p:cNvPr>
          <p:cNvPicPr>
            <a:picLocks noChangeAspect="1"/>
          </p:cNvPicPr>
          <p:nvPr/>
        </p:nvPicPr>
        <p:blipFill>
          <a:blip r:embed="rId3"/>
          <a:stretch>
            <a:fillRect/>
          </a:stretch>
        </p:blipFill>
        <p:spPr>
          <a:xfrm>
            <a:off x="8449024" y="1111614"/>
            <a:ext cx="2858323" cy="1553961"/>
          </a:xfrm>
          <a:prstGeom prst="rect">
            <a:avLst/>
          </a:prstGeom>
        </p:spPr>
      </p:pic>
      <p:pic>
        <p:nvPicPr>
          <p:cNvPr id="8" name="Picture 7">
            <a:extLst>
              <a:ext uri="{FF2B5EF4-FFF2-40B4-BE49-F238E27FC236}">
                <a16:creationId xmlns:a16="http://schemas.microsoft.com/office/drawing/2014/main" id="{987B90C0-EFD0-8CA1-08CA-BF742FB80551}"/>
              </a:ext>
            </a:extLst>
          </p:cNvPr>
          <p:cNvPicPr>
            <a:picLocks noChangeAspect="1"/>
          </p:cNvPicPr>
          <p:nvPr/>
        </p:nvPicPr>
        <p:blipFill>
          <a:blip r:embed="rId4"/>
          <a:stretch>
            <a:fillRect/>
          </a:stretch>
        </p:blipFill>
        <p:spPr>
          <a:xfrm>
            <a:off x="972582" y="1130126"/>
            <a:ext cx="2311096" cy="1346548"/>
          </a:xfrm>
          <a:prstGeom prst="rect">
            <a:avLst/>
          </a:prstGeom>
        </p:spPr>
      </p:pic>
      <p:sp>
        <p:nvSpPr>
          <p:cNvPr id="14" name="Title 13">
            <a:extLst>
              <a:ext uri="{FF2B5EF4-FFF2-40B4-BE49-F238E27FC236}">
                <a16:creationId xmlns:a16="http://schemas.microsoft.com/office/drawing/2014/main" id="{AACB2AFB-C21B-436C-BA3D-70A00554C914}"/>
              </a:ext>
            </a:extLst>
          </p:cNvPr>
          <p:cNvSpPr>
            <a:spLocks noGrp="1"/>
          </p:cNvSpPr>
          <p:nvPr>
            <p:ph type="title"/>
          </p:nvPr>
        </p:nvSpPr>
        <p:spPr/>
        <p:txBody>
          <a:bodyPr/>
          <a:lstStyle/>
          <a:p>
            <a:r>
              <a:rPr lang="tr-TR" noProof="0" dirty="0"/>
              <a:t>INTRODUCTION</a:t>
            </a:r>
            <a:endParaRPr lang="en-US" noProof="0" dirty="0"/>
          </a:p>
        </p:txBody>
      </p:sp>
      <p:sp>
        <p:nvSpPr>
          <p:cNvPr id="15" name="Content Placeholder 14">
            <a:extLst>
              <a:ext uri="{FF2B5EF4-FFF2-40B4-BE49-F238E27FC236}">
                <a16:creationId xmlns:a16="http://schemas.microsoft.com/office/drawing/2014/main" id="{D2AFAEEA-4BB2-447C-9134-9C81A55AFDF7}"/>
              </a:ext>
            </a:extLst>
          </p:cNvPr>
          <p:cNvSpPr>
            <a:spLocks noGrp="1"/>
          </p:cNvSpPr>
          <p:nvPr>
            <p:ph sz="quarter" idx="10"/>
          </p:nvPr>
        </p:nvSpPr>
        <p:spPr>
          <a:xfrm>
            <a:off x="884653" y="2216803"/>
            <a:ext cx="4989004" cy="3951245"/>
          </a:xfrm>
        </p:spPr>
        <p:txBody>
          <a:bodyPr/>
          <a:lstStyle/>
          <a:p>
            <a:pPr lvl="1">
              <a:lnSpc>
                <a:spcPct val="100000"/>
              </a:lnSpc>
            </a:pPr>
            <a:endParaRPr lang="en-US" noProof="0" dirty="0">
              <a:solidFill>
                <a:srgbClr val="FF0000"/>
              </a:solidFill>
            </a:endParaRPr>
          </a:p>
          <a:p>
            <a:pPr lvl="1">
              <a:lnSpc>
                <a:spcPct val="100000"/>
              </a:lnSpc>
            </a:pPr>
            <a:r>
              <a:rPr lang="en-US" noProof="0" dirty="0">
                <a:solidFill>
                  <a:srgbClr val="FF0000"/>
                </a:solidFill>
              </a:rPr>
              <a:t>Fixed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Wings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sp>
        <p:nvSpPr>
          <p:cNvPr id="2" name="Content Placeholder 14">
            <a:extLst>
              <a:ext uri="{FF2B5EF4-FFF2-40B4-BE49-F238E27FC236}">
                <a16:creationId xmlns:a16="http://schemas.microsoft.com/office/drawing/2014/main" id="{06159707-9467-4CCF-A414-D5CF8F4DB4F8}"/>
              </a:ext>
            </a:extLst>
          </p:cNvPr>
          <p:cNvSpPr txBox="1">
            <a:spLocks/>
          </p:cNvSpPr>
          <p:nvPr/>
        </p:nvSpPr>
        <p:spPr>
          <a:xfrm>
            <a:off x="5729823" y="2216803"/>
            <a:ext cx="4989004" cy="3951245"/>
          </a:xfrm>
          <a:prstGeom prst="rect">
            <a:avLst/>
          </a:prstGeom>
        </p:spPr>
        <p:txBody>
          <a:bodyPr lIns="180000" tIns="180000" rIns="180000" bIns="180000">
            <a:no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lang="en-US" noProof="0" dirty="0"/>
          </a:p>
          <a:p>
            <a:pPr lvl="1">
              <a:lnSpc>
                <a:spcPct val="100000"/>
              </a:lnSpc>
            </a:pPr>
            <a:r>
              <a:rPr lang="en-US" noProof="0" dirty="0">
                <a:solidFill>
                  <a:srgbClr val="FF0000"/>
                </a:solidFill>
              </a:rPr>
              <a:t>Rotary Wings</a:t>
            </a:r>
          </a:p>
          <a:p>
            <a:pPr lvl="1">
              <a:lnSpc>
                <a:spcPct val="100000"/>
              </a:lnSpc>
            </a:pPr>
            <a:r>
              <a:rPr lang="en-US" sz="2000" u="sng" noProof="0" dirty="0"/>
              <a:t>FORCES	    </a:t>
            </a:r>
            <a:r>
              <a:rPr lang="en-US" sz="2000" b="1" u="sng" noProof="0" dirty="0">
                <a:solidFill>
                  <a:srgbClr val="FF0000"/>
                </a:solidFill>
              </a:rPr>
              <a:t>&lt;-</a:t>
            </a:r>
            <a:r>
              <a:rPr lang="en-US" sz="2000" u="sng" noProof="0" dirty="0"/>
              <a:t>	PRODUCER           </a:t>
            </a:r>
          </a:p>
          <a:p>
            <a:pPr marL="914400" lvl="1" indent="-457200">
              <a:lnSpc>
                <a:spcPct val="100000"/>
              </a:lnSpc>
              <a:buFont typeface="+mj-lt"/>
              <a:buAutoNum type="arabicPeriod"/>
            </a:pPr>
            <a:r>
              <a:rPr lang="en-US" sz="2000" noProof="0" dirty="0"/>
              <a:t>Thrust	    </a:t>
            </a:r>
            <a:r>
              <a:rPr lang="en-US" sz="2000" b="1" noProof="0" dirty="0">
                <a:solidFill>
                  <a:srgbClr val="FF0000"/>
                </a:solidFill>
              </a:rPr>
              <a:t>&lt;-</a:t>
            </a:r>
            <a:r>
              <a:rPr lang="en-US" sz="2000" b="1" noProof="0" dirty="0"/>
              <a:t>	</a:t>
            </a:r>
            <a:r>
              <a:rPr lang="en-US" sz="2000" noProof="0" dirty="0"/>
              <a:t>Engine</a:t>
            </a:r>
          </a:p>
          <a:p>
            <a:pPr marL="914400" lvl="1" indent="-457200">
              <a:lnSpc>
                <a:spcPct val="100000"/>
              </a:lnSpc>
              <a:buFont typeface="+mj-lt"/>
              <a:buAutoNum type="arabicPeriod"/>
            </a:pPr>
            <a:r>
              <a:rPr lang="en-US" sz="2000" noProof="0" dirty="0"/>
              <a:t>Lift	    </a:t>
            </a:r>
            <a:r>
              <a:rPr lang="en-US" sz="2000" b="1" noProof="0" dirty="0">
                <a:solidFill>
                  <a:srgbClr val="FF0000"/>
                </a:solidFill>
              </a:rPr>
              <a:t>&lt;-</a:t>
            </a:r>
            <a:r>
              <a:rPr lang="en-US" sz="2000" b="1" noProof="0" dirty="0"/>
              <a:t>	</a:t>
            </a:r>
            <a:r>
              <a:rPr lang="en-US" sz="2000" noProof="0" dirty="0"/>
              <a:t>Blades</a:t>
            </a:r>
          </a:p>
          <a:p>
            <a:pPr marL="914400" lvl="1" indent="-457200">
              <a:lnSpc>
                <a:spcPct val="100000"/>
              </a:lnSpc>
              <a:buFont typeface="+mj-lt"/>
              <a:buAutoNum type="arabicPeriod"/>
            </a:pPr>
            <a:r>
              <a:rPr lang="en-US" sz="2000" noProof="0" dirty="0"/>
              <a:t>Maneuver </a:t>
            </a:r>
            <a:r>
              <a:rPr lang="en-US" sz="2000" b="1" noProof="0" dirty="0">
                <a:solidFill>
                  <a:srgbClr val="FF0000"/>
                </a:solidFill>
              </a:rPr>
              <a:t>&lt;-</a:t>
            </a:r>
            <a:r>
              <a:rPr lang="en-US" sz="2000" b="1" noProof="0" dirty="0"/>
              <a:t>	</a:t>
            </a:r>
            <a:r>
              <a:rPr lang="en-US" sz="2000" noProof="0" dirty="0"/>
              <a:t>Control Surfaces</a:t>
            </a:r>
          </a:p>
        </p:txBody>
      </p:sp>
      <p:grpSp>
        <p:nvGrpSpPr>
          <p:cNvPr id="35" name="Group 34">
            <a:extLst>
              <a:ext uri="{FF2B5EF4-FFF2-40B4-BE49-F238E27FC236}">
                <a16:creationId xmlns:a16="http://schemas.microsoft.com/office/drawing/2014/main" id="{BD7FB7FE-7E9E-E55B-0E98-A6BAA2790B31}"/>
              </a:ext>
            </a:extLst>
          </p:cNvPr>
          <p:cNvGrpSpPr/>
          <p:nvPr/>
        </p:nvGrpSpPr>
        <p:grpSpPr>
          <a:xfrm>
            <a:off x="7013997" y="4939697"/>
            <a:ext cx="2420656" cy="1228351"/>
            <a:chOff x="7959436" y="4326036"/>
            <a:chExt cx="2420656" cy="1228351"/>
          </a:xfrm>
        </p:grpSpPr>
        <p:grpSp>
          <p:nvGrpSpPr>
            <p:cNvPr id="30" name="Group 29">
              <a:extLst>
                <a:ext uri="{FF2B5EF4-FFF2-40B4-BE49-F238E27FC236}">
                  <a16:creationId xmlns:a16="http://schemas.microsoft.com/office/drawing/2014/main" id="{20062E17-5E46-35A7-F62F-43B400385CD6}"/>
                </a:ext>
              </a:extLst>
            </p:cNvPr>
            <p:cNvGrpSpPr/>
            <p:nvPr/>
          </p:nvGrpSpPr>
          <p:grpSpPr>
            <a:xfrm>
              <a:off x="7959436" y="4572000"/>
              <a:ext cx="2420656" cy="696191"/>
              <a:chOff x="7959436" y="4572000"/>
              <a:chExt cx="2420656" cy="696191"/>
            </a:xfrm>
          </p:grpSpPr>
          <p:sp>
            <p:nvSpPr>
              <p:cNvPr id="13" name="Oval 12">
                <a:extLst>
                  <a:ext uri="{FF2B5EF4-FFF2-40B4-BE49-F238E27FC236}">
                    <a16:creationId xmlns:a16="http://schemas.microsoft.com/office/drawing/2014/main" id="{2095DCB8-3126-9051-E8CA-31F3A5F7A290}"/>
                  </a:ext>
                </a:extLst>
              </p:cNvPr>
              <p:cNvSpPr/>
              <p:nvPr/>
            </p:nvSpPr>
            <p:spPr>
              <a:xfrm rot="19953339">
                <a:off x="8575583" y="4797133"/>
                <a:ext cx="749944" cy="218209"/>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 name="Straight Connector 3">
                <a:extLst>
                  <a:ext uri="{FF2B5EF4-FFF2-40B4-BE49-F238E27FC236}">
                    <a16:creationId xmlns:a16="http://schemas.microsoft.com/office/drawing/2014/main" id="{A6E813C9-3368-FF93-B8DC-D154092B0010}"/>
                  </a:ext>
                </a:extLst>
              </p:cNvPr>
              <p:cNvCxnSpPr/>
              <p:nvPr/>
            </p:nvCxnSpPr>
            <p:spPr>
              <a:xfrm>
                <a:off x="8161344" y="4572000"/>
                <a:ext cx="0" cy="6961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row: Curved Up 4">
                <a:extLst>
                  <a:ext uri="{FF2B5EF4-FFF2-40B4-BE49-F238E27FC236}">
                    <a16:creationId xmlns:a16="http://schemas.microsoft.com/office/drawing/2014/main" id="{F5D11E76-C7C2-7FBA-549F-2090B5D0E54B}"/>
                  </a:ext>
                </a:extLst>
              </p:cNvPr>
              <p:cNvSpPr/>
              <p:nvPr/>
            </p:nvSpPr>
            <p:spPr>
              <a:xfrm>
                <a:off x="7959436" y="4644736"/>
                <a:ext cx="405246" cy="135082"/>
              </a:xfrm>
              <a:prstGeom prst="curved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Oval 11">
                <a:extLst>
                  <a:ext uri="{FF2B5EF4-FFF2-40B4-BE49-F238E27FC236}">
                    <a16:creationId xmlns:a16="http://schemas.microsoft.com/office/drawing/2014/main" id="{5CD99389-1464-A1EB-4345-D37AD6FFBA37}"/>
                  </a:ext>
                </a:extLst>
              </p:cNvPr>
              <p:cNvSpPr/>
              <p:nvPr/>
            </p:nvSpPr>
            <p:spPr>
              <a:xfrm rot="19836460">
                <a:off x="9630148" y="4812350"/>
                <a:ext cx="749944" cy="218209"/>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EC5E67B6-DBE6-FA81-2200-847C0BE7FE25}"/>
                  </a:ext>
                </a:extLst>
              </p:cNvPr>
              <p:cNvCxnSpPr>
                <a:cxnSpLocks/>
              </p:cNvCxnSpPr>
              <p:nvPr/>
            </p:nvCxnSpPr>
            <p:spPr>
              <a:xfrm flipH="1">
                <a:off x="9191881" y="4699407"/>
                <a:ext cx="11084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4E227-420D-F15C-5EA8-4470699D8268}"/>
                  </a:ext>
                </a:extLst>
              </p:cNvPr>
              <p:cNvCxnSpPr>
                <a:cxnSpLocks/>
              </p:cNvCxnSpPr>
              <p:nvPr/>
            </p:nvCxnSpPr>
            <p:spPr>
              <a:xfrm flipH="1">
                <a:off x="8915122" y="4918723"/>
                <a:ext cx="867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E6DDFE-202B-D977-AFEE-CC0A5F8468E3}"/>
                  </a:ext>
                </a:extLst>
              </p:cNvPr>
              <p:cNvCxnSpPr>
                <a:cxnSpLocks/>
              </p:cNvCxnSpPr>
              <p:nvPr/>
            </p:nvCxnSpPr>
            <p:spPr>
              <a:xfrm flipH="1">
                <a:off x="8161344" y="4906238"/>
                <a:ext cx="592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C812440-C752-ED49-27AA-77F6F7A7F986}"/>
                </a:ext>
              </a:extLst>
            </p:cNvPr>
            <p:cNvSpPr txBox="1"/>
            <p:nvPr/>
          </p:nvSpPr>
          <p:spPr>
            <a:xfrm>
              <a:off x="8523304" y="5185055"/>
              <a:ext cx="1465016" cy="369332"/>
            </a:xfrm>
            <a:prstGeom prst="rect">
              <a:avLst/>
            </a:prstGeom>
            <a:noFill/>
          </p:spPr>
          <p:txBody>
            <a:bodyPr wrap="none" rtlCol="0">
              <a:spAutoFit/>
            </a:bodyPr>
            <a:lstStyle/>
            <a:p>
              <a:r>
                <a:rPr lang="en-US" noProof="0" dirty="0"/>
                <a:t>Rotor Blades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6BCACA-E9CC-2629-5777-52D2A1ED8A4F}"/>
                    </a:ext>
                  </a:extLst>
                </p:cNvPr>
                <p:cNvSpPr txBox="1"/>
                <p:nvPr/>
              </p:nvSpPr>
              <p:spPr>
                <a:xfrm>
                  <a:off x="8397519" y="4326036"/>
                  <a:ext cx="1106072" cy="276999"/>
                </a:xfrm>
                <a:prstGeom prst="rect">
                  <a:avLst/>
                </a:prstGeom>
                <a:noFill/>
              </p:spPr>
              <p:txBody>
                <a:bodyPr wrap="none" lIns="0" tIns="0" rIns="0" bIns="0" rtlCol="0">
                  <a:spAutoFit/>
                </a:bodyPr>
                <a:lstStyle/>
                <a:p>
                  <a14:m>
                    <m:oMath xmlns:m="http://schemas.openxmlformats.org/officeDocument/2006/math">
                      <m:r>
                        <m:rPr>
                          <m:sty m:val="p"/>
                        </m:rPr>
                        <a:rPr lang="en-US" i="1" noProof="0" smtClean="0">
                          <a:solidFill>
                            <a:srgbClr val="FF0000"/>
                          </a:solidFill>
                          <a:latin typeface="Cambria Math" panose="02040503050406030204" pitchFamily="18" charset="0"/>
                          <a:ea typeface="Cambria Math" panose="02040503050406030204" pitchFamily="18" charset="0"/>
                        </a:rPr>
                        <m:t>Ω</m:t>
                      </m:r>
                    </m:oMath>
                  </a14:m>
                  <a:r>
                    <a:rPr lang="en-US" noProof="0" dirty="0">
                      <a:solidFill>
                        <a:srgbClr val="FF0000"/>
                      </a:solidFill>
                    </a:rPr>
                    <a:t> (rad/sec)</a:t>
                  </a:r>
                </a:p>
              </p:txBody>
            </p:sp>
          </mc:Choice>
          <mc:Fallback xmlns="">
            <p:sp>
              <p:nvSpPr>
                <p:cNvPr id="32" name="TextBox 31">
                  <a:extLst>
                    <a:ext uri="{FF2B5EF4-FFF2-40B4-BE49-F238E27FC236}">
                      <a16:creationId xmlns:a16="http://schemas.microsoft.com/office/drawing/2014/main" id="{AD6BCACA-E9CC-2629-5777-52D2A1ED8A4F}"/>
                    </a:ext>
                  </a:extLst>
                </p:cNvPr>
                <p:cNvSpPr txBox="1">
                  <a:spLocks noRot="1" noChangeAspect="1" noMove="1" noResize="1" noEditPoints="1" noAdjustHandles="1" noChangeArrowheads="1" noChangeShapeType="1" noTextEdit="1"/>
                </p:cNvSpPr>
                <p:nvPr/>
              </p:nvSpPr>
              <p:spPr>
                <a:xfrm>
                  <a:off x="8397519" y="4326036"/>
                  <a:ext cx="1106072" cy="276999"/>
                </a:xfrm>
                <a:prstGeom prst="rect">
                  <a:avLst/>
                </a:prstGeom>
                <a:blipFill>
                  <a:blip r:embed="rId5"/>
                  <a:stretch>
                    <a:fillRect l="-7143" t="-26087" r="-12637" b="-52174"/>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754012BA-1A96-340D-A94A-D4D5DF81469A}"/>
              </a:ext>
            </a:extLst>
          </p:cNvPr>
          <p:cNvSpPr txBox="1"/>
          <p:nvPr/>
        </p:nvSpPr>
        <p:spPr>
          <a:xfrm>
            <a:off x="5049140" y="1541790"/>
            <a:ext cx="1634422" cy="523220"/>
          </a:xfrm>
          <a:prstGeom prst="rect">
            <a:avLst/>
          </a:prstGeom>
          <a:noFill/>
        </p:spPr>
        <p:txBody>
          <a:bodyPr wrap="none" rtlCol="0">
            <a:spAutoFit/>
          </a:bodyPr>
          <a:lstStyle/>
          <a:p>
            <a:r>
              <a:rPr lang="en-US" sz="2800" b="1" noProof="0" dirty="0"/>
              <a:t>Aircrafts</a:t>
            </a:r>
          </a:p>
        </p:txBody>
      </p:sp>
      <p:cxnSp>
        <p:nvCxnSpPr>
          <p:cNvPr id="46" name="Straight Connector 45">
            <a:extLst>
              <a:ext uri="{FF2B5EF4-FFF2-40B4-BE49-F238E27FC236}">
                <a16:creationId xmlns:a16="http://schemas.microsoft.com/office/drawing/2014/main" id="{DD4180E3-985B-108D-F015-3F07BED6251C}"/>
              </a:ext>
            </a:extLst>
          </p:cNvPr>
          <p:cNvCxnSpPr>
            <a:cxnSpLocks/>
            <a:stCxn id="12" idx="2"/>
          </p:cNvCxnSpPr>
          <p:nvPr/>
        </p:nvCxnSpPr>
        <p:spPr>
          <a:xfrm flipH="1" flipV="1">
            <a:off x="7692231" y="5704459"/>
            <a:ext cx="1040745" cy="1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707C-D235-4CC3-FCBF-7D8C7934F090}"/>
              </a:ext>
            </a:extLst>
          </p:cNvPr>
          <p:cNvCxnSpPr/>
          <p:nvPr/>
        </p:nvCxnSpPr>
        <p:spPr>
          <a:xfrm>
            <a:off x="6024880" y="2665575"/>
            <a:ext cx="0" cy="331780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451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388294-4D38-7197-7F14-96DE0F9C85CB}"/>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AE93D407-2217-C67C-D174-15544A62358C}"/>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D78CC9CA-6992-37FE-3364-4F29DFF2D926}"/>
              </a:ext>
            </a:extLst>
          </p:cNvPr>
          <p:cNvSpPr>
            <a:spLocks noGrp="1"/>
          </p:cNvSpPr>
          <p:nvPr>
            <p:ph sz="quarter" idx="10"/>
          </p:nvPr>
        </p:nvSpPr>
        <p:spPr>
          <a:xfrm>
            <a:off x="842452" y="1182797"/>
            <a:ext cx="10507095" cy="3951245"/>
          </a:xfrm>
        </p:spPr>
        <p:txBody>
          <a:bodyPr/>
          <a:lstStyle/>
          <a:p>
            <a:r>
              <a:rPr lang="en-US" dirty="0"/>
              <a:t>The calculation here is based on Blade Element Theory.</a:t>
            </a:r>
            <a:br>
              <a:rPr lang="tr-TR" dirty="0"/>
            </a:br>
            <a:br>
              <a:rPr lang="tr-TR" dirty="0"/>
            </a:br>
            <a:br>
              <a:rPr lang="tr-TR" dirty="0"/>
            </a:br>
            <a:endParaRPr lang="en-US" dirty="0"/>
          </a:p>
        </p:txBody>
      </p:sp>
      <p:grpSp>
        <p:nvGrpSpPr>
          <p:cNvPr id="20" name="Grup 19">
            <a:extLst>
              <a:ext uri="{FF2B5EF4-FFF2-40B4-BE49-F238E27FC236}">
                <a16:creationId xmlns:a16="http://schemas.microsoft.com/office/drawing/2014/main" id="{2FB35B50-F11D-2168-C861-55D02A3E52BF}"/>
              </a:ext>
            </a:extLst>
          </p:cNvPr>
          <p:cNvGrpSpPr/>
          <p:nvPr/>
        </p:nvGrpSpPr>
        <p:grpSpPr>
          <a:xfrm>
            <a:off x="386267" y="1810117"/>
            <a:ext cx="8493511" cy="2684904"/>
            <a:chOff x="601335" y="2548080"/>
            <a:chExt cx="8493511" cy="2684904"/>
          </a:xfrm>
        </p:grpSpPr>
        <p:grpSp>
          <p:nvGrpSpPr>
            <p:cNvPr id="11" name="Grup 10">
              <a:extLst>
                <a:ext uri="{FF2B5EF4-FFF2-40B4-BE49-F238E27FC236}">
                  <a16:creationId xmlns:a16="http://schemas.microsoft.com/office/drawing/2014/main" id="{8601D734-BF06-A2DD-B38D-88AD64FD6365}"/>
                </a:ext>
              </a:extLst>
            </p:cNvPr>
            <p:cNvGrpSpPr/>
            <p:nvPr/>
          </p:nvGrpSpPr>
          <p:grpSpPr>
            <a:xfrm>
              <a:off x="601335" y="2548080"/>
              <a:ext cx="2904526" cy="2684904"/>
              <a:chOff x="601335" y="2548080"/>
              <a:chExt cx="2904526" cy="2684904"/>
            </a:xfrm>
          </p:grpSpPr>
          <p:grpSp>
            <p:nvGrpSpPr>
              <p:cNvPr id="7" name="Grup 6">
                <a:extLst>
                  <a:ext uri="{FF2B5EF4-FFF2-40B4-BE49-F238E27FC236}">
                    <a16:creationId xmlns:a16="http://schemas.microsoft.com/office/drawing/2014/main" id="{1C20692F-5AC8-DC5D-DA8D-FCA292AA06F9}"/>
                  </a:ext>
                </a:extLst>
              </p:cNvPr>
              <p:cNvGrpSpPr/>
              <p:nvPr/>
            </p:nvGrpSpPr>
            <p:grpSpPr>
              <a:xfrm>
                <a:off x="601335" y="2558615"/>
                <a:ext cx="1143612" cy="2674369"/>
                <a:chOff x="1051278" y="2451706"/>
                <a:chExt cx="1143612" cy="2674369"/>
              </a:xfrm>
            </p:grpSpPr>
            <p:sp>
              <p:nvSpPr>
                <p:cNvPr id="5" name="Sol Ayraç 4">
                  <a:extLst>
                    <a:ext uri="{FF2B5EF4-FFF2-40B4-BE49-F238E27FC236}">
                      <a16:creationId xmlns:a16="http://schemas.microsoft.com/office/drawing/2014/main" id="{425FA097-2C4E-EF93-9C36-13CE866FFDF8}"/>
                    </a:ext>
                  </a:extLst>
                </p:cNvPr>
                <p:cNvSpPr/>
                <p:nvPr/>
              </p:nvSpPr>
              <p:spPr>
                <a:xfrm>
                  <a:off x="1614319" y="2451706"/>
                  <a:ext cx="580571" cy="267436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01D78A23-AB71-8882-2501-57A95229E7F8}"/>
                        </a:ext>
                      </a:extLst>
                    </p:cNvPr>
                    <p:cNvSpPr txBox="1"/>
                    <p:nvPr/>
                  </p:nvSpPr>
                  <p:spPr>
                    <a:xfrm>
                      <a:off x="1051278" y="3589967"/>
                      <a:ext cx="548355"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oMath>
                        </m:oMathPara>
                      </a14:m>
                      <a:endParaRPr lang="en-US" dirty="0"/>
                    </a:p>
                  </p:txBody>
                </p:sp>
              </mc:Choice>
              <mc:Fallback xmlns="">
                <p:sp>
                  <p:nvSpPr>
                    <p:cNvPr id="6" name="Metin kutusu 5">
                      <a:extLst>
                        <a:ext uri="{FF2B5EF4-FFF2-40B4-BE49-F238E27FC236}">
                          <a16:creationId xmlns:a16="http://schemas.microsoft.com/office/drawing/2014/main" id="{01D78A23-AB71-8882-2501-57A95229E7F8}"/>
                        </a:ext>
                      </a:extLst>
                    </p:cNvPr>
                    <p:cNvSpPr txBox="1">
                      <a:spLocks noRot="1" noChangeAspect="1" noMove="1" noResize="1" noEditPoints="1" noAdjustHandles="1" noChangeArrowheads="1" noChangeShapeType="1" noTextEdit="1"/>
                    </p:cNvSpPr>
                    <p:nvPr/>
                  </p:nvSpPr>
                  <p:spPr>
                    <a:xfrm>
                      <a:off x="1051278" y="3589967"/>
                      <a:ext cx="548355" cy="396519"/>
                    </a:xfrm>
                    <a:prstGeom prst="rect">
                      <a:avLst/>
                    </a:prstGeom>
                    <a:blipFill>
                      <a:blip r:embed="rId2"/>
                      <a:stretch>
                        <a:fillRect b="-30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96352D0-CC13-5FA1-E3FA-608390676EF6}"/>
                      </a:ext>
                    </a:extLst>
                  </p:cNvPr>
                  <p:cNvSpPr txBox="1"/>
                  <p:nvPr/>
                </p:nvSpPr>
                <p:spPr>
                  <a:xfrm>
                    <a:off x="2422103" y="2548080"/>
                    <a:ext cx="1083758"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8" name="Metin kutusu 7">
                    <a:extLst>
                      <a:ext uri="{FF2B5EF4-FFF2-40B4-BE49-F238E27FC236}">
                        <a16:creationId xmlns:a16="http://schemas.microsoft.com/office/drawing/2014/main" id="{D96352D0-CC13-5FA1-E3FA-608390676EF6}"/>
                      </a:ext>
                    </a:extLst>
                  </p:cNvPr>
                  <p:cNvSpPr txBox="1">
                    <a:spLocks noRot="1" noChangeAspect="1" noMove="1" noResize="1" noEditPoints="1" noAdjustHandles="1" noChangeArrowheads="1" noChangeShapeType="1" noTextEdit="1"/>
                  </p:cNvSpPr>
                  <p:nvPr/>
                </p:nvSpPr>
                <p:spPr>
                  <a:xfrm>
                    <a:off x="2422103" y="2548080"/>
                    <a:ext cx="1083758" cy="7152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78867D1-C657-A199-1101-089099CF3FD5}"/>
                      </a:ext>
                    </a:extLst>
                  </p:cNvPr>
                  <p:cNvSpPr txBox="1"/>
                  <p:nvPr/>
                </p:nvSpPr>
                <p:spPr>
                  <a:xfrm>
                    <a:off x="2202207" y="3537505"/>
                    <a:ext cx="1279325"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9" name="Metin kutusu 8">
                    <a:extLst>
                      <a:ext uri="{FF2B5EF4-FFF2-40B4-BE49-F238E27FC236}">
                        <a16:creationId xmlns:a16="http://schemas.microsoft.com/office/drawing/2014/main" id="{B78867D1-C657-A199-1101-089099CF3FD5}"/>
                      </a:ext>
                    </a:extLst>
                  </p:cNvPr>
                  <p:cNvSpPr txBox="1">
                    <a:spLocks noRot="1" noChangeAspect="1" noMove="1" noResize="1" noEditPoints="1" noAdjustHandles="1" noChangeArrowheads="1" noChangeShapeType="1" noTextEdit="1"/>
                  </p:cNvSpPr>
                  <p:nvPr/>
                </p:nvSpPr>
                <p:spPr>
                  <a:xfrm>
                    <a:off x="2202207" y="3537505"/>
                    <a:ext cx="1279325" cy="7152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E0809BED-C474-0C2F-2E7E-BF545DEE1C6A}"/>
                      </a:ext>
                    </a:extLst>
                  </p:cNvPr>
                  <p:cNvSpPr txBox="1"/>
                  <p:nvPr/>
                </p:nvSpPr>
                <p:spPr>
                  <a:xfrm>
                    <a:off x="1962362" y="4517724"/>
                    <a:ext cx="1543499" cy="715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m:rPr>
                              <m:sty m:val="p"/>
                            </m:rPr>
                            <a:rPr lang="el-GR" i="1" smtClean="0">
                              <a:latin typeface="Cambria Math" panose="02040503050406030204" pitchFamily="18" charset="0"/>
                              <a:ea typeface="Cambria Math" panose="02040503050406030204" pitchFamily="18" charset="0"/>
                            </a:rPr>
                            <m:t>Ω</m:t>
                          </m:r>
                          <m:nary>
                            <m:naryPr>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0</m:t>
                              </m:r>
                            </m:sub>
                            <m:sup>
                              <m:r>
                                <a:rPr lang="tr-TR" b="0" i="1" smtClean="0">
                                  <a:latin typeface="Cambria Math" panose="02040503050406030204" pitchFamily="18" charset="0"/>
                                </a:rPr>
                                <m:t>𝑅</m:t>
                              </m:r>
                            </m:sup>
                            <m:e>
                              <m:sSub>
                                <m:sSubPr>
                                  <m:ctrlPr>
                                    <a:rPr lang="en-US"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𝑦</m:t>
                                  </m:r>
                                </m:sub>
                              </m:sSub>
                              <m:r>
                                <a:rPr lang="tr-TR" b="0" i="1" smtClean="0">
                                  <a:latin typeface="Cambria Math" panose="02040503050406030204" pitchFamily="18" charset="0"/>
                                </a:rPr>
                                <m:t>𝑑𝑦</m:t>
                              </m:r>
                            </m:e>
                          </m:nary>
                        </m:oMath>
                      </m:oMathPara>
                    </a14:m>
                    <a:endParaRPr lang="en-US" dirty="0"/>
                  </a:p>
                </p:txBody>
              </p:sp>
            </mc:Choice>
            <mc:Fallback xmlns="">
              <p:sp>
                <p:nvSpPr>
                  <p:cNvPr id="10" name="Metin kutusu 9">
                    <a:extLst>
                      <a:ext uri="{FF2B5EF4-FFF2-40B4-BE49-F238E27FC236}">
                        <a16:creationId xmlns:a16="http://schemas.microsoft.com/office/drawing/2014/main" id="{E0809BED-C474-0C2F-2E7E-BF545DEE1C6A}"/>
                      </a:ext>
                    </a:extLst>
                  </p:cNvPr>
                  <p:cNvSpPr txBox="1">
                    <a:spLocks noRot="1" noChangeAspect="1" noMove="1" noResize="1" noEditPoints="1" noAdjustHandles="1" noChangeArrowheads="1" noChangeShapeType="1" noTextEdit="1"/>
                  </p:cNvSpPr>
                  <p:nvPr/>
                </p:nvSpPr>
                <p:spPr>
                  <a:xfrm>
                    <a:off x="1962362" y="4517724"/>
                    <a:ext cx="1543499" cy="715260"/>
                  </a:xfrm>
                  <a:prstGeom prst="rect">
                    <a:avLst/>
                  </a:prstGeom>
                  <a:blipFill>
                    <a:blip r:embed="rId5"/>
                    <a:stretch>
                      <a:fillRect/>
                    </a:stretch>
                  </a:blipFill>
                </p:spPr>
                <p:txBody>
                  <a:bodyPr/>
                  <a:lstStyle/>
                  <a:p>
                    <a:r>
                      <a:rPr lang="en-US">
                        <a:noFill/>
                      </a:rPr>
                      <a:t> </a:t>
                    </a:r>
                  </a:p>
                </p:txBody>
              </p:sp>
            </mc:Fallback>
          </mc:AlternateContent>
        </p:grpSp>
        <p:cxnSp>
          <p:nvCxnSpPr>
            <p:cNvPr id="13" name="Düz Ok Bağlayıcısı 12">
              <a:extLst>
                <a:ext uri="{FF2B5EF4-FFF2-40B4-BE49-F238E27FC236}">
                  <a16:creationId xmlns:a16="http://schemas.microsoft.com/office/drawing/2014/main" id="{EF77DF96-DA1B-0F7C-2CA7-560C1EB566BC}"/>
                </a:ext>
              </a:extLst>
            </p:cNvPr>
            <p:cNvCxnSpPr>
              <a:stCxn id="8" idx="3"/>
            </p:cNvCxnSpPr>
            <p:nvPr/>
          </p:nvCxnSpPr>
          <p:spPr>
            <a:xfrm>
              <a:off x="3505861" y="2905710"/>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700075B8-5350-37EC-F491-A48909A8AF3F}"/>
                </a:ext>
              </a:extLst>
            </p:cNvPr>
            <p:cNvCxnSpPr/>
            <p:nvPr/>
          </p:nvCxnSpPr>
          <p:spPr>
            <a:xfrm>
              <a:off x="3531591" y="3895135"/>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Düz Ok Bağlayıcısı 14">
              <a:extLst>
                <a:ext uri="{FF2B5EF4-FFF2-40B4-BE49-F238E27FC236}">
                  <a16:creationId xmlns:a16="http://schemas.microsoft.com/office/drawing/2014/main" id="{AFB4CC10-6149-1C35-1A3F-981E5E98C887}"/>
                </a:ext>
              </a:extLst>
            </p:cNvPr>
            <p:cNvCxnSpPr/>
            <p:nvPr/>
          </p:nvCxnSpPr>
          <p:spPr>
            <a:xfrm>
              <a:off x="3505861" y="4875354"/>
              <a:ext cx="5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Metin kutusu 16">
              <a:extLst>
                <a:ext uri="{FF2B5EF4-FFF2-40B4-BE49-F238E27FC236}">
                  <a16:creationId xmlns:a16="http://schemas.microsoft.com/office/drawing/2014/main" id="{33C2D834-62B3-3B50-1063-1C6CB855D1BD}"/>
                </a:ext>
              </a:extLst>
            </p:cNvPr>
            <p:cNvSpPr txBox="1"/>
            <p:nvPr/>
          </p:nvSpPr>
          <p:spPr>
            <a:xfrm>
              <a:off x="4224242" y="2721044"/>
              <a:ext cx="3198953" cy="369332"/>
            </a:xfrm>
            <a:prstGeom prst="rect">
              <a:avLst/>
            </a:prstGeom>
            <a:noFill/>
          </p:spPr>
          <p:txBody>
            <a:bodyPr wrap="none" rtlCol="0">
              <a:spAutoFit/>
            </a:bodyPr>
            <a:lstStyle/>
            <a:p>
              <a:r>
                <a:rPr lang="en-US"/>
                <a:t>Torque Effect of a Rotor Blade</a:t>
              </a:r>
            </a:p>
          </p:txBody>
        </p:sp>
        <p:sp>
          <p:nvSpPr>
            <p:cNvPr id="18" name="Metin kutusu 17">
              <a:extLst>
                <a:ext uri="{FF2B5EF4-FFF2-40B4-BE49-F238E27FC236}">
                  <a16:creationId xmlns:a16="http://schemas.microsoft.com/office/drawing/2014/main" id="{BED7D7A9-0186-B174-E837-75578E469751}"/>
                </a:ext>
              </a:extLst>
            </p:cNvPr>
            <p:cNvSpPr txBox="1"/>
            <p:nvPr/>
          </p:nvSpPr>
          <p:spPr>
            <a:xfrm>
              <a:off x="4224242" y="3710469"/>
              <a:ext cx="4694811" cy="369332"/>
            </a:xfrm>
            <a:prstGeom prst="rect">
              <a:avLst/>
            </a:prstGeom>
            <a:noFill/>
          </p:spPr>
          <p:txBody>
            <a:bodyPr wrap="none" rtlCol="0">
              <a:spAutoFit/>
            </a:bodyPr>
            <a:lstStyle/>
            <a:p>
              <a:r>
                <a:rPr lang="en-US"/>
                <a:t>Profile Power Consumption of a Rotor Blade</a:t>
              </a:r>
            </a:p>
          </p:txBody>
        </p:sp>
        <p:sp>
          <p:nvSpPr>
            <p:cNvPr id="19" name="Metin kutusu 18">
              <a:extLst>
                <a:ext uri="{FF2B5EF4-FFF2-40B4-BE49-F238E27FC236}">
                  <a16:creationId xmlns:a16="http://schemas.microsoft.com/office/drawing/2014/main" id="{262B708B-BD76-0155-B807-109551AA8D38}"/>
                </a:ext>
              </a:extLst>
            </p:cNvPr>
            <p:cNvSpPr txBox="1"/>
            <p:nvPr/>
          </p:nvSpPr>
          <p:spPr>
            <a:xfrm>
              <a:off x="4252558" y="4690688"/>
              <a:ext cx="4842288" cy="369332"/>
            </a:xfrm>
            <a:prstGeom prst="rect">
              <a:avLst/>
            </a:prstGeom>
            <a:noFill/>
          </p:spPr>
          <p:txBody>
            <a:bodyPr wrap="none" rtlCol="0">
              <a:spAutoFit/>
            </a:bodyPr>
            <a:lstStyle/>
            <a:p>
              <a:r>
                <a:rPr lang="en-US"/>
                <a:t>Profile Power Consumption of all Rotor Blades</a:t>
              </a:r>
            </a:p>
          </p:txBody>
        </p:sp>
      </p:grpSp>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B1D47ACF-1FA1-3A3E-F386-56D2D99F4D7D}"/>
                  </a:ext>
                </a:extLst>
              </p:cNvPr>
              <p:cNvSpPr txBox="1"/>
              <p:nvPr/>
            </p:nvSpPr>
            <p:spPr>
              <a:xfrm>
                <a:off x="1231177" y="4812548"/>
                <a:ext cx="1208408" cy="8253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oMath>
                  </m:oMathPara>
                </a14:m>
                <a:endParaRPr lang="en-US" dirty="0"/>
              </a:p>
            </p:txBody>
          </p:sp>
        </mc:Choice>
        <mc:Fallback xmlns="">
          <p:sp>
            <p:nvSpPr>
              <p:cNvPr id="32" name="Metin kutusu 31">
                <a:extLst>
                  <a:ext uri="{FF2B5EF4-FFF2-40B4-BE49-F238E27FC236}">
                    <a16:creationId xmlns:a16="http://schemas.microsoft.com/office/drawing/2014/main" id="{B1D47ACF-1FA1-3A3E-F386-56D2D99F4D7D}"/>
                  </a:ext>
                </a:extLst>
              </p:cNvPr>
              <p:cNvSpPr txBox="1">
                <a:spLocks noRot="1" noChangeAspect="1" noMove="1" noResize="1" noEditPoints="1" noAdjustHandles="1" noChangeArrowheads="1" noChangeShapeType="1" noTextEdit="1"/>
              </p:cNvSpPr>
              <p:nvPr/>
            </p:nvSpPr>
            <p:spPr>
              <a:xfrm>
                <a:off x="1231177" y="4812548"/>
                <a:ext cx="1208408" cy="825354"/>
              </a:xfrm>
              <a:prstGeom prst="rect">
                <a:avLst/>
              </a:prstGeom>
              <a:blipFill>
                <a:blip r:embed="rId6"/>
                <a:stretch>
                  <a:fillRect/>
                </a:stretch>
              </a:blipFill>
            </p:spPr>
            <p:txBody>
              <a:bodyPr/>
              <a:lstStyle/>
              <a:p>
                <a:r>
                  <a:rPr lang="en-US">
                    <a:noFill/>
                  </a:rPr>
                  <a:t> </a:t>
                </a:r>
              </a:p>
            </p:txBody>
          </p:sp>
        </mc:Fallback>
      </mc:AlternateContent>
      <p:sp>
        <p:nvSpPr>
          <p:cNvPr id="35" name="Metin kutusu 34">
            <a:extLst>
              <a:ext uri="{FF2B5EF4-FFF2-40B4-BE49-F238E27FC236}">
                <a16:creationId xmlns:a16="http://schemas.microsoft.com/office/drawing/2014/main" id="{C075DA1F-3C80-E426-AB38-D6C4B5CB49EB}"/>
              </a:ext>
            </a:extLst>
          </p:cNvPr>
          <p:cNvSpPr txBox="1"/>
          <p:nvPr/>
        </p:nvSpPr>
        <p:spPr>
          <a:xfrm>
            <a:off x="9962" y="5693723"/>
            <a:ext cx="4394146" cy="646331"/>
          </a:xfrm>
          <a:prstGeom prst="rect">
            <a:avLst/>
          </a:prstGeom>
          <a:noFill/>
        </p:spPr>
        <p:txBody>
          <a:bodyPr wrap="square" rtlCol="0">
            <a:spAutoFit/>
          </a:bodyPr>
          <a:lstStyle/>
          <a:p>
            <a:r>
              <a:rPr lang="en-US" dirty="0"/>
              <a:t>Coefficient of </a:t>
            </a:r>
          </a:p>
          <a:p>
            <a:r>
              <a:rPr lang="en-US" dirty="0"/>
              <a:t>Induced Power Consumption</a:t>
            </a:r>
          </a:p>
        </p:txBody>
      </p:sp>
      <p:cxnSp>
        <p:nvCxnSpPr>
          <p:cNvPr id="36" name="Düz Ok Bağlayıcısı 35">
            <a:extLst>
              <a:ext uri="{FF2B5EF4-FFF2-40B4-BE49-F238E27FC236}">
                <a16:creationId xmlns:a16="http://schemas.microsoft.com/office/drawing/2014/main" id="{C82F545F-AF03-46E4-2AC6-4BD8838ACDEE}"/>
              </a:ext>
            </a:extLst>
          </p:cNvPr>
          <p:cNvCxnSpPr>
            <a:cxnSpLocks/>
          </p:cNvCxnSpPr>
          <p:nvPr/>
        </p:nvCxnSpPr>
        <p:spPr>
          <a:xfrm>
            <a:off x="1539457" y="5593307"/>
            <a:ext cx="0" cy="29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 name="Grup 50">
            <a:extLst>
              <a:ext uri="{FF2B5EF4-FFF2-40B4-BE49-F238E27FC236}">
                <a16:creationId xmlns:a16="http://schemas.microsoft.com/office/drawing/2014/main" id="{8D89C911-8F70-7511-F558-15E1D0251B98}"/>
              </a:ext>
            </a:extLst>
          </p:cNvPr>
          <p:cNvGrpSpPr/>
          <p:nvPr/>
        </p:nvGrpSpPr>
        <p:grpSpPr>
          <a:xfrm>
            <a:off x="3805389" y="4959380"/>
            <a:ext cx="4904701" cy="1416655"/>
            <a:chOff x="6164364" y="4860457"/>
            <a:chExt cx="4904701" cy="1416655"/>
          </a:xfrm>
        </p:grpSpPr>
        <p:grpSp>
          <p:nvGrpSpPr>
            <p:cNvPr id="28" name="Grup 27">
              <a:extLst>
                <a:ext uri="{FF2B5EF4-FFF2-40B4-BE49-F238E27FC236}">
                  <a16:creationId xmlns:a16="http://schemas.microsoft.com/office/drawing/2014/main" id="{BD1D4103-38D2-72B9-831C-00AE707277EC}"/>
                </a:ext>
              </a:extLst>
            </p:cNvPr>
            <p:cNvGrpSpPr/>
            <p:nvPr/>
          </p:nvGrpSpPr>
          <p:grpSpPr>
            <a:xfrm>
              <a:off x="7356121" y="4860457"/>
              <a:ext cx="3712944" cy="1069355"/>
              <a:chOff x="2026512" y="5244921"/>
              <a:chExt cx="3712944" cy="1069355"/>
            </a:xfrm>
          </p:grpSpPr>
          <mc:AlternateContent xmlns:mc="http://schemas.openxmlformats.org/markup-compatibility/2006">
            <mc:Choice xmlns:a14="http://schemas.microsoft.com/office/drawing/2010/main" Requires="a14">
              <p:sp>
                <p:nvSpPr>
                  <p:cNvPr id="21" name="Metin kutusu 20">
                    <a:extLst>
                      <a:ext uri="{FF2B5EF4-FFF2-40B4-BE49-F238E27FC236}">
                        <a16:creationId xmlns:a16="http://schemas.microsoft.com/office/drawing/2014/main" id="{EEA25FA6-155A-EFEA-405C-EFEB2E2B36C8}"/>
                      </a:ext>
                    </a:extLst>
                  </p:cNvPr>
                  <p:cNvSpPr txBox="1"/>
                  <p:nvPr/>
                </p:nvSpPr>
                <p:spPr>
                  <a:xfrm>
                    <a:off x="2026512" y="5244921"/>
                    <a:ext cx="154362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21" name="Metin kutusu 20">
                    <a:extLst>
                      <a:ext uri="{FF2B5EF4-FFF2-40B4-BE49-F238E27FC236}">
                        <a16:creationId xmlns:a16="http://schemas.microsoft.com/office/drawing/2014/main" id="{EEA25FA6-155A-EFEA-405C-EFEB2E2B36C8}"/>
                      </a:ext>
                    </a:extLst>
                  </p:cNvPr>
                  <p:cNvSpPr txBox="1">
                    <a:spLocks noRot="1" noChangeAspect="1" noMove="1" noResize="1" noEditPoints="1" noAdjustHandles="1" noChangeArrowheads="1" noChangeShapeType="1" noTextEdit="1"/>
                  </p:cNvSpPr>
                  <p:nvPr/>
                </p:nvSpPr>
                <p:spPr>
                  <a:xfrm>
                    <a:off x="2026512" y="5244921"/>
                    <a:ext cx="1543628" cy="612732"/>
                  </a:xfrm>
                  <a:prstGeom prst="rect">
                    <a:avLst/>
                  </a:prstGeom>
                  <a:blipFill>
                    <a:blip r:embed="rId7"/>
                    <a:stretch>
                      <a:fillRect/>
                    </a:stretch>
                  </a:blipFill>
                </p:spPr>
                <p:txBody>
                  <a:bodyPr/>
                  <a:lstStyle/>
                  <a:p>
                    <a:r>
                      <a:rPr lang="en-US">
                        <a:noFill/>
                      </a:rPr>
                      <a:t> </a:t>
                    </a:r>
                  </a:p>
                </p:txBody>
              </p:sp>
            </mc:Fallback>
          </mc:AlternateContent>
          <p:cxnSp>
            <p:nvCxnSpPr>
              <p:cNvPr id="23" name="Düz Ok Bağlayıcısı 22">
                <a:extLst>
                  <a:ext uri="{FF2B5EF4-FFF2-40B4-BE49-F238E27FC236}">
                    <a16:creationId xmlns:a16="http://schemas.microsoft.com/office/drawing/2014/main" id="{FC80C0CA-DF1D-2C33-E26E-E1137A1D5A2D}"/>
                  </a:ext>
                </a:extLst>
              </p:cNvPr>
              <p:cNvCxnSpPr>
                <a:cxnSpLocks/>
              </p:cNvCxnSpPr>
              <p:nvPr/>
            </p:nvCxnSpPr>
            <p:spPr>
              <a:xfrm>
                <a:off x="3476542" y="5735953"/>
                <a:ext cx="352363" cy="121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Düz Ok Bağlayıcısı 24">
                <a:extLst>
                  <a:ext uri="{FF2B5EF4-FFF2-40B4-BE49-F238E27FC236}">
                    <a16:creationId xmlns:a16="http://schemas.microsoft.com/office/drawing/2014/main" id="{0F8CF5B9-8121-91FC-167F-BF3D73A4B58C}"/>
                  </a:ext>
                </a:extLst>
              </p:cNvPr>
              <p:cNvCxnSpPr/>
              <p:nvPr/>
            </p:nvCxnSpPr>
            <p:spPr>
              <a:xfrm>
                <a:off x="3033486" y="5660571"/>
                <a:ext cx="454562" cy="464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Metin kutusu 25">
                <a:extLst>
                  <a:ext uri="{FF2B5EF4-FFF2-40B4-BE49-F238E27FC236}">
                    <a16:creationId xmlns:a16="http://schemas.microsoft.com/office/drawing/2014/main" id="{A595B051-7DEE-38C3-D223-965798AD93E8}"/>
                  </a:ext>
                </a:extLst>
              </p:cNvPr>
              <p:cNvSpPr txBox="1"/>
              <p:nvPr/>
            </p:nvSpPr>
            <p:spPr>
              <a:xfrm>
                <a:off x="3906903" y="5660571"/>
                <a:ext cx="1832553" cy="369332"/>
              </a:xfrm>
              <a:prstGeom prst="rect">
                <a:avLst/>
              </a:prstGeom>
              <a:noFill/>
            </p:spPr>
            <p:txBody>
              <a:bodyPr wrap="none" rtlCol="0">
                <a:spAutoFit/>
              </a:bodyPr>
              <a:lstStyle/>
              <a:p>
                <a:r>
                  <a:rPr lang="en-US" dirty="0"/>
                  <a:t>Drag Coefficient</a:t>
                </a:r>
              </a:p>
            </p:txBody>
          </p:sp>
          <p:sp>
            <p:nvSpPr>
              <p:cNvPr id="27" name="Metin kutusu 26">
                <a:extLst>
                  <a:ext uri="{FF2B5EF4-FFF2-40B4-BE49-F238E27FC236}">
                    <a16:creationId xmlns:a16="http://schemas.microsoft.com/office/drawing/2014/main" id="{FBA072AD-A97A-0820-2268-6A8DB6212CDC}"/>
                  </a:ext>
                </a:extLst>
              </p:cNvPr>
              <p:cNvSpPr txBox="1"/>
              <p:nvPr/>
            </p:nvSpPr>
            <p:spPr>
              <a:xfrm>
                <a:off x="3476542" y="5944944"/>
                <a:ext cx="1557991" cy="369332"/>
              </a:xfrm>
              <a:prstGeom prst="rect">
                <a:avLst/>
              </a:prstGeom>
              <a:noFill/>
            </p:spPr>
            <p:txBody>
              <a:bodyPr wrap="none" rtlCol="0">
                <a:spAutoFit/>
              </a:bodyPr>
              <a:lstStyle/>
              <a:p>
                <a:r>
                  <a:rPr lang="en-US" dirty="0"/>
                  <a:t>Rotor Solidity</a:t>
                </a:r>
              </a:p>
            </p:txBody>
          </p:sp>
        </p:grpSp>
        <p:sp>
          <p:nvSpPr>
            <p:cNvPr id="29" name="Metin kutusu 28">
              <a:extLst>
                <a:ext uri="{FF2B5EF4-FFF2-40B4-BE49-F238E27FC236}">
                  <a16:creationId xmlns:a16="http://schemas.microsoft.com/office/drawing/2014/main" id="{41F201F7-D74A-37B9-2C2E-4288221B044A}"/>
                </a:ext>
              </a:extLst>
            </p:cNvPr>
            <p:cNvSpPr txBox="1"/>
            <p:nvPr/>
          </p:nvSpPr>
          <p:spPr>
            <a:xfrm>
              <a:off x="6164364" y="5630781"/>
              <a:ext cx="4154080" cy="646331"/>
            </a:xfrm>
            <a:prstGeom prst="rect">
              <a:avLst/>
            </a:prstGeom>
            <a:noFill/>
          </p:spPr>
          <p:txBody>
            <a:bodyPr wrap="square" rtlCol="0">
              <a:spAutoFit/>
            </a:bodyPr>
            <a:lstStyle/>
            <a:p>
              <a:r>
                <a:rPr lang="en-US" dirty="0"/>
                <a:t>Coefficient of </a:t>
              </a:r>
            </a:p>
            <a:p>
              <a:r>
                <a:rPr lang="en-US" dirty="0"/>
                <a:t>Profile Power Consumption</a:t>
              </a:r>
            </a:p>
          </p:txBody>
        </p:sp>
        <p:cxnSp>
          <p:nvCxnSpPr>
            <p:cNvPr id="31" name="Düz Ok Bağlayıcısı 30">
              <a:extLst>
                <a:ext uri="{FF2B5EF4-FFF2-40B4-BE49-F238E27FC236}">
                  <a16:creationId xmlns:a16="http://schemas.microsoft.com/office/drawing/2014/main" id="{E73DC78F-6CC5-9A93-7EB2-24DA43482AAF}"/>
                </a:ext>
              </a:extLst>
            </p:cNvPr>
            <p:cNvCxnSpPr>
              <a:cxnSpLocks/>
            </p:cNvCxnSpPr>
            <p:nvPr/>
          </p:nvCxnSpPr>
          <p:spPr>
            <a:xfrm flipH="1">
              <a:off x="7726553" y="5531913"/>
              <a:ext cx="8562" cy="264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Düz Ok Bağlayıcısı 39">
              <a:extLst>
                <a:ext uri="{FF2B5EF4-FFF2-40B4-BE49-F238E27FC236}">
                  <a16:creationId xmlns:a16="http://schemas.microsoft.com/office/drawing/2014/main" id="{AA626855-C9D8-E81C-53AA-79210F67ABB6}"/>
                </a:ext>
              </a:extLst>
            </p:cNvPr>
            <p:cNvCxnSpPr>
              <a:cxnSpLocks/>
            </p:cNvCxnSpPr>
            <p:nvPr/>
          </p:nvCxnSpPr>
          <p:spPr>
            <a:xfrm>
              <a:off x="8806151" y="5166823"/>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Metin kutusu 43">
              <a:extLst>
                <a:ext uri="{FF2B5EF4-FFF2-40B4-BE49-F238E27FC236}">
                  <a16:creationId xmlns:a16="http://schemas.microsoft.com/office/drawing/2014/main" id="{AF38A5AA-8B6D-E6E8-AB65-66895865CBC9}"/>
                </a:ext>
              </a:extLst>
            </p:cNvPr>
            <p:cNvSpPr txBox="1"/>
            <p:nvPr/>
          </p:nvSpPr>
          <p:spPr>
            <a:xfrm>
              <a:off x="9314510" y="4962890"/>
              <a:ext cx="679994" cy="369332"/>
            </a:xfrm>
            <a:prstGeom prst="rect">
              <a:avLst/>
            </a:prstGeom>
            <a:noFill/>
          </p:spPr>
          <p:txBody>
            <a:bodyPr wrap="none" rtlCol="0">
              <a:spAutoFit/>
            </a:bodyPr>
            <a:lstStyle/>
            <a:p>
              <a:r>
                <a:rPr lang="en-US" dirty="0"/>
                <a:t>Drag</a:t>
              </a:r>
            </a:p>
          </p:txBody>
        </p:sp>
      </p:grpSp>
      <p:cxnSp>
        <p:nvCxnSpPr>
          <p:cNvPr id="49" name="Düz Ok Bağlayıcısı 48">
            <a:extLst>
              <a:ext uri="{FF2B5EF4-FFF2-40B4-BE49-F238E27FC236}">
                <a16:creationId xmlns:a16="http://schemas.microsoft.com/office/drawing/2014/main" id="{BCCD4A86-DC08-661E-11D7-969A50CFF45A}"/>
              </a:ext>
            </a:extLst>
          </p:cNvPr>
          <p:cNvCxnSpPr>
            <a:cxnSpLocks/>
          </p:cNvCxnSpPr>
          <p:nvPr/>
        </p:nvCxnSpPr>
        <p:spPr>
          <a:xfrm>
            <a:off x="2345987" y="5231549"/>
            <a:ext cx="4303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Metin kutusu 49">
            <a:extLst>
              <a:ext uri="{FF2B5EF4-FFF2-40B4-BE49-F238E27FC236}">
                <a16:creationId xmlns:a16="http://schemas.microsoft.com/office/drawing/2014/main" id="{D304B49A-02DE-841F-54EE-D8CF8B03B1AC}"/>
              </a:ext>
            </a:extLst>
          </p:cNvPr>
          <p:cNvSpPr txBox="1"/>
          <p:nvPr/>
        </p:nvSpPr>
        <p:spPr>
          <a:xfrm>
            <a:off x="2724833" y="5054057"/>
            <a:ext cx="1266885" cy="369332"/>
          </a:xfrm>
          <a:prstGeom prst="rect">
            <a:avLst/>
          </a:prstGeom>
          <a:noFill/>
        </p:spPr>
        <p:txBody>
          <a:bodyPr wrap="none" rtlCol="0">
            <a:spAutoFit/>
          </a:bodyPr>
          <a:lstStyle/>
          <a:p>
            <a:r>
              <a:rPr lang="en-US" dirty="0"/>
              <a:t>Propulsion</a:t>
            </a:r>
          </a:p>
        </p:txBody>
      </p:sp>
      <p:sp>
        <p:nvSpPr>
          <p:cNvPr id="55" name="Metin kutusu 54">
            <a:extLst>
              <a:ext uri="{FF2B5EF4-FFF2-40B4-BE49-F238E27FC236}">
                <a16:creationId xmlns:a16="http://schemas.microsoft.com/office/drawing/2014/main" id="{8803038E-9337-0764-A6B9-1CC5E8D21B1E}"/>
              </a:ext>
            </a:extLst>
          </p:cNvPr>
          <p:cNvSpPr txBox="1"/>
          <p:nvPr/>
        </p:nvSpPr>
        <p:spPr>
          <a:xfrm>
            <a:off x="8704744" y="5011723"/>
            <a:ext cx="2930051" cy="646331"/>
          </a:xfrm>
          <a:prstGeom prst="rect">
            <a:avLst/>
          </a:prstGeom>
          <a:noFill/>
        </p:spPr>
        <p:txBody>
          <a:bodyPr wrap="square" rtlCol="0">
            <a:spAutoFit/>
          </a:bodyPr>
          <a:lstStyle/>
          <a:p>
            <a:r>
              <a:rPr lang="tr-TR" dirty="0">
                <a:solidFill>
                  <a:srgbClr val="FF0000"/>
                </a:solidFill>
              </a:rPr>
              <a:t>(</a:t>
            </a:r>
            <a:r>
              <a:rPr lang="en-US" dirty="0">
                <a:solidFill>
                  <a:srgbClr val="FF0000"/>
                </a:solidFill>
              </a:rPr>
              <a:t>Drag is assumed to be the same across all sections.</a:t>
            </a:r>
            <a:r>
              <a:rPr lang="tr-TR"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11331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B3726-9A71-A4B6-7DCA-3966D0C489E3}"/>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4D4AF3A5-4BA9-C92E-64FF-966B737C4725}"/>
              </a:ext>
            </a:extLst>
          </p:cNvPr>
          <p:cNvSpPr>
            <a:spLocks noGrp="1"/>
          </p:cNvSpPr>
          <p:nvPr>
            <p:ph type="body" sz="quarter" idx="11"/>
          </p:nvPr>
        </p:nvSpPr>
        <p:spPr/>
        <p:txBody>
          <a:bodyPr/>
          <a:lstStyle/>
          <a:p>
            <a:r>
              <a:rPr lang="tr-TR" dirty="0"/>
              <a:t>DIMENSIONLESS PARAMETERS</a:t>
            </a:r>
            <a:endParaRPr lang="en-US" dirty="0"/>
          </a:p>
        </p:txBody>
      </p:sp>
      <p:sp>
        <p:nvSpPr>
          <p:cNvPr id="4" name="İçerik Yer Tutucusu 3">
            <a:extLst>
              <a:ext uri="{FF2B5EF4-FFF2-40B4-BE49-F238E27FC236}">
                <a16:creationId xmlns:a16="http://schemas.microsoft.com/office/drawing/2014/main" id="{056DC6AC-11A2-BE53-CD8E-F8BBC940B8FB}"/>
              </a:ext>
            </a:extLst>
          </p:cNvPr>
          <p:cNvSpPr>
            <a:spLocks noGrp="1"/>
          </p:cNvSpPr>
          <p:nvPr>
            <p:ph sz="quarter" idx="10"/>
          </p:nvPr>
        </p:nvSpPr>
        <p:spPr>
          <a:xfrm>
            <a:off x="842453" y="1320986"/>
            <a:ext cx="10507095" cy="3951245"/>
          </a:xfrm>
        </p:spPr>
        <p:txBody>
          <a:bodyPr/>
          <a:lstStyle/>
          <a:p>
            <a:r>
              <a:rPr lang="en-US" b="1" dirty="0">
                <a:solidFill>
                  <a:srgbClr val="FF0000"/>
                </a:solidFill>
              </a:rPr>
              <a:t>Solidity</a:t>
            </a:r>
          </a:p>
          <a:p>
            <a:pPr marL="0" indent="0">
              <a:buNone/>
            </a:pPr>
            <a:endParaRPr lang="en-US"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0E68ED4B-FCF1-E929-07FB-0B5C40F930DF}"/>
                  </a:ext>
                </a:extLst>
              </p:cNvPr>
              <p:cNvSpPr txBox="1"/>
              <p:nvPr/>
            </p:nvSpPr>
            <p:spPr>
              <a:xfrm>
                <a:off x="878312" y="2160174"/>
                <a:ext cx="5177250" cy="619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𝑇𝑜𝑡𝑎𝑙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𝑜𝑓</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𝐵𝑙𝑎𝑑𝑒</m:t>
                          </m:r>
                        </m:num>
                        <m:den>
                          <m:r>
                            <a:rPr lang="tr-TR" b="0" i="1" smtClean="0">
                              <a:latin typeface="Cambria Math" panose="02040503050406030204" pitchFamily="18" charset="0"/>
                              <a:ea typeface="Cambria Math" panose="02040503050406030204" pitchFamily="18" charset="0"/>
                            </a:rPr>
                            <m:t>𝑅𝑜𝑡𝑜𝑟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𝐷𝑖𝑠𝑐</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𝐴𝑟𝑒𝑎</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𝑁</m:t>
                              </m:r>
                            </m:e>
                            <m:sub>
                              <m:r>
                                <a:rPr lang="tr-TR" b="0" i="1" smtClean="0">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𝑐</m:t>
                              </m:r>
                            </m:sub>
                          </m:sSub>
                          <m:r>
                            <a:rPr lang="tr-TR" b="0" i="1" smtClean="0">
                              <a:latin typeface="Cambria Math" panose="02040503050406030204" pitchFamily="18" charset="0"/>
                              <a:ea typeface="Cambria Math" panose="02040503050406030204" pitchFamily="18" charset="0"/>
                            </a:rPr>
                            <m:t>)</m:t>
                          </m:r>
                        </m:num>
                        <m:den>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den>
                      </m:f>
                      <m:r>
                        <a:rPr lang="tr-TR" b="0" i="1" smtClean="0">
                          <a:latin typeface="Cambria Math" panose="02040503050406030204" pitchFamily="18" charset="0"/>
                          <a:ea typeface="Cambria Math" panose="02040503050406030204" pitchFamily="18" charset="0"/>
                        </a:rPr>
                        <m:t>=</m:t>
                      </m:r>
                      <m:f>
                        <m:fPr>
                          <m:ctrlPr>
                            <a:rPr lang="tr-TR" i="1">
                              <a:latin typeface="Cambria Math" panose="02040503050406030204" pitchFamily="18" charset="0"/>
                              <a:ea typeface="Cambria Math" panose="02040503050406030204" pitchFamily="18" charset="0"/>
                            </a:rPr>
                          </m:ctrlPr>
                        </m:fPr>
                        <m:num>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𝑁</m:t>
                              </m:r>
                            </m:e>
                            <m:sub>
                              <m:r>
                                <a:rPr lang="tr-TR" i="1">
                                  <a:latin typeface="Cambria Math" panose="02040503050406030204" pitchFamily="18" charset="0"/>
                                  <a:ea typeface="Cambria Math" panose="02040503050406030204" pitchFamily="18" charset="0"/>
                                </a:rPr>
                                <m:t>𝑏</m:t>
                              </m:r>
                            </m:sub>
                          </m:sSub>
                          <m:r>
                            <a:rPr lang="tr-TR" b="0" i="1" smtClean="0">
                              <a:latin typeface="Cambria Math" panose="02040503050406030204" pitchFamily="18" charset="0"/>
                              <a:ea typeface="Cambria Math" panose="02040503050406030204" pitchFamily="18" charset="0"/>
                            </a:rPr>
                            <m:t>𝑐</m:t>
                          </m:r>
                        </m:num>
                        <m:den>
                          <m:r>
                            <a:rPr lang="tr-TR" i="1">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𝑅</m:t>
                          </m:r>
                        </m:den>
                      </m:f>
                    </m:oMath>
                  </m:oMathPara>
                </a14:m>
                <a:endParaRPr lang="en-US" dirty="0"/>
              </a:p>
            </p:txBody>
          </p:sp>
        </mc:Choice>
        <mc:Fallback xmlns="">
          <p:sp>
            <p:nvSpPr>
              <p:cNvPr id="5" name="Metin kutusu 4">
                <a:extLst>
                  <a:ext uri="{FF2B5EF4-FFF2-40B4-BE49-F238E27FC236}">
                    <a16:creationId xmlns:a16="http://schemas.microsoft.com/office/drawing/2014/main" id="{0E68ED4B-FCF1-E929-07FB-0B5C40F930DF}"/>
                  </a:ext>
                </a:extLst>
              </p:cNvPr>
              <p:cNvSpPr txBox="1">
                <a:spLocks noRot="1" noChangeAspect="1" noMove="1" noResize="1" noEditPoints="1" noAdjustHandles="1" noChangeArrowheads="1" noChangeShapeType="1" noTextEdit="1"/>
              </p:cNvSpPr>
              <p:nvPr/>
            </p:nvSpPr>
            <p:spPr>
              <a:xfrm>
                <a:off x="878312" y="2160174"/>
                <a:ext cx="5177250" cy="619978"/>
              </a:xfrm>
              <a:prstGeom prst="rect">
                <a:avLst/>
              </a:prstGeom>
              <a:blipFill>
                <a:blip r:embed="rId2"/>
                <a:stretch>
                  <a:fillRect/>
                </a:stretch>
              </a:blipFill>
            </p:spPr>
            <p:txBody>
              <a:bodyPr/>
              <a:lstStyle/>
              <a:p>
                <a:r>
                  <a:rPr lang="en-US">
                    <a:noFill/>
                  </a:rPr>
                  <a:t> </a:t>
                </a:r>
              </a:p>
            </p:txBody>
          </p:sp>
        </mc:Fallback>
      </mc:AlternateContent>
      <p:sp>
        <p:nvSpPr>
          <p:cNvPr id="6" name="Dikdörtgen 5">
            <a:extLst>
              <a:ext uri="{FF2B5EF4-FFF2-40B4-BE49-F238E27FC236}">
                <a16:creationId xmlns:a16="http://schemas.microsoft.com/office/drawing/2014/main" id="{14E4C180-9757-B115-3272-12DF80703C2E}"/>
              </a:ext>
            </a:extLst>
          </p:cNvPr>
          <p:cNvSpPr/>
          <p:nvPr/>
        </p:nvSpPr>
        <p:spPr>
          <a:xfrm>
            <a:off x="6966857" y="2242696"/>
            <a:ext cx="1407886" cy="275772"/>
          </a:xfrm>
          <a:prstGeom prst="rect">
            <a:avLst/>
          </a:prstGeom>
          <a:pattFill prst="wdUpDiag">
            <a:fgClr>
              <a:schemeClr val="tx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 9">
            <a:extLst>
              <a:ext uri="{FF2B5EF4-FFF2-40B4-BE49-F238E27FC236}">
                <a16:creationId xmlns:a16="http://schemas.microsoft.com/office/drawing/2014/main" id="{6F0FEDF4-5C03-DCB1-F42B-0C77B39A2083}"/>
              </a:ext>
            </a:extLst>
          </p:cNvPr>
          <p:cNvGrpSpPr/>
          <p:nvPr/>
        </p:nvGrpSpPr>
        <p:grpSpPr>
          <a:xfrm>
            <a:off x="8374743" y="2206204"/>
            <a:ext cx="454675" cy="369332"/>
            <a:chOff x="8534400" y="2611286"/>
            <a:chExt cx="454675" cy="369332"/>
          </a:xfrm>
        </p:grpSpPr>
        <p:cxnSp>
          <p:nvCxnSpPr>
            <p:cNvPr id="8" name="Düz Ok Bağlayıcısı 7">
              <a:extLst>
                <a:ext uri="{FF2B5EF4-FFF2-40B4-BE49-F238E27FC236}">
                  <a16:creationId xmlns:a16="http://schemas.microsoft.com/office/drawing/2014/main" id="{047C14C3-226A-9817-B046-C1946D652524}"/>
                </a:ext>
              </a:extLst>
            </p:cNvPr>
            <p:cNvCxnSpPr/>
            <p:nvPr/>
          </p:nvCxnSpPr>
          <p:spPr>
            <a:xfrm>
              <a:off x="8582030" y="2656114"/>
              <a:ext cx="0" cy="2757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B7399C6-0CAE-8EFB-E755-8E4030EFDB56}"/>
                    </a:ext>
                  </a:extLst>
                </p:cNvPr>
                <p:cNvSpPr txBox="1"/>
                <p:nvPr/>
              </p:nvSpPr>
              <p:spPr>
                <a:xfrm>
                  <a:off x="8534400" y="2611286"/>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9" name="Metin kutusu 8">
                  <a:extLst>
                    <a:ext uri="{FF2B5EF4-FFF2-40B4-BE49-F238E27FC236}">
                      <a16:creationId xmlns:a16="http://schemas.microsoft.com/office/drawing/2014/main" id="{BB7399C6-0CAE-8EFB-E755-8E4030EFDB56}"/>
                    </a:ext>
                  </a:extLst>
                </p:cNvPr>
                <p:cNvSpPr txBox="1">
                  <a:spLocks noRot="1" noChangeAspect="1" noMove="1" noResize="1" noEditPoints="1" noAdjustHandles="1" noChangeArrowheads="1" noChangeShapeType="1" noTextEdit="1"/>
                </p:cNvSpPr>
                <p:nvPr/>
              </p:nvSpPr>
              <p:spPr>
                <a:xfrm>
                  <a:off x="8534400" y="2611286"/>
                  <a:ext cx="454675" cy="369332"/>
                </a:xfrm>
                <a:prstGeom prst="rect">
                  <a:avLst/>
                </a:prstGeom>
                <a:blipFill>
                  <a:blip r:embed="rId3"/>
                  <a:stretch>
                    <a:fillRect b="-3333"/>
                  </a:stretch>
                </a:blipFill>
              </p:spPr>
              <p:txBody>
                <a:bodyPr/>
                <a:lstStyle/>
                <a:p>
                  <a:r>
                    <a:rPr lang="en-US">
                      <a:noFill/>
                    </a:rPr>
                    <a:t> </a:t>
                  </a:r>
                </a:p>
              </p:txBody>
            </p:sp>
          </mc:Fallback>
        </mc:AlternateContent>
      </p:grpSp>
      <p:grpSp>
        <p:nvGrpSpPr>
          <p:cNvPr id="14" name="Grup 13">
            <a:extLst>
              <a:ext uri="{FF2B5EF4-FFF2-40B4-BE49-F238E27FC236}">
                <a16:creationId xmlns:a16="http://schemas.microsoft.com/office/drawing/2014/main" id="{D6F2C51A-74AB-9468-9B8C-17C43DED618A}"/>
              </a:ext>
            </a:extLst>
          </p:cNvPr>
          <p:cNvGrpSpPr/>
          <p:nvPr/>
        </p:nvGrpSpPr>
        <p:grpSpPr>
          <a:xfrm>
            <a:off x="6594961" y="2182068"/>
            <a:ext cx="292068" cy="385132"/>
            <a:chOff x="6552488" y="2562784"/>
            <a:chExt cx="292068" cy="385132"/>
          </a:xfrm>
        </p:grpSpPr>
        <p:cxnSp>
          <p:nvCxnSpPr>
            <p:cNvPr id="11" name="Düz Ok Bağlayıcısı 10">
              <a:extLst>
                <a:ext uri="{FF2B5EF4-FFF2-40B4-BE49-F238E27FC236}">
                  <a16:creationId xmlns:a16="http://schemas.microsoft.com/office/drawing/2014/main" id="{93A06427-10DD-8D72-6797-CCB9FBAEAE6E}"/>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Metin kutusu 12">
              <a:extLst>
                <a:ext uri="{FF2B5EF4-FFF2-40B4-BE49-F238E27FC236}">
                  <a16:creationId xmlns:a16="http://schemas.microsoft.com/office/drawing/2014/main" id="{9F6AFF30-28F9-1BD4-EB56-F99359778A78}"/>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7BDFD9A3-C2FE-5ED1-9295-F8819F7A8AD4}"/>
                  </a:ext>
                </a:extLst>
              </p:cNvPr>
              <p:cNvSpPr txBox="1"/>
              <p:nvPr/>
            </p:nvSpPr>
            <p:spPr>
              <a:xfrm>
                <a:off x="9160721" y="2165275"/>
                <a:ext cx="3100122" cy="1200329"/>
              </a:xfrm>
              <a:prstGeom prst="rect">
                <a:avLst/>
              </a:prstGeom>
              <a:noFill/>
            </p:spPr>
            <p:txBody>
              <a:bodyPr wrap="square" rtlCol="0">
                <a:spAutoFit/>
              </a:bodyPr>
              <a:lstStyle/>
              <a:p>
                <a:r>
                  <a:rPr lang="en-US" dirty="0"/>
                  <a:t>On rectangular platforms,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dirty="0"/>
                  <a:t> variation is generally dependent on the </a:t>
                </a:r>
                <a14:m>
                  <m:oMath xmlns:m="http://schemas.openxmlformats.org/officeDocument/2006/math">
                    <m:sSub>
                      <m:sSubPr>
                        <m:ctrlPr>
                          <a:rPr lang="en-US"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𝑏</m:t>
                        </m:r>
                      </m:sub>
                    </m:sSub>
                    <m:r>
                      <a:rPr lang="en-US" i="1" dirty="0" smtClean="0">
                        <a:latin typeface="Cambria Math" panose="02040503050406030204" pitchFamily="18" charset="0"/>
                      </a:rPr>
                      <m:t> </m:t>
                    </m:r>
                  </m:oMath>
                </a14:m>
                <a:r>
                  <a:rPr lang="en-US" dirty="0"/>
                  <a:t>variation.</a:t>
                </a:r>
              </a:p>
            </p:txBody>
          </p:sp>
        </mc:Choice>
        <mc:Fallback xmlns="">
          <p:sp>
            <p:nvSpPr>
              <p:cNvPr id="15" name="Metin kutusu 14">
                <a:extLst>
                  <a:ext uri="{FF2B5EF4-FFF2-40B4-BE49-F238E27FC236}">
                    <a16:creationId xmlns:a16="http://schemas.microsoft.com/office/drawing/2014/main" id="{7BDFD9A3-C2FE-5ED1-9295-F8819F7A8AD4}"/>
                  </a:ext>
                </a:extLst>
              </p:cNvPr>
              <p:cNvSpPr txBox="1">
                <a:spLocks noRot="1" noChangeAspect="1" noMove="1" noResize="1" noEditPoints="1" noAdjustHandles="1" noChangeArrowheads="1" noChangeShapeType="1" noTextEdit="1"/>
              </p:cNvSpPr>
              <p:nvPr/>
            </p:nvSpPr>
            <p:spPr>
              <a:xfrm>
                <a:off x="9160721" y="2165275"/>
                <a:ext cx="3100122" cy="1200329"/>
              </a:xfrm>
              <a:prstGeom prst="rect">
                <a:avLst/>
              </a:prstGeom>
              <a:blipFill>
                <a:blip r:embed="rId4"/>
                <a:stretch>
                  <a:fillRect l="-1772" t="-2030" b="-7614"/>
                </a:stretch>
              </a:blipFill>
            </p:spPr>
            <p:txBody>
              <a:bodyPr/>
              <a:lstStyle/>
              <a:p>
                <a:r>
                  <a:rPr lang="en-US">
                    <a:noFill/>
                  </a:rPr>
                  <a:t> </a:t>
                </a:r>
              </a:p>
            </p:txBody>
          </p:sp>
        </mc:Fallback>
      </mc:AlternateContent>
      <p:grpSp>
        <p:nvGrpSpPr>
          <p:cNvPr id="17" name="Grup 16">
            <a:extLst>
              <a:ext uri="{FF2B5EF4-FFF2-40B4-BE49-F238E27FC236}">
                <a16:creationId xmlns:a16="http://schemas.microsoft.com/office/drawing/2014/main" id="{A6A244BE-3FC2-0988-1432-52A18136E801}"/>
              </a:ext>
            </a:extLst>
          </p:cNvPr>
          <p:cNvGrpSpPr/>
          <p:nvPr/>
        </p:nvGrpSpPr>
        <p:grpSpPr>
          <a:xfrm>
            <a:off x="8433057" y="3581457"/>
            <a:ext cx="454675" cy="369332"/>
            <a:chOff x="8446692" y="2597894"/>
            <a:chExt cx="454675" cy="369332"/>
          </a:xfrm>
        </p:grpSpPr>
        <p:cxnSp>
          <p:nvCxnSpPr>
            <p:cNvPr id="18" name="Düz Ok Bağlayıcısı 17">
              <a:extLst>
                <a:ext uri="{FF2B5EF4-FFF2-40B4-BE49-F238E27FC236}">
                  <a16:creationId xmlns:a16="http://schemas.microsoft.com/office/drawing/2014/main" id="{AD976EB8-17C3-DA32-2FC3-A69E519D1370}"/>
                </a:ext>
              </a:extLst>
            </p:cNvPr>
            <p:cNvCxnSpPr>
              <a:cxnSpLocks/>
            </p:cNvCxnSpPr>
            <p:nvPr/>
          </p:nvCxnSpPr>
          <p:spPr>
            <a:xfrm>
              <a:off x="8453437" y="2730860"/>
              <a:ext cx="0" cy="17510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DF1CA982-05F0-FA09-F0FD-A62B43347562}"/>
                    </a:ext>
                  </a:extLst>
                </p:cNvPr>
                <p:cNvSpPr txBox="1"/>
                <p:nvPr/>
              </p:nvSpPr>
              <p:spPr>
                <a:xfrm>
                  <a:off x="8446692" y="2597894"/>
                  <a:ext cx="454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0</m:t>
                            </m:r>
                          </m:sub>
                        </m:sSub>
                      </m:oMath>
                    </m:oMathPara>
                  </a14:m>
                  <a:endParaRPr lang="en-US" dirty="0"/>
                </a:p>
              </p:txBody>
            </p:sp>
          </mc:Choice>
          <mc:Fallback xmlns="">
            <p:sp>
              <p:nvSpPr>
                <p:cNvPr id="19" name="Metin kutusu 18">
                  <a:extLst>
                    <a:ext uri="{FF2B5EF4-FFF2-40B4-BE49-F238E27FC236}">
                      <a16:creationId xmlns:a16="http://schemas.microsoft.com/office/drawing/2014/main" id="{DF1CA982-05F0-FA09-F0FD-A62B43347562}"/>
                    </a:ext>
                  </a:extLst>
                </p:cNvPr>
                <p:cNvSpPr txBox="1">
                  <a:spLocks noRot="1" noChangeAspect="1" noMove="1" noResize="1" noEditPoints="1" noAdjustHandles="1" noChangeArrowheads="1" noChangeShapeType="1" noTextEdit="1"/>
                </p:cNvSpPr>
                <p:nvPr/>
              </p:nvSpPr>
              <p:spPr>
                <a:xfrm>
                  <a:off x="8446692" y="2597894"/>
                  <a:ext cx="454675" cy="369332"/>
                </a:xfrm>
                <a:prstGeom prst="rect">
                  <a:avLst/>
                </a:prstGeom>
                <a:blipFill>
                  <a:blip r:embed="rId5"/>
                  <a:stretch>
                    <a:fillRect b="-3333"/>
                  </a:stretch>
                </a:blipFill>
              </p:spPr>
              <p:txBody>
                <a:bodyPr/>
                <a:lstStyle/>
                <a:p>
                  <a:r>
                    <a:rPr lang="en-US">
                      <a:noFill/>
                    </a:rPr>
                    <a:t> </a:t>
                  </a:r>
                </a:p>
              </p:txBody>
            </p:sp>
          </mc:Fallback>
        </mc:AlternateContent>
      </p:grpSp>
      <p:grpSp>
        <p:nvGrpSpPr>
          <p:cNvPr id="20" name="Grup 19">
            <a:extLst>
              <a:ext uri="{FF2B5EF4-FFF2-40B4-BE49-F238E27FC236}">
                <a16:creationId xmlns:a16="http://schemas.microsoft.com/office/drawing/2014/main" id="{08E92E7E-01C1-C3A3-C49A-B28E8AC20A08}"/>
              </a:ext>
            </a:extLst>
          </p:cNvPr>
          <p:cNvGrpSpPr/>
          <p:nvPr/>
        </p:nvGrpSpPr>
        <p:grpSpPr>
          <a:xfrm>
            <a:off x="6581326" y="3579049"/>
            <a:ext cx="292068" cy="385132"/>
            <a:chOff x="6552488" y="2562784"/>
            <a:chExt cx="292068" cy="385132"/>
          </a:xfrm>
        </p:grpSpPr>
        <p:cxnSp>
          <p:nvCxnSpPr>
            <p:cNvPr id="21" name="Düz Ok Bağlayıcısı 20">
              <a:extLst>
                <a:ext uri="{FF2B5EF4-FFF2-40B4-BE49-F238E27FC236}">
                  <a16:creationId xmlns:a16="http://schemas.microsoft.com/office/drawing/2014/main" id="{692663BC-1322-1673-BA79-F57E008B6144}"/>
                </a:ext>
              </a:extLst>
            </p:cNvPr>
            <p:cNvCxnSpPr>
              <a:cxnSpLocks/>
            </p:cNvCxnSpPr>
            <p:nvPr/>
          </p:nvCxnSpPr>
          <p:spPr>
            <a:xfrm>
              <a:off x="6814457" y="2595256"/>
              <a:ext cx="0" cy="3526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Metin kutusu 21">
              <a:extLst>
                <a:ext uri="{FF2B5EF4-FFF2-40B4-BE49-F238E27FC236}">
                  <a16:creationId xmlns:a16="http://schemas.microsoft.com/office/drawing/2014/main" id="{AC310BBB-E4F8-422D-CC8C-95F1332850F4}"/>
                </a:ext>
              </a:extLst>
            </p:cNvPr>
            <p:cNvSpPr txBox="1"/>
            <p:nvPr/>
          </p:nvSpPr>
          <p:spPr>
            <a:xfrm>
              <a:off x="6552488" y="2562784"/>
              <a:ext cx="292068" cy="369332"/>
            </a:xfrm>
            <a:prstGeom prst="rect">
              <a:avLst/>
            </a:prstGeom>
            <a:noFill/>
          </p:spPr>
          <p:txBody>
            <a:bodyPr wrap="none" rtlCol="0">
              <a:spAutoFit/>
            </a:bodyPr>
            <a:lstStyle/>
            <a:p>
              <a:r>
                <a:rPr lang="tr-TR" dirty="0"/>
                <a:t>c</a:t>
              </a:r>
              <a:endParaRPr lang="en-US" dirty="0"/>
            </a:p>
          </p:txBody>
        </p:sp>
      </p:gr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D2A6304C-4003-FC52-7E92-1969F85D12F0}"/>
                  </a:ext>
                </a:extLst>
              </p:cNvPr>
              <p:cNvSpPr txBox="1"/>
              <p:nvPr/>
            </p:nvSpPr>
            <p:spPr>
              <a:xfrm>
                <a:off x="9096287" y="3488910"/>
                <a:ext cx="2902856" cy="1754326"/>
              </a:xfrm>
              <a:prstGeom prst="rect">
                <a:avLst/>
              </a:prstGeom>
              <a:noFill/>
            </p:spPr>
            <p:txBody>
              <a:bodyPr wrap="square" rtlCol="0">
                <a:spAutoFit/>
              </a:bodyPr>
              <a:lstStyle/>
              <a:p>
                <a:r>
                  <a:rPr lang="en-US" dirty="0"/>
                  <a:t>The tapered rotor blades are also generally dependent on </a:t>
                </a:r>
                <a14:m>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𝑁</m:t>
                        </m:r>
                      </m:e>
                      <m:sub>
                        <m:r>
                          <a:rPr lang="tr-TR" b="0" i="1" smtClean="0">
                            <a:latin typeface="Cambria Math" panose="02040503050406030204" pitchFamily="18" charset="0"/>
                          </a:rPr>
                          <m:t>𝐷</m:t>
                        </m:r>
                      </m:sub>
                    </m:sSub>
                  </m:oMath>
                </a14:m>
                <a:r>
                  <a:rPr lang="tr-TR" dirty="0"/>
                  <a:t>, </a:t>
                </a:r>
                <a14:m>
                  <m:oMath xmlns:m="http://schemas.openxmlformats.org/officeDocument/2006/math">
                    <m:r>
                      <a:rPr lang="tr-TR" i="1" dirty="0" smtClean="0">
                        <a:latin typeface="Cambria Math" panose="02040503050406030204" pitchFamily="18" charset="0"/>
                        <a:ea typeface="Cambria Math" panose="02040503050406030204" pitchFamily="18" charset="0"/>
                      </a:rPr>
                      <m:t>𝜎</m:t>
                    </m:r>
                  </m:oMath>
                </a14:m>
                <a:r>
                  <a:rPr lang="en-US" dirty="0"/>
                  <a:t>, which is related to the chord change in the axial direction.</a:t>
                </a:r>
              </a:p>
            </p:txBody>
          </p:sp>
        </mc:Choice>
        <mc:Fallback xmlns="">
          <p:sp>
            <p:nvSpPr>
              <p:cNvPr id="40" name="Metin kutusu 39">
                <a:extLst>
                  <a:ext uri="{FF2B5EF4-FFF2-40B4-BE49-F238E27FC236}">
                    <a16:creationId xmlns:a16="http://schemas.microsoft.com/office/drawing/2014/main" id="{D2A6304C-4003-FC52-7E92-1969F85D12F0}"/>
                  </a:ext>
                </a:extLst>
              </p:cNvPr>
              <p:cNvSpPr txBox="1">
                <a:spLocks noRot="1" noChangeAspect="1" noMove="1" noResize="1" noEditPoints="1" noAdjustHandles="1" noChangeArrowheads="1" noChangeShapeType="1" noTextEdit="1"/>
              </p:cNvSpPr>
              <p:nvPr/>
            </p:nvSpPr>
            <p:spPr>
              <a:xfrm>
                <a:off x="9096287" y="3488910"/>
                <a:ext cx="2902856" cy="1754326"/>
              </a:xfrm>
              <a:prstGeom prst="rect">
                <a:avLst/>
              </a:prstGeom>
              <a:blipFill>
                <a:blip r:embed="rId6"/>
                <a:stretch>
                  <a:fillRect l="-1681" t="-1389" r="-3571" b="-4861"/>
                </a:stretch>
              </a:blipFill>
            </p:spPr>
            <p:txBody>
              <a:bodyPr/>
              <a:lstStyle/>
              <a:p>
                <a:r>
                  <a:rPr lang="en-US">
                    <a:noFill/>
                  </a:rPr>
                  <a:t> </a:t>
                </a:r>
              </a:p>
            </p:txBody>
          </p:sp>
        </mc:Fallback>
      </mc:AlternateContent>
      <p:grpSp>
        <p:nvGrpSpPr>
          <p:cNvPr id="43" name="Grup 42">
            <a:extLst>
              <a:ext uri="{FF2B5EF4-FFF2-40B4-BE49-F238E27FC236}">
                <a16:creationId xmlns:a16="http://schemas.microsoft.com/office/drawing/2014/main" id="{6C2AE42E-9D46-0E77-8C54-75A0CE821E6F}"/>
              </a:ext>
            </a:extLst>
          </p:cNvPr>
          <p:cNvGrpSpPr/>
          <p:nvPr/>
        </p:nvGrpSpPr>
        <p:grpSpPr>
          <a:xfrm>
            <a:off x="6988953" y="3611522"/>
            <a:ext cx="1407883" cy="362857"/>
            <a:chOff x="7002588" y="4122544"/>
            <a:chExt cx="1407883" cy="362857"/>
          </a:xfrm>
        </p:grpSpPr>
        <p:sp>
          <p:nvSpPr>
            <p:cNvPr id="39" name="Yamuk 38">
              <a:extLst>
                <a:ext uri="{FF2B5EF4-FFF2-40B4-BE49-F238E27FC236}">
                  <a16:creationId xmlns:a16="http://schemas.microsoft.com/office/drawing/2014/main" id="{90015ADE-7330-287D-F983-E282B15C8B40}"/>
                </a:ext>
              </a:extLst>
            </p:cNvPr>
            <p:cNvSpPr/>
            <p:nvPr/>
          </p:nvSpPr>
          <p:spPr>
            <a:xfrm rot="5400000">
              <a:off x="7525101" y="3600031"/>
              <a:ext cx="362857" cy="1407883"/>
            </a:xfrm>
            <a:prstGeom prst="trapezoid">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Düz Bağlayıcı 41">
              <a:extLst>
                <a:ext uri="{FF2B5EF4-FFF2-40B4-BE49-F238E27FC236}">
                  <a16:creationId xmlns:a16="http://schemas.microsoft.com/office/drawing/2014/main" id="{BDE93896-C7AD-5D58-59E6-937D4F103653}"/>
                </a:ext>
              </a:extLst>
            </p:cNvPr>
            <p:cNvCxnSpPr>
              <a:stCxn id="39" idx="2"/>
              <a:endCxn id="39" idx="0"/>
            </p:cNvCxnSpPr>
            <p:nvPr/>
          </p:nvCxnSpPr>
          <p:spPr>
            <a:xfrm>
              <a:off x="7002588" y="4303973"/>
              <a:ext cx="14078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6" name="Metin kutusu 45">
                <a:extLst>
                  <a:ext uri="{FF2B5EF4-FFF2-40B4-BE49-F238E27FC236}">
                    <a16:creationId xmlns:a16="http://schemas.microsoft.com/office/drawing/2014/main" id="{D4CDA1A1-0DB1-2F09-6254-A5EA544823DE}"/>
                  </a:ext>
                </a:extLst>
              </p:cNvPr>
              <p:cNvSpPr txBox="1"/>
              <p:nvPr/>
            </p:nvSpPr>
            <p:spPr>
              <a:xfrm>
                <a:off x="2022082" y="5595867"/>
                <a:ext cx="1685398"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oMath>
                  </m:oMathPara>
                </a14:m>
                <a:endParaRPr lang="en-US" dirty="0"/>
              </a:p>
            </p:txBody>
          </p:sp>
        </mc:Choice>
        <mc:Fallback>
          <p:sp>
            <p:nvSpPr>
              <p:cNvPr id="46" name="Metin kutusu 45">
                <a:extLst>
                  <a:ext uri="{FF2B5EF4-FFF2-40B4-BE49-F238E27FC236}">
                    <a16:creationId xmlns:a16="http://schemas.microsoft.com/office/drawing/2014/main" id="{D4CDA1A1-0DB1-2F09-6254-A5EA544823DE}"/>
                  </a:ext>
                </a:extLst>
              </p:cNvPr>
              <p:cNvSpPr txBox="1">
                <a:spLocks noRot="1" noChangeAspect="1" noMove="1" noResize="1" noEditPoints="1" noAdjustHandles="1" noChangeArrowheads="1" noChangeShapeType="1" noTextEdit="1"/>
              </p:cNvSpPr>
              <p:nvPr/>
            </p:nvSpPr>
            <p:spPr>
              <a:xfrm>
                <a:off x="2022082" y="5595867"/>
                <a:ext cx="1685398" cy="396519"/>
              </a:xfrm>
              <a:prstGeom prst="rect">
                <a:avLst/>
              </a:prstGeom>
              <a:blipFill>
                <a:blip r:embed="rId7"/>
                <a:stretch>
                  <a:fillRect b="-1538"/>
                </a:stretch>
              </a:blipFill>
            </p:spPr>
            <p:txBody>
              <a:bodyPr/>
              <a:lstStyle/>
              <a:p>
                <a:r>
                  <a:rPr lang="en-US">
                    <a:noFill/>
                  </a:rPr>
                  <a:t> </a:t>
                </a:r>
              </a:p>
            </p:txBody>
          </p:sp>
        </mc:Fallback>
      </mc:AlternateContent>
      <p:cxnSp>
        <p:nvCxnSpPr>
          <p:cNvPr id="12" name="Düz Ok Bağlayıcısı 11">
            <a:extLst>
              <a:ext uri="{FF2B5EF4-FFF2-40B4-BE49-F238E27FC236}">
                <a16:creationId xmlns:a16="http://schemas.microsoft.com/office/drawing/2014/main" id="{7303B678-80CF-3C1E-D05C-F19020CC2BD1}"/>
              </a:ext>
            </a:extLst>
          </p:cNvPr>
          <p:cNvCxnSpPr>
            <a:cxnSpLocks/>
            <a:endCxn id="24" idx="2"/>
          </p:cNvCxnSpPr>
          <p:nvPr/>
        </p:nvCxnSpPr>
        <p:spPr>
          <a:xfrm flipH="1" flipV="1">
            <a:off x="1719397" y="5148710"/>
            <a:ext cx="600429"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Ok Bağlayıcısı 15">
            <a:extLst>
              <a:ext uri="{FF2B5EF4-FFF2-40B4-BE49-F238E27FC236}">
                <a16:creationId xmlns:a16="http://schemas.microsoft.com/office/drawing/2014/main" id="{B05F099C-6EF4-4874-E427-E5E9DC952246}"/>
              </a:ext>
            </a:extLst>
          </p:cNvPr>
          <p:cNvCxnSpPr>
            <a:cxnSpLocks/>
            <a:stCxn id="46" idx="0"/>
            <a:endCxn id="25" idx="2"/>
          </p:cNvCxnSpPr>
          <p:nvPr/>
        </p:nvCxnSpPr>
        <p:spPr>
          <a:xfrm flipV="1">
            <a:off x="2864781" y="5148710"/>
            <a:ext cx="439630" cy="447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Düz Ok Bağlayıcısı 22">
            <a:extLst>
              <a:ext uri="{FF2B5EF4-FFF2-40B4-BE49-F238E27FC236}">
                <a16:creationId xmlns:a16="http://schemas.microsoft.com/office/drawing/2014/main" id="{98D5DB28-0A3D-FC84-9372-B130F7DC0A03}"/>
              </a:ext>
            </a:extLst>
          </p:cNvPr>
          <p:cNvCxnSpPr>
            <a:cxnSpLocks/>
            <a:endCxn id="26" idx="2"/>
          </p:cNvCxnSpPr>
          <p:nvPr/>
        </p:nvCxnSpPr>
        <p:spPr>
          <a:xfrm flipV="1">
            <a:off x="3467264" y="5148710"/>
            <a:ext cx="1598547" cy="488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Metin kutusu 23">
            <a:extLst>
              <a:ext uri="{FF2B5EF4-FFF2-40B4-BE49-F238E27FC236}">
                <a16:creationId xmlns:a16="http://schemas.microsoft.com/office/drawing/2014/main" id="{3005DDD9-A539-9EDA-60CF-9D6FB240BF90}"/>
              </a:ext>
            </a:extLst>
          </p:cNvPr>
          <p:cNvSpPr txBox="1"/>
          <p:nvPr/>
        </p:nvSpPr>
        <p:spPr>
          <a:xfrm>
            <a:off x="942582"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Power</a:t>
            </a:r>
          </a:p>
          <a:p>
            <a:pPr algn="ctr"/>
            <a:r>
              <a:rPr lang="en-US" dirty="0"/>
              <a:t>Consumption</a:t>
            </a:r>
          </a:p>
        </p:txBody>
      </p:sp>
      <p:sp>
        <p:nvSpPr>
          <p:cNvPr id="25" name="Metin kutusu 24">
            <a:extLst>
              <a:ext uri="{FF2B5EF4-FFF2-40B4-BE49-F238E27FC236}">
                <a16:creationId xmlns:a16="http://schemas.microsoft.com/office/drawing/2014/main" id="{4B9830E7-9672-D743-0BF9-8544BCB4BDB5}"/>
              </a:ext>
            </a:extLst>
          </p:cNvPr>
          <p:cNvSpPr txBox="1"/>
          <p:nvPr/>
        </p:nvSpPr>
        <p:spPr>
          <a:xfrm>
            <a:off x="2459532" y="3948381"/>
            <a:ext cx="1689758"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Induced Power</a:t>
            </a:r>
          </a:p>
          <a:p>
            <a:pPr algn="ctr"/>
            <a:r>
              <a:rPr lang="en-US" dirty="0"/>
              <a:t>Consumption</a:t>
            </a:r>
          </a:p>
        </p:txBody>
      </p:sp>
      <p:sp>
        <p:nvSpPr>
          <p:cNvPr id="26" name="Metin kutusu 25">
            <a:extLst>
              <a:ext uri="{FF2B5EF4-FFF2-40B4-BE49-F238E27FC236}">
                <a16:creationId xmlns:a16="http://schemas.microsoft.com/office/drawing/2014/main" id="{936F6F71-5D80-CD31-8C93-0F514EFE93BE}"/>
              </a:ext>
            </a:extLst>
          </p:cNvPr>
          <p:cNvSpPr txBox="1"/>
          <p:nvPr/>
        </p:nvSpPr>
        <p:spPr>
          <a:xfrm>
            <a:off x="4288996" y="3948381"/>
            <a:ext cx="1553630" cy="1200329"/>
          </a:xfrm>
          <a:prstGeom prst="rect">
            <a:avLst/>
          </a:prstGeom>
          <a:noFill/>
        </p:spPr>
        <p:txBody>
          <a:bodyPr wrap="none" rtlCol="0">
            <a:spAutoFit/>
          </a:bodyPr>
          <a:lstStyle/>
          <a:p>
            <a:pPr algn="ctr"/>
            <a:r>
              <a:rPr lang="en-US" dirty="0"/>
              <a:t>Coefficient</a:t>
            </a:r>
          </a:p>
          <a:p>
            <a:pPr algn="ctr"/>
            <a:r>
              <a:rPr lang="en-US" dirty="0"/>
              <a:t>of</a:t>
            </a:r>
          </a:p>
          <a:p>
            <a:pPr algn="ctr"/>
            <a:r>
              <a:rPr lang="en-US" dirty="0"/>
              <a:t>Profile Power</a:t>
            </a:r>
          </a:p>
          <a:p>
            <a:pPr algn="ctr"/>
            <a:r>
              <a:rPr lang="en-US" dirty="0"/>
              <a:t>Consumption</a:t>
            </a:r>
          </a:p>
        </p:txBody>
      </p:sp>
    </p:spTree>
    <p:extLst>
      <p:ext uri="{BB962C8B-B14F-4D97-AF65-F5344CB8AC3E}">
        <p14:creationId xmlns:p14="http://schemas.microsoft.com/office/powerpoint/2010/main" val="357347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55C74-BC2C-5296-277F-608BA81FF269}"/>
              </a:ext>
            </a:extLst>
          </p:cNvPr>
          <p:cNvSpPr>
            <a:spLocks noGrp="1"/>
          </p:cNvSpPr>
          <p:nvPr>
            <p:ph type="title"/>
          </p:nvPr>
        </p:nvSpPr>
        <p:spPr/>
        <p:txBody>
          <a:bodyPr/>
          <a:lstStyle/>
          <a:p>
            <a:r>
              <a:rPr lang="en-US" dirty="0"/>
              <a:t>MOMENTUM THEORY</a:t>
            </a:r>
          </a:p>
        </p:txBody>
      </p:sp>
      <p:sp>
        <p:nvSpPr>
          <p:cNvPr id="3" name="Metin Yer Tutucusu 2">
            <a:extLst>
              <a:ext uri="{FF2B5EF4-FFF2-40B4-BE49-F238E27FC236}">
                <a16:creationId xmlns:a16="http://schemas.microsoft.com/office/drawing/2014/main" id="{F782B9E6-8A7A-32FA-6863-9D3C8AF6807C}"/>
              </a:ext>
            </a:extLst>
          </p:cNvPr>
          <p:cNvSpPr>
            <a:spLocks noGrp="1"/>
          </p:cNvSpPr>
          <p:nvPr>
            <p:ph type="body" sz="quarter" idx="11"/>
          </p:nvPr>
        </p:nvSpPr>
        <p:spPr/>
        <p:txBody>
          <a:bodyPr/>
          <a:lstStyle/>
          <a:p>
            <a:r>
              <a:rPr lang="tr-TR" dirty="0"/>
              <a:t>DIMENSIONLESS PARAMETERS</a:t>
            </a:r>
            <a:endParaRPr lang="en-US" dirty="0"/>
          </a:p>
        </p:txBody>
      </p:sp>
      <mc:AlternateContent xmlns:mc="http://schemas.openxmlformats.org/markup-compatibility/2006" xmlns:a14="http://schemas.microsoft.com/office/drawing/2010/main">
        <mc:Choice Requires="a14">
          <p:sp>
            <p:nvSpPr>
              <p:cNvPr id="5" name="İçerik Yer Tutucusu 4">
                <a:extLst>
                  <a:ext uri="{FF2B5EF4-FFF2-40B4-BE49-F238E27FC236}">
                    <a16:creationId xmlns:a16="http://schemas.microsoft.com/office/drawing/2014/main" id="{6894A703-A427-8F4F-7F5E-54008A1F78F1}"/>
                  </a:ext>
                </a:extLst>
              </p:cNvPr>
              <p:cNvSpPr txBox="1">
                <a:spLocks noGrp="1"/>
              </p:cNvSpPr>
              <p:nvPr>
                <p:ph sz="quarter" idx="10"/>
              </p:nvPr>
            </p:nvSpPr>
            <p:spPr>
              <a:xfrm>
                <a:off x="1338233" y="1119315"/>
                <a:ext cx="3968862" cy="1097050"/>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sub>
                          </m:sSub>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0</m:t>
                              </m:r>
                            </m:sub>
                          </m:sSub>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𝐾</m:t>
                          </m:r>
                          <m:sSup>
                            <m:sSupPr>
                              <m:ctrlPr>
                                <a:rPr lang="tr-TR" b="0" i="1" smtClean="0">
                                  <a:latin typeface="Cambria Math" panose="02040503050406030204" pitchFamily="18" charset="0"/>
                                </a:rPr>
                              </m:ctrlPr>
                            </m:sSup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e>
                            <m:sup>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2</m:t>
                                  </m:r>
                                </m:den>
                              </m:f>
                            </m:sup>
                          </m:sSup>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2</m:t>
                              </m:r>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8</m:t>
                          </m:r>
                        </m:den>
                      </m:f>
                      <m:r>
                        <a:rPr lang="tr-TR" b="0" i="1" smtClean="0">
                          <a:latin typeface="Cambria Math" panose="02040503050406030204" pitchFamily="18" charset="0"/>
                          <a:ea typeface="Cambria Math" panose="02040503050406030204" pitchFamily="18" charset="0"/>
                        </a:rPr>
                        <m:t>𝜎</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𝐶</m:t>
                          </m:r>
                        </m:e>
                        <m: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5" name="İçerik Yer Tutucusu 4">
                <a:extLst>
                  <a:ext uri="{FF2B5EF4-FFF2-40B4-BE49-F238E27FC236}">
                    <a16:creationId xmlns:a16="http://schemas.microsoft.com/office/drawing/2014/main" id="{6894A703-A427-8F4F-7F5E-54008A1F78F1}"/>
                  </a:ext>
                </a:extLst>
              </p:cNvPr>
              <p:cNvSpPr txBox="1">
                <a:spLocks noGrp="1" noRot="1" noChangeAspect="1" noMove="1" noResize="1" noEditPoints="1" noAdjustHandles="1" noChangeArrowheads="1" noChangeShapeType="1" noTextEdit="1"/>
              </p:cNvSpPr>
              <p:nvPr>
                <p:ph sz="quarter" idx="10"/>
              </p:nvPr>
            </p:nvSpPr>
            <p:spPr>
              <a:xfrm>
                <a:off x="1338233" y="1119315"/>
                <a:ext cx="3968862" cy="10970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0F854E0-4CAE-5551-BF25-FFA439349582}"/>
                  </a:ext>
                </a:extLst>
              </p:cNvPr>
              <p:cNvSpPr txBox="1"/>
              <p:nvPr/>
            </p:nvSpPr>
            <p:spPr>
              <a:xfrm>
                <a:off x="1535967" y="2139534"/>
                <a:ext cx="4232505" cy="485326"/>
              </a:xfrm>
              <a:prstGeom prst="rect">
                <a:avLst/>
              </a:prstGeom>
              <a:noFill/>
            </p:spPr>
            <p:txBody>
              <a:bodyPr wrap="none" rtlCol="0">
                <a:spAutoFit/>
              </a:bodyPr>
              <a:lstStyle/>
              <a:p>
                <a:r>
                  <a:rPr lang="en-US" dirty="0"/>
                  <a:t>For Basic Theory do not count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i="1" smtClean="0">
                        <a:latin typeface="Cambria Math" panose="02040503050406030204" pitchFamily="18" charset="0"/>
                        <a:ea typeface="Cambria Math" panose="02040503050406030204" pitchFamily="18" charset="0"/>
                      </a:rPr>
                      <m:t>𝜎</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0</m:t>
                            </m:r>
                          </m:sub>
                        </m:sSub>
                      </m:sub>
                    </m:sSub>
                  </m:oMath>
                </a14:m>
                <a:endParaRPr lang="en-US" dirty="0"/>
              </a:p>
            </p:txBody>
          </p:sp>
        </mc:Choice>
        <mc:Fallback xmlns="">
          <p:sp>
            <p:nvSpPr>
              <p:cNvPr id="6" name="Metin kutusu 5">
                <a:extLst>
                  <a:ext uri="{FF2B5EF4-FFF2-40B4-BE49-F238E27FC236}">
                    <a16:creationId xmlns:a16="http://schemas.microsoft.com/office/drawing/2014/main" id="{30F854E0-4CAE-5551-BF25-FFA439349582}"/>
                  </a:ext>
                </a:extLst>
              </p:cNvPr>
              <p:cNvSpPr txBox="1">
                <a:spLocks noRot="1" noChangeAspect="1" noMove="1" noResize="1" noEditPoints="1" noAdjustHandles="1" noChangeArrowheads="1" noChangeShapeType="1" noTextEdit="1"/>
              </p:cNvSpPr>
              <p:nvPr/>
            </p:nvSpPr>
            <p:spPr>
              <a:xfrm>
                <a:off x="1535967" y="2139534"/>
                <a:ext cx="4232505" cy="485326"/>
              </a:xfrm>
              <a:prstGeom prst="rect">
                <a:avLst/>
              </a:prstGeom>
              <a:blipFill>
                <a:blip r:embed="rId3"/>
                <a:stretch>
                  <a:fillRect l="-1297" b="-6250"/>
                </a:stretch>
              </a:blipFill>
            </p:spPr>
            <p:txBody>
              <a:bodyPr/>
              <a:lstStyle/>
              <a:p>
                <a:r>
                  <a:rPr lang="en-US">
                    <a:noFill/>
                  </a:rPr>
                  <a:t> </a:t>
                </a:r>
              </a:p>
            </p:txBody>
          </p:sp>
        </mc:Fallback>
      </mc:AlternateContent>
      <p:grpSp>
        <p:nvGrpSpPr>
          <p:cNvPr id="10" name="Grup 9">
            <a:extLst>
              <a:ext uri="{FF2B5EF4-FFF2-40B4-BE49-F238E27FC236}">
                <a16:creationId xmlns:a16="http://schemas.microsoft.com/office/drawing/2014/main" id="{A53E58CF-C900-AAA7-0DB4-B935D566BE51}"/>
              </a:ext>
            </a:extLst>
          </p:cNvPr>
          <p:cNvGrpSpPr/>
          <p:nvPr/>
        </p:nvGrpSpPr>
        <p:grpSpPr>
          <a:xfrm>
            <a:off x="6725734" y="1800904"/>
            <a:ext cx="3968862" cy="1097050"/>
            <a:chOff x="6291263" y="2773450"/>
            <a:chExt cx="3968862" cy="1097050"/>
          </a:xfrm>
        </p:grpSpPr>
        <mc:AlternateContent xmlns:mc="http://schemas.openxmlformats.org/markup-compatibility/2006" xmlns:a14="http://schemas.microsoft.com/office/drawing/2010/main">
          <mc:Choice Requires="a14">
            <p:sp>
              <p:nvSpPr>
                <p:cNvPr id="7" name="İçerik Yer Tutucusu 4">
                  <a:extLst>
                    <a:ext uri="{FF2B5EF4-FFF2-40B4-BE49-F238E27FC236}">
                      <a16:creationId xmlns:a16="http://schemas.microsoft.com/office/drawing/2014/main" id="{6DAC77EF-3B72-3E22-DEA2-2ED446C63D04}"/>
                    </a:ext>
                  </a:extLst>
                </p:cNvPr>
                <p:cNvSpPr txBox="1">
                  <a:spLocks/>
                </p:cNvSpPr>
                <p:nvPr/>
              </p:nvSpPr>
              <p:spPr>
                <a:xfrm>
                  <a:off x="6291263" y="2773450"/>
                  <a:ext cx="3968862" cy="1097050"/>
                </a:xfrm>
                <a:prstGeom prst="rect">
                  <a:avLst/>
                </a:prstGeom>
                <a:noFill/>
              </p:spPr>
              <p:txBody>
                <a:bodyPr wrap="none" lIns="180000" tIns="180000" rIns="180000" bIns="180000" rtlCol="0">
                  <a:spAutoFit/>
                </a:bodyPr>
                <a:lstStyle>
                  <a:lvl1pPr marL="228600" indent="-228600" algn="l" defTabSz="914400" rtl="0" eaLnBrk="1" latinLnBrk="0" hangingPunct="1">
                    <a:lnSpc>
                      <a:spcPct val="90000"/>
                    </a:lnSpc>
                    <a:spcBef>
                      <a:spcPts val="1200"/>
                    </a:spcBef>
                    <a:buFont typeface="Arial" panose="020B0604020202020204" pitchFamily="34" charset="0"/>
                    <a:buChar char="•"/>
                    <a:tabLst/>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0" marR="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sz="2000" kern="1200" baseline="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𝑃</m:t>
                            </m:r>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𝑖</m:t>
                                </m:r>
                              </m:sub>
                            </m:sSub>
                          </m:sub>
                        </m:sSub>
                        <m:r>
                          <a:rPr lang="tr-TR" i="1" smtClean="0">
                            <a:latin typeface="Cambria Math" panose="02040503050406030204" pitchFamily="18" charset="0"/>
                          </a:rPr>
                          <m:t>+</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sSub>
                              <m:sSubPr>
                                <m:ctrlPr>
                                  <a:rPr lang="tr-TR" i="1" smtClean="0">
                                    <a:latin typeface="Cambria Math" panose="02040503050406030204" pitchFamily="18" charset="0"/>
                                  </a:rPr>
                                </m:ctrlPr>
                              </m:sSubPr>
                              <m:e>
                                <m:r>
                                  <a:rPr lang="tr-TR" i="1" smtClean="0">
                                    <a:latin typeface="Cambria Math" panose="02040503050406030204" pitchFamily="18" charset="0"/>
                                  </a:rPr>
                                  <m:t>𝑃</m:t>
                                </m:r>
                              </m:e>
                              <m:sub>
                                <m:r>
                                  <a:rPr lang="tr-TR" i="1" smtClean="0">
                                    <a:latin typeface="Cambria Math" panose="02040503050406030204" pitchFamily="18" charset="0"/>
                                  </a:rPr>
                                  <m:t>0</m:t>
                                </m:r>
                              </m:sub>
                            </m:sSub>
                          </m:sub>
                        </m:sSub>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𝐾</m:t>
                            </m:r>
                            <m:sSup>
                              <m:sSupPr>
                                <m:ctrlPr>
                                  <a:rPr lang="tr-TR" i="1" smtClean="0">
                                    <a:latin typeface="Cambria Math" panose="02040503050406030204" pitchFamily="18" charset="0"/>
                                  </a:rPr>
                                </m:ctrlPr>
                              </m:sSupPr>
                              <m:e>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𝑇</m:t>
                                    </m:r>
                                  </m:sub>
                                </m:sSub>
                              </m:e>
                              <m:sup>
                                <m:f>
                                  <m:fPr>
                                    <m:ctrlPr>
                                      <a:rPr lang="tr-TR" i="1" smtClean="0">
                                        <a:latin typeface="Cambria Math" panose="02040503050406030204" pitchFamily="18" charset="0"/>
                                      </a:rPr>
                                    </m:ctrlPr>
                                  </m:fPr>
                                  <m:num>
                                    <m:r>
                                      <a:rPr lang="tr-TR" i="1" smtClean="0">
                                        <a:latin typeface="Cambria Math" panose="02040503050406030204" pitchFamily="18" charset="0"/>
                                      </a:rPr>
                                      <m:t>3</m:t>
                                    </m:r>
                                  </m:num>
                                  <m:den>
                                    <m:r>
                                      <a:rPr lang="tr-TR" i="1" smtClean="0">
                                        <a:latin typeface="Cambria Math" panose="02040503050406030204" pitchFamily="18" charset="0"/>
                                      </a:rPr>
                                      <m:t>2</m:t>
                                    </m:r>
                                  </m:den>
                                </m:f>
                              </m:sup>
                            </m:sSup>
                          </m:num>
                          <m:den>
                            <m:rad>
                              <m:radPr>
                                <m:degHide m:val="on"/>
                                <m:ctrlPr>
                                  <a:rPr lang="tr-TR" i="1" smtClean="0">
                                    <a:latin typeface="Cambria Math" panose="02040503050406030204" pitchFamily="18" charset="0"/>
                                  </a:rPr>
                                </m:ctrlPr>
                              </m:radPr>
                              <m:deg/>
                              <m:e>
                                <m:r>
                                  <a:rPr lang="tr-TR" i="1" smtClean="0">
                                    <a:latin typeface="Cambria Math" panose="02040503050406030204" pitchFamily="18" charset="0"/>
                                  </a:rPr>
                                  <m:t>2</m:t>
                                </m:r>
                              </m:e>
                            </m:rad>
                          </m:den>
                        </m:f>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i="1" smtClean="0">
                                <a:latin typeface="Cambria Math" panose="02040503050406030204" pitchFamily="18" charset="0"/>
                              </a:rPr>
                              <m:t>1</m:t>
                            </m:r>
                          </m:num>
                          <m:den>
                            <m:r>
                              <a:rPr lang="tr-TR" i="1" smtClean="0">
                                <a:latin typeface="Cambria Math" panose="02040503050406030204" pitchFamily="18" charset="0"/>
                              </a:rPr>
                              <m:t>8</m:t>
                            </m:r>
                          </m:den>
                        </m:f>
                        <m:r>
                          <a:rPr lang="tr-TR" i="1" smtClean="0">
                            <a:latin typeface="Cambria Math" panose="02040503050406030204" pitchFamily="18" charset="0"/>
                            <a:ea typeface="Cambria Math" panose="02040503050406030204" pitchFamily="18" charset="0"/>
                          </a:rPr>
                          <m:t>𝜎</m:t>
                        </m:r>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𝐶</m:t>
                            </m:r>
                          </m:e>
                          <m:sub>
                            <m:sSub>
                              <m:sSubPr>
                                <m:ctrlPr>
                                  <a:rPr lang="tr-TR" i="1" smtClean="0">
                                    <a:latin typeface="Cambria Math" panose="02040503050406030204" pitchFamily="18" charset="0"/>
                                    <a:ea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𝑑</m:t>
                                </m:r>
                              </m:e>
                              <m:sub>
                                <m:r>
                                  <a:rPr lang="tr-TR"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7" name="İçerik Yer Tutucusu 4">
                  <a:extLst>
                    <a:ext uri="{FF2B5EF4-FFF2-40B4-BE49-F238E27FC236}">
                      <a16:creationId xmlns:a16="http://schemas.microsoft.com/office/drawing/2014/main" id="{6DAC77EF-3B72-3E22-DEA2-2ED446C63D04}"/>
                    </a:ext>
                  </a:extLst>
                </p:cNvPr>
                <p:cNvSpPr txBox="1">
                  <a:spLocks noRot="1" noChangeAspect="1" noMove="1" noResize="1" noEditPoints="1" noAdjustHandles="1" noChangeArrowheads="1" noChangeShapeType="1" noTextEdit="1"/>
                </p:cNvSpPr>
                <p:nvPr/>
              </p:nvSpPr>
              <p:spPr>
                <a:xfrm>
                  <a:off x="6291263" y="2773450"/>
                  <a:ext cx="3968862" cy="1097050"/>
                </a:xfrm>
                <a:prstGeom prst="rect">
                  <a:avLst/>
                </a:prstGeom>
                <a:blipFill>
                  <a:blip r:embed="rId4"/>
                  <a:stretch>
                    <a:fillRect/>
                  </a:stretch>
                </a:blipFill>
              </p:spPr>
              <p:txBody>
                <a:bodyPr/>
                <a:lstStyle/>
                <a:p>
                  <a:r>
                    <a:rPr lang="en-US">
                      <a:noFill/>
                    </a:rPr>
                    <a:t> </a:t>
                  </a:r>
                </a:p>
              </p:txBody>
            </p:sp>
          </mc:Fallback>
        </mc:AlternateContent>
        <p:cxnSp>
          <p:nvCxnSpPr>
            <p:cNvPr id="9" name="Düz Bağlayıcı 8">
              <a:extLst>
                <a:ext uri="{FF2B5EF4-FFF2-40B4-BE49-F238E27FC236}">
                  <a16:creationId xmlns:a16="http://schemas.microsoft.com/office/drawing/2014/main" id="{963EF693-3CBD-B1B4-3D08-DADD3F2A26A4}"/>
                </a:ext>
              </a:extLst>
            </p:cNvPr>
            <p:cNvCxnSpPr/>
            <p:nvPr/>
          </p:nvCxnSpPr>
          <p:spPr>
            <a:xfrm flipV="1">
              <a:off x="9093200" y="3035300"/>
              <a:ext cx="889000" cy="812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up 53">
            <a:extLst>
              <a:ext uri="{FF2B5EF4-FFF2-40B4-BE49-F238E27FC236}">
                <a16:creationId xmlns:a16="http://schemas.microsoft.com/office/drawing/2014/main" id="{7BBC10B0-2E1C-2F55-9FEF-9A6197576F36}"/>
              </a:ext>
            </a:extLst>
          </p:cNvPr>
          <p:cNvGrpSpPr/>
          <p:nvPr/>
        </p:nvGrpSpPr>
        <p:grpSpPr>
          <a:xfrm>
            <a:off x="-1351484" y="1934452"/>
            <a:ext cx="10007406" cy="4476293"/>
            <a:chOff x="-3126396" y="1782052"/>
            <a:chExt cx="10007406" cy="4476293"/>
          </a:xfrm>
        </p:grpSpPr>
        <p:grpSp>
          <p:nvGrpSpPr>
            <p:cNvPr id="48" name="Grup 47">
              <a:extLst>
                <a:ext uri="{FF2B5EF4-FFF2-40B4-BE49-F238E27FC236}">
                  <a16:creationId xmlns:a16="http://schemas.microsoft.com/office/drawing/2014/main" id="{03DB3890-B111-8A3C-0294-E53FECBB7B85}"/>
                </a:ext>
              </a:extLst>
            </p:cNvPr>
            <p:cNvGrpSpPr/>
            <p:nvPr/>
          </p:nvGrpSpPr>
          <p:grpSpPr>
            <a:xfrm rot="19963935">
              <a:off x="-3126396" y="1782052"/>
              <a:ext cx="7239764" cy="4027333"/>
              <a:chOff x="-2177802" y="1393403"/>
              <a:chExt cx="7239764" cy="4027333"/>
            </a:xfrm>
          </p:grpSpPr>
          <p:sp>
            <p:nvSpPr>
              <p:cNvPr id="42" name="Yay 41">
                <a:extLst>
                  <a:ext uri="{FF2B5EF4-FFF2-40B4-BE49-F238E27FC236}">
                    <a16:creationId xmlns:a16="http://schemas.microsoft.com/office/drawing/2014/main" id="{33A75662-90B7-A92D-E41D-5C5A2EB9E17E}"/>
                  </a:ext>
                </a:extLst>
              </p:cNvPr>
              <p:cNvSpPr/>
              <p:nvPr/>
            </p:nvSpPr>
            <p:spPr>
              <a:xfrm rot="5124867">
                <a:off x="-519012" y="-30232"/>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Yay 42">
                <a:extLst>
                  <a:ext uri="{FF2B5EF4-FFF2-40B4-BE49-F238E27FC236}">
                    <a16:creationId xmlns:a16="http://schemas.microsoft.com/office/drawing/2014/main" id="{1ABA2954-F1B5-FA30-24E9-F06EACDEB85D}"/>
                  </a:ext>
                </a:extLst>
              </p:cNvPr>
              <p:cNvSpPr/>
              <p:nvPr/>
            </p:nvSpPr>
            <p:spPr>
              <a:xfrm rot="5400000">
                <a:off x="-369765" y="-18569"/>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Yay 43">
                <a:extLst>
                  <a:ext uri="{FF2B5EF4-FFF2-40B4-BE49-F238E27FC236}">
                    <a16:creationId xmlns:a16="http://schemas.microsoft.com/office/drawing/2014/main" id="{6EA9A41D-EF25-E4E4-A85B-4258B9424664}"/>
                  </a:ext>
                </a:extLst>
              </p:cNvPr>
              <p:cNvSpPr/>
              <p:nvPr/>
            </p:nvSpPr>
            <p:spPr>
              <a:xfrm rot="4770413">
                <a:off x="-754167" y="-10990"/>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up 52">
              <a:extLst>
                <a:ext uri="{FF2B5EF4-FFF2-40B4-BE49-F238E27FC236}">
                  <a16:creationId xmlns:a16="http://schemas.microsoft.com/office/drawing/2014/main" id="{6623D3E2-1C93-FB7C-EAF4-8D36375B80CD}"/>
                </a:ext>
              </a:extLst>
            </p:cNvPr>
            <p:cNvGrpSpPr/>
            <p:nvPr/>
          </p:nvGrpSpPr>
          <p:grpSpPr>
            <a:xfrm>
              <a:off x="624088" y="2688690"/>
              <a:ext cx="6256922" cy="3569655"/>
              <a:chOff x="624088" y="2688690"/>
              <a:chExt cx="6256922" cy="3569655"/>
            </a:xfrm>
          </p:grpSpPr>
          <p:cxnSp>
            <p:nvCxnSpPr>
              <p:cNvPr id="12" name="Düz Ok Bağlayıcısı 11">
                <a:extLst>
                  <a:ext uri="{FF2B5EF4-FFF2-40B4-BE49-F238E27FC236}">
                    <a16:creationId xmlns:a16="http://schemas.microsoft.com/office/drawing/2014/main" id="{842A9A2A-AA01-82A4-DB2F-FE540A263AE4}"/>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a:extLst>
                  <a:ext uri="{FF2B5EF4-FFF2-40B4-BE49-F238E27FC236}">
                    <a16:creationId xmlns:a16="http://schemas.microsoft.com/office/drawing/2014/main" id="{EF0A324C-09DF-257F-6924-6EC56A40923C}"/>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573E80F1-0026-452F-012D-8016D61AFCDB}"/>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E0C78593-BC7A-2832-FE35-5894E4CE453E}"/>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37FDEA18-FA31-44C9-5B94-DD4EFF91BC6E}"/>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0" name="Düz Bağlayıcı 19">
                <a:extLst>
                  <a:ext uri="{FF2B5EF4-FFF2-40B4-BE49-F238E27FC236}">
                    <a16:creationId xmlns:a16="http://schemas.microsoft.com/office/drawing/2014/main" id="{F123EA1A-50D2-D676-545F-1F4FE9301016}"/>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1" name="Düz Bağlayıcı 20">
                <a:extLst>
                  <a:ext uri="{FF2B5EF4-FFF2-40B4-BE49-F238E27FC236}">
                    <a16:creationId xmlns:a16="http://schemas.microsoft.com/office/drawing/2014/main" id="{E9B49347-9C3A-9D60-31A9-A9B8156DB65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23" name="Düz Bağlayıcı 22">
                <a:extLst>
                  <a:ext uri="{FF2B5EF4-FFF2-40B4-BE49-F238E27FC236}">
                    <a16:creationId xmlns:a16="http://schemas.microsoft.com/office/drawing/2014/main" id="{2AB25DDB-80F2-7FE3-CEEB-ECB44FB2A865}"/>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a:extLst>
                  <a:ext uri="{FF2B5EF4-FFF2-40B4-BE49-F238E27FC236}">
                    <a16:creationId xmlns:a16="http://schemas.microsoft.com/office/drawing/2014/main" id="{5AC4023C-32B2-D076-DC44-08E6511BBB40}"/>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6" name="Düz Bağlayıcı 25">
                <a:extLst>
                  <a:ext uri="{FF2B5EF4-FFF2-40B4-BE49-F238E27FC236}">
                    <a16:creationId xmlns:a16="http://schemas.microsoft.com/office/drawing/2014/main" id="{AD2BE3D6-D673-0122-E68F-3311380FAAB6}"/>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7" name="Düz Bağlayıcı 26">
                <a:extLst>
                  <a:ext uri="{FF2B5EF4-FFF2-40B4-BE49-F238E27FC236}">
                    <a16:creationId xmlns:a16="http://schemas.microsoft.com/office/drawing/2014/main" id="{412B93F3-43E0-333A-4A2E-5AC8EA10223B}"/>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28" name="Düz Bağlayıcı 27">
                <a:extLst>
                  <a:ext uri="{FF2B5EF4-FFF2-40B4-BE49-F238E27FC236}">
                    <a16:creationId xmlns:a16="http://schemas.microsoft.com/office/drawing/2014/main" id="{F157EAAD-1533-0E55-02C1-6A36BEC2D11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6F4E4DD7-C4B5-7A8C-583D-BDD6FF4F8780}"/>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4904114E-274B-7C51-48F0-2C4D294BF3E6}"/>
                      </a:ext>
                    </a:extLst>
                  </p:cNvPr>
                  <p:cNvSpPr txBox="1"/>
                  <p:nvPr/>
                </p:nvSpPr>
                <p:spPr>
                  <a:xfrm>
                    <a:off x="1088967" y="2971953"/>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xmlns="">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6"/>
                    <a:stretch>
                      <a:fillRect b="-3333"/>
                    </a:stretch>
                  </a:blipFill>
                </p:spPr>
                <p:txBody>
                  <a:bodyPr/>
                  <a:lstStyle/>
                  <a:p>
                    <a:r>
                      <a:rPr lang="en-US">
                        <a:noFill/>
                      </a:rPr>
                      <a:t> </a:t>
                    </a:r>
                  </a:p>
                </p:txBody>
              </p:sp>
            </mc:Fallback>
          </mc:AlternateContent>
          <p:sp>
            <p:nvSpPr>
              <p:cNvPr id="31" name="Metin kutusu 30">
                <a:extLst>
                  <a:ext uri="{FF2B5EF4-FFF2-40B4-BE49-F238E27FC236}">
                    <a16:creationId xmlns:a16="http://schemas.microsoft.com/office/drawing/2014/main" id="{147C8F4A-981E-1C8F-36C1-BA8DF4ABC67F}"/>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32" name="Metin kutusu 31">
                <a:extLst>
                  <a:ext uri="{FF2B5EF4-FFF2-40B4-BE49-F238E27FC236}">
                    <a16:creationId xmlns:a16="http://schemas.microsoft.com/office/drawing/2014/main" id="{01A02FF6-DB86-ADB3-704B-47349146DB83}"/>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33" name="Metin kutusu 32">
                <a:extLst>
                  <a:ext uri="{FF2B5EF4-FFF2-40B4-BE49-F238E27FC236}">
                    <a16:creationId xmlns:a16="http://schemas.microsoft.com/office/drawing/2014/main" id="{88525EA2-809D-6B36-956C-0308DBF3815A}"/>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34" name="Metin kutusu 33">
                <a:extLst>
                  <a:ext uri="{FF2B5EF4-FFF2-40B4-BE49-F238E27FC236}">
                    <a16:creationId xmlns:a16="http://schemas.microsoft.com/office/drawing/2014/main" id="{FF280DC4-196B-2648-5C95-610B846E450A}"/>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35" name="Metin kutusu 34">
                <a:extLst>
                  <a:ext uri="{FF2B5EF4-FFF2-40B4-BE49-F238E27FC236}">
                    <a16:creationId xmlns:a16="http://schemas.microsoft.com/office/drawing/2014/main" id="{09D6E9CC-E4EE-154F-B84C-482D23BAC41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36" name="Metin kutusu 35">
                <a:extLst>
                  <a:ext uri="{FF2B5EF4-FFF2-40B4-BE49-F238E27FC236}">
                    <a16:creationId xmlns:a16="http://schemas.microsoft.com/office/drawing/2014/main" id="{3F053EDF-F7A2-7F4C-0FD7-67459006382C}"/>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38" name="Metin kutusu 37">
                <a:extLst>
                  <a:ext uri="{FF2B5EF4-FFF2-40B4-BE49-F238E27FC236}">
                    <a16:creationId xmlns:a16="http://schemas.microsoft.com/office/drawing/2014/main" id="{6DD98C9D-37C3-7CBB-83C9-E84A5321626E}"/>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39" name="Metin kutusu 38">
                <a:extLst>
                  <a:ext uri="{FF2B5EF4-FFF2-40B4-BE49-F238E27FC236}">
                    <a16:creationId xmlns:a16="http://schemas.microsoft.com/office/drawing/2014/main" id="{788D4C4F-BDE5-B86B-504A-DE9DCEF9F5F1}"/>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40" name="Metin kutusu 39">
                <a:extLst>
                  <a:ext uri="{FF2B5EF4-FFF2-40B4-BE49-F238E27FC236}">
                    <a16:creationId xmlns:a16="http://schemas.microsoft.com/office/drawing/2014/main" id="{9ADEC4D9-14E4-962C-D39E-D46949ECA3EA}"/>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41" name="Metin kutusu 40">
                <a:extLst>
                  <a:ext uri="{FF2B5EF4-FFF2-40B4-BE49-F238E27FC236}">
                    <a16:creationId xmlns:a16="http://schemas.microsoft.com/office/drawing/2014/main" id="{1ED11819-F551-234F-EEDE-D0A277BD6E0B}"/>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E64045F-13F0-4DB8-B8DA-F3E10734719B}"/>
                      </a:ext>
                    </a:extLst>
                  </p:cNvPr>
                  <p:cNvSpPr txBox="1"/>
                  <p:nvPr/>
                </p:nvSpPr>
                <p:spPr>
                  <a:xfrm>
                    <a:off x="3206236" y="2688690"/>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xmlns="">
              <p:sp>
                <p:nvSpPr>
                  <p:cNvPr id="45" name="Metin kutusu 44">
                    <a:extLst>
                      <a:ext uri="{FF2B5EF4-FFF2-40B4-BE49-F238E27FC236}">
                        <a16:creationId xmlns:a16="http://schemas.microsoft.com/office/drawing/2014/main" id="{7E64045F-13F0-4DB8-B8DA-F3E10734719B}"/>
                      </a:ext>
                    </a:extLst>
                  </p:cNvPr>
                  <p:cNvSpPr txBox="1">
                    <a:spLocks noRot="1" noChangeAspect="1" noMove="1" noResize="1" noEditPoints="1" noAdjustHandles="1" noChangeArrowheads="1" noChangeShapeType="1" noTextEdit="1"/>
                  </p:cNvSpPr>
                  <p:nvPr/>
                </p:nvSpPr>
                <p:spPr>
                  <a:xfrm>
                    <a:off x="3206236" y="2688690"/>
                    <a:ext cx="2964017" cy="369332"/>
                  </a:xfrm>
                  <a:prstGeom prst="rect">
                    <a:avLst/>
                  </a:prstGeom>
                  <a:blipFill>
                    <a:blip r:embed="rId7"/>
                    <a:stretch>
                      <a:fillRect l="-1646" t="-6557" r="-61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E9213297-8728-FC18-57BA-C21943318D9E}"/>
                      </a:ext>
                    </a:extLst>
                  </p:cNvPr>
                  <p:cNvSpPr txBox="1"/>
                  <p:nvPr/>
                </p:nvSpPr>
                <p:spPr>
                  <a:xfrm>
                    <a:off x="3322664" y="3105323"/>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xmlns="">
              <p:sp>
                <p:nvSpPr>
                  <p:cNvPr id="46" name="Metin kutusu 45">
                    <a:extLst>
                      <a:ext uri="{FF2B5EF4-FFF2-40B4-BE49-F238E27FC236}">
                        <a16:creationId xmlns:a16="http://schemas.microsoft.com/office/drawing/2014/main" id="{E9213297-8728-FC18-57BA-C21943318D9E}"/>
                      </a:ext>
                    </a:extLst>
                  </p:cNvPr>
                  <p:cNvSpPr txBox="1">
                    <a:spLocks noRot="1" noChangeAspect="1" noMove="1" noResize="1" noEditPoints="1" noAdjustHandles="1" noChangeArrowheads="1" noChangeShapeType="1" noTextEdit="1"/>
                  </p:cNvSpPr>
                  <p:nvPr/>
                </p:nvSpPr>
                <p:spPr>
                  <a:xfrm>
                    <a:off x="3322664" y="3105323"/>
                    <a:ext cx="3558346" cy="369332"/>
                  </a:xfrm>
                  <a:prstGeom prst="rect">
                    <a:avLst/>
                  </a:prstGeom>
                  <a:blipFill>
                    <a:blip r:embed="rId8"/>
                    <a:stretch>
                      <a:fillRect l="-1370" t="-6557" r="-342"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9706E3B7-8210-7623-8775-DF6511A04A28}"/>
                      </a:ext>
                    </a:extLst>
                  </p:cNvPr>
                  <p:cNvSpPr txBox="1"/>
                  <p:nvPr/>
                </p:nvSpPr>
                <p:spPr>
                  <a:xfrm>
                    <a:off x="3435165" y="3506680"/>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xmlns="">
              <p:sp>
                <p:nvSpPr>
                  <p:cNvPr id="47" name="Metin kutusu 46">
                    <a:extLst>
                      <a:ext uri="{FF2B5EF4-FFF2-40B4-BE49-F238E27FC236}">
                        <a16:creationId xmlns:a16="http://schemas.microsoft.com/office/drawing/2014/main" id="{9706E3B7-8210-7623-8775-DF6511A04A28}"/>
                      </a:ext>
                    </a:extLst>
                  </p:cNvPr>
                  <p:cNvSpPr txBox="1">
                    <a:spLocks noRot="1" noChangeAspect="1" noMove="1" noResize="1" noEditPoints="1" noAdjustHandles="1" noChangeArrowheads="1" noChangeShapeType="1" noTextEdit="1"/>
                  </p:cNvSpPr>
                  <p:nvPr/>
                </p:nvSpPr>
                <p:spPr>
                  <a:xfrm>
                    <a:off x="3435165" y="3506680"/>
                    <a:ext cx="2776081" cy="369332"/>
                  </a:xfrm>
                  <a:prstGeom prst="rect">
                    <a:avLst/>
                  </a:prstGeom>
                  <a:blipFill>
                    <a:blip r:embed="rId9"/>
                    <a:stretch>
                      <a:fillRect l="-1978" t="-6557" b="-26230"/>
                    </a:stretch>
                  </a:blipFill>
                </p:spPr>
                <p:txBody>
                  <a:bodyPr/>
                  <a:lstStyle/>
                  <a:p>
                    <a:r>
                      <a:rPr lang="en-US">
                        <a:noFill/>
                      </a:rPr>
                      <a:t> </a:t>
                    </a:r>
                  </a:p>
                </p:txBody>
              </p:sp>
            </mc:Fallback>
          </mc:AlternateContent>
          <p:cxnSp>
            <p:nvCxnSpPr>
              <p:cNvPr id="50" name="Düz Bağlayıcı 49">
                <a:extLst>
                  <a:ext uri="{FF2B5EF4-FFF2-40B4-BE49-F238E27FC236}">
                    <a16:creationId xmlns:a16="http://schemas.microsoft.com/office/drawing/2014/main" id="{B447C281-55FB-2D2A-F139-2ACD23E9D6B9}"/>
                  </a:ext>
                </a:extLst>
              </p:cNvPr>
              <p:cNvCxnSpPr/>
              <p:nvPr/>
            </p:nvCxnSpPr>
            <p:spPr>
              <a:xfrm flipV="1">
                <a:off x="2324100" y="4910580"/>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7F617B18-BA04-A618-3CD8-A9E69D27C4B9}"/>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30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latin typeface="Segoe UI" panose="020B0502040204020203" pitchFamily="34" charset="0"/>
                <a:cs typeface="Segoe UI" panose="020B0502040204020203" pitchFamily="34" charset="0"/>
              </a:rPr>
              <a:t>BLADE ELEMENT THEORY</a:t>
            </a:r>
            <a:endParaRPr lang="en-US" noProof="0" dirty="0">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3872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4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7" grpId="1"/>
      <p:bldP spid="46" grpId="0" animBg="1"/>
      <p:bldP spid="48" grpId="0"/>
      <p:bldP spid="29" grpId="0"/>
      <p:bldP spid="37" grpId="0" animBg="1"/>
      <p:bldP spid="41" grpId="0"/>
      <p:bldP spid="57" grpId="0"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240971"/>
                <a:ext cx="10507095" cy="5193696"/>
              </a:xfrm>
              <a:prstGeom prst="rect">
                <a:avLst/>
              </a:prstGeom>
              <a:ln w="38100">
                <a:noFill/>
              </a:ln>
            </p:spPr>
            <p:txBody>
              <a:bodyPr/>
              <a:lstStyle/>
              <a:p>
                <a:r>
                  <a:rPr lang="en-US" dirty="0">
                    <a:solidFill>
                      <a:srgbClr val="FF0000"/>
                    </a:solidFill>
                  </a:rPr>
                  <a:t>Tip-Loss Factor, </a:t>
                </a:r>
                <a14:m>
                  <m:oMath xmlns:m="http://schemas.openxmlformats.org/officeDocument/2006/math">
                    <m:r>
                      <a:rPr lang="tr-TR" b="0" i="1" smtClean="0">
                        <a:solidFill>
                          <a:srgbClr val="FF0000"/>
                        </a:solidFill>
                        <a:latin typeface="Cambria Math" panose="02040503050406030204" pitchFamily="18" charset="0"/>
                        <a:ea typeface="Cambria Math" panose="02040503050406030204" pitchFamily="18" charset="0"/>
                      </a:rPr>
                      <m:t>𝐵</m:t>
                    </m:r>
                  </m:oMath>
                </a14:m>
                <a:r>
                  <a:rPr lang="en-US" dirty="0">
                    <a:solidFill>
                      <a:srgbClr val="FF0000"/>
                    </a:solidFill>
                  </a:rPr>
                  <a:t> </a:t>
                </a:r>
              </a:p>
            </p:txBody>
          </p:sp>
        </mc:Choice>
        <mc:Fallback>
          <p:sp>
            <p:nvSpPr>
              <p:cNvPr id="5" name="Content Placeholder 4">
                <a:extLst>
                  <a:ext uri="{FF2B5EF4-FFF2-40B4-BE49-F238E27FC236}">
                    <a16:creationId xmlns:a16="http://schemas.microsoft.com/office/drawing/2014/main" id="{1228839A-3FB5-44F8-A4CB-3EA80B81A365}"/>
                  </a:ext>
                </a:extLst>
              </p:cNvPr>
              <p:cNvSpPr>
                <a:spLocks noGrp="1" noRot="1" noChangeAspect="1" noMove="1" noResize="1" noEditPoints="1" noAdjustHandles="1" noChangeArrowheads="1" noChangeShapeType="1" noTextEdit="1"/>
              </p:cNvSpPr>
              <p:nvPr>
                <p:ph sz="quarter" idx="4294967295"/>
              </p:nvPr>
            </p:nvSpPr>
            <p:spPr>
              <a:xfrm>
                <a:off x="998095" y="1240971"/>
                <a:ext cx="10507095" cy="5193696"/>
              </a:xfrm>
              <a:prstGeom prst="rect">
                <a:avLst/>
              </a:prstGeom>
              <a:blipFill>
                <a:blip r:embed="rId3"/>
                <a:stretch>
                  <a:fillRect l="-1045" t="-2113"/>
                </a:stretch>
              </a:blipFill>
              <a:ln w="38100">
                <a:noFill/>
              </a:ln>
            </p:spPr>
            <p:txBody>
              <a:bodyPr/>
              <a:lstStyle/>
              <a:p>
                <a:r>
                  <a:rPr lang="en-US">
                    <a:noFill/>
                  </a:rPr>
                  <a:t> </a:t>
                </a:r>
              </a:p>
            </p:txBody>
          </p:sp>
        </mc:Fallback>
      </mc:AlternateContent>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a:xfrm>
            <a:off x="834217" y="26182"/>
            <a:ext cx="11358564" cy="646331"/>
          </a:xfrm>
        </p:spPr>
        <p:txBody>
          <a:bodyPr/>
          <a:lstStyle/>
          <a:p>
            <a:r>
              <a:rPr lang="tr-TR" noProof="0" dirty="0"/>
              <a:t>BLADE ELEMENT THEORY</a:t>
            </a:r>
            <a:endParaRPr lang="en-US" noProof="0" dirty="0"/>
          </a:p>
        </p:txBody>
      </p:sp>
      <p:grpSp>
        <p:nvGrpSpPr>
          <p:cNvPr id="98" name="Grup 97">
            <a:extLst>
              <a:ext uri="{FF2B5EF4-FFF2-40B4-BE49-F238E27FC236}">
                <a16:creationId xmlns:a16="http://schemas.microsoft.com/office/drawing/2014/main" id="{43C41C51-8C7D-AEB4-D501-4C361B38F469}"/>
              </a:ext>
            </a:extLst>
          </p:cNvPr>
          <p:cNvGrpSpPr/>
          <p:nvPr/>
        </p:nvGrpSpPr>
        <p:grpSpPr>
          <a:xfrm>
            <a:off x="1010212" y="1678983"/>
            <a:ext cx="4069318" cy="2957963"/>
            <a:chOff x="1196418" y="1852460"/>
            <a:chExt cx="4069318" cy="2957963"/>
          </a:xfrm>
        </p:grpSpPr>
        <p:grpSp>
          <p:nvGrpSpPr>
            <p:cNvPr id="47" name="Grup 46">
              <a:extLst>
                <a:ext uri="{FF2B5EF4-FFF2-40B4-BE49-F238E27FC236}">
                  <a16:creationId xmlns:a16="http://schemas.microsoft.com/office/drawing/2014/main" id="{6FC59EDF-9039-05A1-1620-187D1FC2AE0E}"/>
                </a:ext>
              </a:extLst>
            </p:cNvPr>
            <p:cNvGrpSpPr/>
            <p:nvPr/>
          </p:nvGrpSpPr>
          <p:grpSpPr>
            <a:xfrm>
              <a:off x="1196418" y="1852460"/>
              <a:ext cx="4069318" cy="2429996"/>
              <a:chOff x="1218996" y="2527835"/>
              <a:chExt cx="4069318" cy="2429996"/>
            </a:xfrm>
          </p:grpSpPr>
          <p:grpSp>
            <p:nvGrpSpPr>
              <p:cNvPr id="13" name="Grup 12">
                <a:extLst>
                  <a:ext uri="{FF2B5EF4-FFF2-40B4-BE49-F238E27FC236}">
                    <a16:creationId xmlns:a16="http://schemas.microsoft.com/office/drawing/2014/main" id="{108A008B-17CD-61BB-630E-4F65A69681A1}"/>
                  </a:ext>
                </a:extLst>
              </p:cNvPr>
              <p:cNvGrpSpPr/>
              <p:nvPr/>
            </p:nvGrpSpPr>
            <p:grpSpPr>
              <a:xfrm>
                <a:off x="1218996" y="2706405"/>
                <a:ext cx="3283658" cy="1235179"/>
                <a:chOff x="1218996" y="2706405"/>
                <a:chExt cx="3283658" cy="1235179"/>
              </a:xfrm>
            </p:grpSpPr>
            <p:sp>
              <p:nvSpPr>
                <p:cNvPr id="2" name="Dikdörtgen 1">
                  <a:extLst>
                    <a:ext uri="{FF2B5EF4-FFF2-40B4-BE49-F238E27FC236}">
                      <a16:creationId xmlns:a16="http://schemas.microsoft.com/office/drawing/2014/main" id="{B4A08BAB-B066-2E4E-0BE0-8F9DDD1D8750}"/>
                    </a:ext>
                  </a:extLst>
                </p:cNvPr>
                <p:cNvSpPr/>
                <p:nvPr/>
              </p:nvSpPr>
              <p:spPr>
                <a:xfrm>
                  <a:off x="2369054" y="3192321"/>
                  <a:ext cx="2133600" cy="3773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kdörtgen 2">
                  <a:extLst>
                    <a:ext uri="{FF2B5EF4-FFF2-40B4-BE49-F238E27FC236}">
                      <a16:creationId xmlns:a16="http://schemas.microsoft.com/office/drawing/2014/main" id="{637FFD4D-3C12-B06B-CD84-4F6F4F0ABE73}"/>
                    </a:ext>
                  </a:extLst>
                </p:cNvPr>
                <p:cNvSpPr/>
                <p:nvPr/>
              </p:nvSpPr>
              <p:spPr>
                <a:xfrm>
                  <a:off x="3239911" y="3192321"/>
                  <a:ext cx="217714"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C0E15590-D4DF-9428-EF32-F22259336887}"/>
                    </a:ext>
                  </a:extLst>
                </p:cNvPr>
                <p:cNvSpPr/>
                <p:nvPr/>
              </p:nvSpPr>
              <p:spPr>
                <a:xfrm>
                  <a:off x="4071613" y="3192320"/>
                  <a:ext cx="431041" cy="377371"/>
                </a:xfrm>
                <a:prstGeom prst="rect">
                  <a:avLst/>
                </a:prstGeom>
                <a:pattFill prst="wdUpDiag">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Düz Bağlayıcı 7">
                  <a:extLst>
                    <a:ext uri="{FF2B5EF4-FFF2-40B4-BE49-F238E27FC236}">
                      <a16:creationId xmlns:a16="http://schemas.microsoft.com/office/drawing/2014/main" id="{855896F1-1005-7666-9A1D-9BA11871144F}"/>
                    </a:ext>
                  </a:extLst>
                </p:cNvPr>
                <p:cNvCxnSpPr>
                  <a:cxnSpLocks/>
                </p:cNvCxnSpPr>
                <p:nvPr/>
              </p:nvCxnSpPr>
              <p:spPr>
                <a:xfrm flipH="1">
                  <a:off x="1901206" y="3400985"/>
                  <a:ext cx="467848"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0" name="Yay 9">
                  <a:extLst>
                    <a:ext uri="{FF2B5EF4-FFF2-40B4-BE49-F238E27FC236}">
                      <a16:creationId xmlns:a16="http://schemas.microsoft.com/office/drawing/2014/main" id="{85C79A41-F840-6012-B48F-2A05222828AD}"/>
                    </a:ext>
                  </a:extLst>
                </p:cNvPr>
                <p:cNvSpPr/>
                <p:nvPr/>
              </p:nvSpPr>
              <p:spPr>
                <a:xfrm rot="5400000">
                  <a:off x="1578039" y="3119714"/>
                  <a:ext cx="646333" cy="562541"/>
                </a:xfrm>
                <a:prstGeom prst="arc">
                  <a:avLst>
                    <a:gd name="adj1" fmla="val 10742795"/>
                    <a:gd name="adj2" fmla="val 0"/>
                  </a:avLst>
                </a:pr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Metin kutusu 10">
                      <a:extLst>
                        <a:ext uri="{FF2B5EF4-FFF2-40B4-BE49-F238E27FC236}">
                          <a16:creationId xmlns:a16="http://schemas.microsoft.com/office/drawing/2014/main" id="{89AEAB88-0A4C-3F91-0C31-B409D58D972F}"/>
                        </a:ext>
                      </a:extLst>
                    </p:cNvPr>
                    <p:cNvSpPr txBox="1"/>
                    <p:nvPr/>
                  </p:nvSpPr>
                  <p:spPr>
                    <a:xfrm>
                      <a:off x="1218996" y="2706405"/>
                      <a:ext cx="79085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=0</m:t>
                            </m:r>
                          </m:oMath>
                        </m:oMathPara>
                      </a14:m>
                      <a:endParaRPr lang="en-US" dirty="0"/>
                    </a:p>
                  </p:txBody>
                </p:sp>
              </mc:Choice>
              <mc:Fallback>
                <p:sp>
                  <p:nvSpPr>
                    <p:cNvPr id="11" name="Metin kutusu 10">
                      <a:extLst>
                        <a:ext uri="{FF2B5EF4-FFF2-40B4-BE49-F238E27FC236}">
                          <a16:creationId xmlns:a16="http://schemas.microsoft.com/office/drawing/2014/main" id="{89AEAB88-0A4C-3F91-0C31-B409D58D972F}"/>
                        </a:ext>
                      </a:extLst>
                    </p:cNvPr>
                    <p:cNvSpPr txBox="1">
                      <a:spLocks noRot="1" noChangeAspect="1" noMove="1" noResize="1" noEditPoints="1" noAdjustHandles="1" noChangeArrowheads="1" noChangeShapeType="1" noTextEdit="1"/>
                    </p:cNvSpPr>
                    <p:nvPr/>
                  </p:nvSpPr>
                  <p:spPr>
                    <a:xfrm>
                      <a:off x="1218996" y="2706405"/>
                      <a:ext cx="7908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Metin kutusu 11">
                      <a:extLst>
                        <a:ext uri="{FF2B5EF4-FFF2-40B4-BE49-F238E27FC236}">
                          <a16:creationId xmlns:a16="http://schemas.microsoft.com/office/drawing/2014/main" id="{B444C9F7-7481-F3AC-A303-3181ADFDBD30}"/>
                        </a:ext>
                      </a:extLst>
                    </p:cNvPr>
                    <p:cNvSpPr txBox="1"/>
                    <p:nvPr/>
                  </p:nvSpPr>
                  <p:spPr>
                    <a:xfrm>
                      <a:off x="1331456" y="3572252"/>
                      <a:ext cx="79085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m:oMathPara>
                      </a14:m>
                      <a:endParaRPr lang="en-US" dirty="0"/>
                    </a:p>
                  </p:txBody>
                </p:sp>
              </mc:Choice>
              <mc:Fallback>
                <p:sp>
                  <p:nvSpPr>
                    <p:cNvPr id="12" name="Metin kutusu 11">
                      <a:extLst>
                        <a:ext uri="{FF2B5EF4-FFF2-40B4-BE49-F238E27FC236}">
                          <a16:creationId xmlns:a16="http://schemas.microsoft.com/office/drawing/2014/main" id="{B444C9F7-7481-F3AC-A303-3181ADFDBD30}"/>
                        </a:ext>
                      </a:extLst>
                    </p:cNvPr>
                    <p:cNvSpPr txBox="1">
                      <a:spLocks noRot="1" noChangeAspect="1" noMove="1" noResize="1" noEditPoints="1" noAdjustHandles="1" noChangeArrowheads="1" noChangeShapeType="1" noTextEdit="1"/>
                    </p:cNvSpPr>
                    <p:nvPr/>
                  </p:nvSpPr>
                  <p:spPr>
                    <a:xfrm>
                      <a:off x="1331456" y="3572252"/>
                      <a:ext cx="790858" cy="369332"/>
                    </a:xfrm>
                    <a:prstGeom prst="rect">
                      <a:avLst/>
                    </a:prstGeom>
                    <a:blipFill>
                      <a:blip r:embed="rId5"/>
                      <a:stretch>
                        <a:fillRect/>
                      </a:stretch>
                    </a:blipFill>
                  </p:spPr>
                  <p:txBody>
                    <a:bodyPr/>
                    <a:lstStyle/>
                    <a:p>
                      <a:r>
                        <a:rPr lang="en-US">
                          <a:noFill/>
                        </a:rPr>
                        <a:t> </a:t>
                      </a:r>
                    </a:p>
                  </p:txBody>
                </p:sp>
              </mc:Fallback>
            </mc:AlternateContent>
          </p:grpSp>
          <p:cxnSp>
            <p:nvCxnSpPr>
              <p:cNvPr id="15" name="Düz Bağlayıcı 14">
                <a:extLst>
                  <a:ext uri="{FF2B5EF4-FFF2-40B4-BE49-F238E27FC236}">
                    <a16:creationId xmlns:a16="http://schemas.microsoft.com/office/drawing/2014/main" id="{94544FFE-28CA-79AA-7CEE-CA53B8B4AED2}"/>
                  </a:ext>
                </a:extLst>
              </p:cNvPr>
              <p:cNvCxnSpPr>
                <a:cxnSpLocks/>
              </p:cNvCxnSpPr>
              <p:nvPr/>
            </p:nvCxnSpPr>
            <p:spPr>
              <a:xfrm flipV="1">
                <a:off x="1907822" y="2897167"/>
                <a:ext cx="0" cy="5318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160C9605-3907-9F84-0EDF-85A8D18E2BEB}"/>
                  </a:ext>
                </a:extLst>
              </p:cNvPr>
              <p:cNvCxnSpPr>
                <a:cxnSpLocks/>
              </p:cNvCxnSpPr>
              <p:nvPr/>
            </p:nvCxnSpPr>
            <p:spPr>
              <a:xfrm flipV="1">
                <a:off x="4502654" y="2885878"/>
                <a:ext cx="0" cy="5612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3A29C8D3-3BB2-E8DB-C5CD-4FA347DBAB30}"/>
                  </a:ext>
                </a:extLst>
              </p:cNvPr>
              <p:cNvCxnSpPr/>
              <p:nvPr/>
            </p:nvCxnSpPr>
            <p:spPr>
              <a:xfrm>
                <a:off x="2019963" y="2897167"/>
                <a:ext cx="239473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id="{98397ACD-26DE-685D-DA12-BAEB7D448BD4}"/>
                  </a:ext>
                </a:extLst>
              </p:cNvPr>
              <p:cNvSpPr txBox="1"/>
              <p:nvPr/>
            </p:nvSpPr>
            <p:spPr>
              <a:xfrm>
                <a:off x="3113330" y="2527835"/>
                <a:ext cx="322524" cy="369332"/>
              </a:xfrm>
              <a:prstGeom prst="rect">
                <a:avLst/>
              </a:prstGeom>
              <a:noFill/>
            </p:spPr>
            <p:txBody>
              <a:bodyPr wrap="none" rtlCol="0">
                <a:spAutoFit/>
              </a:bodyPr>
              <a:lstStyle/>
              <a:p>
                <a:r>
                  <a:rPr lang="tr-TR" dirty="0"/>
                  <a:t>R</a:t>
                </a:r>
                <a:endParaRPr lang="en-US" dirty="0"/>
              </a:p>
            </p:txBody>
          </p:sp>
          <p:cxnSp>
            <p:nvCxnSpPr>
              <p:cNvPr id="23" name="Düz Bağlayıcı 22">
                <a:extLst>
                  <a:ext uri="{FF2B5EF4-FFF2-40B4-BE49-F238E27FC236}">
                    <a16:creationId xmlns:a16="http://schemas.microsoft.com/office/drawing/2014/main" id="{AD7DD209-983D-543F-B491-92668F5DF8B0}"/>
                  </a:ext>
                </a:extLst>
              </p:cNvPr>
              <p:cNvCxnSpPr>
                <a:cxnSpLocks/>
              </p:cNvCxnSpPr>
              <p:nvPr/>
            </p:nvCxnSpPr>
            <p:spPr>
              <a:xfrm flipV="1">
                <a:off x="2369054" y="3569693"/>
                <a:ext cx="0" cy="51688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28FA2715-A0D0-6D56-9049-84207458B2C6}"/>
                  </a:ext>
                </a:extLst>
              </p:cNvPr>
              <p:cNvCxnSpPr>
                <a:cxnSpLocks/>
              </p:cNvCxnSpPr>
              <p:nvPr/>
            </p:nvCxnSpPr>
            <p:spPr>
              <a:xfrm flipH="1" flipV="1">
                <a:off x="3345543" y="3400985"/>
                <a:ext cx="3225" cy="118622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0D7561DE-0D03-118C-6093-C8836DE98C96}"/>
                  </a:ext>
                </a:extLst>
              </p:cNvPr>
              <p:cNvCxnSpPr>
                <a:cxnSpLocks/>
              </p:cNvCxnSpPr>
              <p:nvPr/>
            </p:nvCxnSpPr>
            <p:spPr>
              <a:xfrm flipV="1">
                <a:off x="1901205" y="3324910"/>
                <a:ext cx="1" cy="126230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0F801C6A-9A29-6C0B-CF3A-223EA442854A}"/>
                  </a:ext>
                </a:extLst>
              </p:cNvPr>
              <p:cNvCxnSpPr>
                <a:cxnSpLocks/>
              </p:cNvCxnSpPr>
              <p:nvPr/>
            </p:nvCxnSpPr>
            <p:spPr>
              <a:xfrm flipV="1">
                <a:off x="4071613" y="3569691"/>
                <a:ext cx="0" cy="358840"/>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30D3480B-6470-503F-351D-88717966E5E1}"/>
                  </a:ext>
                </a:extLst>
              </p:cNvPr>
              <p:cNvCxnSpPr/>
              <p:nvPr/>
            </p:nvCxnSpPr>
            <p:spPr>
              <a:xfrm>
                <a:off x="1968940" y="3928533"/>
                <a:ext cx="20160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Metin kutusu 36">
                    <a:extLst>
                      <a:ext uri="{FF2B5EF4-FFF2-40B4-BE49-F238E27FC236}">
                        <a16:creationId xmlns:a16="http://schemas.microsoft.com/office/drawing/2014/main" id="{0EA5C61D-8236-1941-A12C-F297F196B348}"/>
                      </a:ext>
                    </a:extLst>
                  </p:cNvPr>
                  <p:cNvSpPr txBox="1"/>
                  <p:nvPr/>
                </p:nvSpPr>
                <p:spPr>
                  <a:xfrm>
                    <a:off x="3547316" y="3924371"/>
                    <a:ext cx="496674" cy="369332"/>
                  </a:xfrm>
                  <a:prstGeom prst="rect">
                    <a:avLst/>
                  </a:prstGeom>
                  <a:noFill/>
                  <a:ln>
                    <a:noFill/>
                  </a:ln>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tr-TR" i="1" smtClean="0">
                                  <a:solidFill>
                                    <a:srgbClr val="0070C0"/>
                                  </a:solidFill>
                                  <a:latin typeface="Cambria Math" panose="02040503050406030204" pitchFamily="18" charset="0"/>
                                </a:rPr>
                              </m:ctrlPr>
                            </m:sSubPr>
                            <m:e>
                              <m:r>
                                <a:rPr lang="tr-TR" b="0" i="1" smtClean="0">
                                  <a:solidFill>
                                    <a:srgbClr val="0070C0"/>
                                  </a:solidFill>
                                  <a:latin typeface="Cambria Math" panose="02040503050406030204" pitchFamily="18" charset="0"/>
                                </a:rPr>
                                <m:t>𝑅</m:t>
                              </m:r>
                            </m:e>
                            <m:sub>
                              <m:r>
                                <a:rPr lang="tr-TR" b="0" i="1" smtClean="0">
                                  <a:solidFill>
                                    <a:srgbClr val="0070C0"/>
                                  </a:solidFill>
                                  <a:latin typeface="Cambria Math" panose="02040503050406030204" pitchFamily="18" charset="0"/>
                                </a:rPr>
                                <m:t>𝑒</m:t>
                              </m:r>
                            </m:sub>
                          </m:sSub>
                        </m:oMath>
                      </m:oMathPara>
                    </a14:m>
                    <a:endParaRPr lang="en-US" dirty="0">
                      <a:solidFill>
                        <a:srgbClr val="0070C0"/>
                      </a:solidFill>
                    </a:endParaRPr>
                  </a:p>
                </p:txBody>
              </p:sp>
            </mc:Choice>
            <mc:Fallback>
              <p:sp>
                <p:nvSpPr>
                  <p:cNvPr id="37" name="Metin kutusu 36">
                    <a:extLst>
                      <a:ext uri="{FF2B5EF4-FFF2-40B4-BE49-F238E27FC236}">
                        <a16:creationId xmlns:a16="http://schemas.microsoft.com/office/drawing/2014/main" id="{0EA5C61D-8236-1941-A12C-F297F196B348}"/>
                      </a:ext>
                    </a:extLst>
                  </p:cNvPr>
                  <p:cNvSpPr txBox="1">
                    <a:spLocks noRot="1" noChangeAspect="1" noMove="1" noResize="1" noEditPoints="1" noAdjustHandles="1" noChangeArrowheads="1" noChangeShapeType="1" noTextEdit="1"/>
                  </p:cNvSpPr>
                  <p:nvPr/>
                </p:nvSpPr>
                <p:spPr>
                  <a:xfrm>
                    <a:off x="3547316" y="3924371"/>
                    <a:ext cx="49667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39" name="Düz Ok Bağlayıcısı 38">
                <a:extLst>
                  <a:ext uri="{FF2B5EF4-FFF2-40B4-BE49-F238E27FC236}">
                    <a16:creationId xmlns:a16="http://schemas.microsoft.com/office/drawing/2014/main" id="{27E9FB00-C174-F2A0-58CA-7BE3069C143A}"/>
                  </a:ext>
                </a:extLst>
              </p:cNvPr>
              <p:cNvCxnSpPr/>
              <p:nvPr/>
            </p:nvCxnSpPr>
            <p:spPr>
              <a:xfrm>
                <a:off x="1968940" y="4587214"/>
                <a:ext cx="130565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0" name="Metin kutusu 39">
                    <a:extLst>
                      <a:ext uri="{FF2B5EF4-FFF2-40B4-BE49-F238E27FC236}">
                        <a16:creationId xmlns:a16="http://schemas.microsoft.com/office/drawing/2014/main" id="{4AB2DB67-3E98-BE6C-18DA-A7D9945C18AB}"/>
                      </a:ext>
                    </a:extLst>
                  </p:cNvPr>
                  <p:cNvSpPr txBox="1"/>
                  <p:nvPr/>
                </p:nvSpPr>
                <p:spPr>
                  <a:xfrm>
                    <a:off x="4497456" y="2712501"/>
                    <a:ext cx="79085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𝑟</m:t>
                          </m:r>
                          <m:r>
                            <a:rPr lang="tr-TR" i="1" dirty="0" smtClean="0">
                              <a:latin typeface="Cambria Math" panose="02040503050406030204" pitchFamily="18" charset="0"/>
                            </a:rPr>
                            <m:t>=1</m:t>
                          </m:r>
                        </m:oMath>
                      </m:oMathPara>
                    </a14:m>
                    <a:endParaRPr lang="en-US" dirty="0"/>
                  </a:p>
                </p:txBody>
              </p:sp>
            </mc:Choice>
            <mc:Fallback>
              <p:sp>
                <p:nvSpPr>
                  <p:cNvPr id="40" name="Metin kutusu 39">
                    <a:extLst>
                      <a:ext uri="{FF2B5EF4-FFF2-40B4-BE49-F238E27FC236}">
                        <a16:creationId xmlns:a16="http://schemas.microsoft.com/office/drawing/2014/main" id="{4AB2DB67-3E98-BE6C-18DA-A7D9945C18AB}"/>
                      </a:ext>
                    </a:extLst>
                  </p:cNvPr>
                  <p:cNvSpPr txBox="1">
                    <a:spLocks noRot="1" noChangeAspect="1" noMove="1" noResize="1" noEditPoints="1" noAdjustHandles="1" noChangeArrowheads="1" noChangeShapeType="1" noTextEdit="1"/>
                  </p:cNvSpPr>
                  <p:nvPr/>
                </p:nvSpPr>
                <p:spPr>
                  <a:xfrm>
                    <a:off x="4497456" y="2712501"/>
                    <a:ext cx="790858" cy="369332"/>
                  </a:xfrm>
                  <a:prstGeom prst="rect">
                    <a:avLst/>
                  </a:prstGeom>
                  <a:blipFill>
                    <a:blip r:embed="rId7"/>
                    <a:stretch>
                      <a:fillRect/>
                    </a:stretch>
                  </a:blipFill>
                </p:spPr>
                <p:txBody>
                  <a:bodyPr/>
                  <a:lstStyle/>
                  <a:p>
                    <a:r>
                      <a:rPr lang="en-US">
                        <a:noFill/>
                      </a:rPr>
                      <a:t> </a:t>
                    </a:r>
                  </a:p>
                </p:txBody>
              </p:sp>
            </mc:Fallback>
          </mc:AlternateContent>
          <p:sp>
            <p:nvSpPr>
              <p:cNvPr id="41" name="Sağ Ayraç 40">
                <a:extLst>
                  <a:ext uri="{FF2B5EF4-FFF2-40B4-BE49-F238E27FC236}">
                    <a16:creationId xmlns:a16="http://schemas.microsoft.com/office/drawing/2014/main" id="{AA887304-99CD-4F42-7E82-D3AB9CF39420}"/>
                  </a:ext>
                </a:extLst>
              </p:cNvPr>
              <p:cNvSpPr/>
              <p:nvPr/>
            </p:nvSpPr>
            <p:spPr>
              <a:xfrm rot="5400000">
                <a:off x="2070187" y="3998886"/>
                <a:ext cx="144758" cy="3273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Metin kutusu 41">
                    <a:extLst>
                      <a:ext uri="{FF2B5EF4-FFF2-40B4-BE49-F238E27FC236}">
                        <a16:creationId xmlns:a16="http://schemas.microsoft.com/office/drawing/2014/main" id="{E6CA273A-C495-2F3B-595B-1BE9D383479F}"/>
                      </a:ext>
                    </a:extLst>
                  </p:cNvPr>
                  <p:cNvSpPr txBox="1"/>
                  <p:nvPr/>
                </p:nvSpPr>
                <p:spPr>
                  <a:xfrm>
                    <a:off x="1943199" y="4115758"/>
                    <a:ext cx="43813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𝑟</m:t>
                              </m:r>
                            </m:e>
                            <m:sub>
                              <m:r>
                                <a:rPr lang="tr-TR" b="0" i="1" smtClean="0">
                                  <a:latin typeface="Cambria Math" panose="02040503050406030204" pitchFamily="18" charset="0"/>
                                </a:rPr>
                                <m:t>0</m:t>
                              </m:r>
                            </m:sub>
                          </m:sSub>
                        </m:oMath>
                      </m:oMathPara>
                    </a14:m>
                    <a:endParaRPr lang="en-US" dirty="0"/>
                  </a:p>
                </p:txBody>
              </p:sp>
            </mc:Choice>
            <mc:Fallback>
              <p:sp>
                <p:nvSpPr>
                  <p:cNvPr id="42" name="Metin kutusu 41">
                    <a:extLst>
                      <a:ext uri="{FF2B5EF4-FFF2-40B4-BE49-F238E27FC236}">
                        <a16:creationId xmlns:a16="http://schemas.microsoft.com/office/drawing/2014/main" id="{E6CA273A-C495-2F3B-595B-1BE9D383479F}"/>
                      </a:ext>
                    </a:extLst>
                  </p:cNvPr>
                  <p:cNvSpPr txBox="1">
                    <a:spLocks noRot="1" noChangeAspect="1" noMove="1" noResize="1" noEditPoints="1" noAdjustHandles="1" noChangeArrowheads="1" noChangeShapeType="1" noTextEdit="1"/>
                  </p:cNvSpPr>
                  <p:nvPr/>
                </p:nvSpPr>
                <p:spPr>
                  <a:xfrm>
                    <a:off x="1943199" y="4115758"/>
                    <a:ext cx="438132" cy="369332"/>
                  </a:xfrm>
                  <a:prstGeom prst="rect">
                    <a:avLst/>
                  </a:prstGeom>
                  <a:blipFill>
                    <a:blip r:embed="rId8"/>
                    <a:stretch>
                      <a:fillRect b="-3333"/>
                    </a:stretch>
                  </a:blipFill>
                </p:spPr>
                <p:txBody>
                  <a:bodyPr/>
                  <a:lstStyle/>
                  <a:p>
                    <a:r>
                      <a:rPr lang="en-US">
                        <a:noFill/>
                      </a:rPr>
                      <a:t> </a:t>
                    </a:r>
                  </a:p>
                </p:txBody>
              </p:sp>
            </mc:Fallback>
          </mc:AlternateContent>
          <p:sp>
            <p:nvSpPr>
              <p:cNvPr id="43" name="Metin kutusu 42">
                <a:extLst>
                  <a:ext uri="{FF2B5EF4-FFF2-40B4-BE49-F238E27FC236}">
                    <a16:creationId xmlns:a16="http://schemas.microsoft.com/office/drawing/2014/main" id="{D5587D69-BE21-35AA-5964-7325552F0299}"/>
                  </a:ext>
                </a:extLst>
              </p:cNvPr>
              <p:cNvSpPr txBox="1"/>
              <p:nvPr/>
            </p:nvSpPr>
            <p:spPr>
              <a:xfrm>
                <a:off x="2507608" y="4588499"/>
                <a:ext cx="2204450" cy="369332"/>
              </a:xfrm>
              <a:prstGeom prst="rect">
                <a:avLst/>
              </a:prstGeom>
              <a:noFill/>
            </p:spPr>
            <p:txBody>
              <a:bodyPr wrap="none" rtlCol="0">
                <a:spAutoFit/>
              </a:bodyPr>
              <a:lstStyle/>
              <a:p>
                <a:r>
                  <a:rPr lang="en-US" dirty="0"/>
                  <a:t>y</a:t>
                </a:r>
                <a:r>
                  <a:rPr lang="tr-TR" dirty="0"/>
                  <a:t> </a:t>
                </a:r>
                <a:r>
                  <a:rPr lang="en-US" dirty="0"/>
                  <a:t>=</a:t>
                </a:r>
                <a:r>
                  <a:rPr lang="tr-TR" dirty="0"/>
                  <a:t> </a:t>
                </a:r>
                <a:r>
                  <a:rPr lang="en-US" i="1" dirty="0"/>
                  <a:t>local coordinate</a:t>
                </a:r>
              </a:p>
            </p:txBody>
          </p:sp>
        </p:grpSp>
        <mc:AlternateContent xmlns:mc="http://schemas.openxmlformats.org/markup-compatibility/2006">
          <mc:Choice xmlns:a14="http://schemas.microsoft.com/office/drawing/2010/main" Requires="a14">
            <p:sp>
              <p:nvSpPr>
                <p:cNvPr id="46" name="Metin kutusu 45">
                  <a:extLst>
                    <a:ext uri="{FF2B5EF4-FFF2-40B4-BE49-F238E27FC236}">
                      <a16:creationId xmlns:a16="http://schemas.microsoft.com/office/drawing/2014/main" id="{73E19740-C353-6E7B-3526-03DD3A99A5FC}"/>
                    </a:ext>
                  </a:extLst>
                </p:cNvPr>
                <p:cNvSpPr txBox="1"/>
                <p:nvPr/>
              </p:nvSpPr>
              <p:spPr>
                <a:xfrm>
                  <a:off x="1395766" y="4348950"/>
                  <a:ext cx="3474541" cy="461473"/>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𝑅</m:t>
                          </m:r>
                        </m:den>
                      </m:f>
                    </m:oMath>
                  </a14:m>
                  <a:r>
                    <a:rPr lang="en-US" dirty="0">
                      <a:latin typeface="Cambria Math" panose="02040503050406030204" pitchFamily="18" charset="0"/>
                      <a:ea typeface="Cambria Math" panose="02040503050406030204" pitchFamily="18" charset="0"/>
                    </a:rPr>
                    <a:t> </a:t>
                  </a:r>
                  <a:r>
                    <a:rPr lang="en-US" dirty="0"/>
                    <a:t>: dimensionless coordinate</a:t>
                  </a:r>
                </a:p>
              </p:txBody>
            </p:sp>
          </mc:Choice>
          <mc:Fallback>
            <p:sp>
              <p:nvSpPr>
                <p:cNvPr id="46" name="Metin kutusu 45">
                  <a:extLst>
                    <a:ext uri="{FF2B5EF4-FFF2-40B4-BE49-F238E27FC236}">
                      <a16:creationId xmlns:a16="http://schemas.microsoft.com/office/drawing/2014/main" id="{73E19740-C353-6E7B-3526-03DD3A99A5FC}"/>
                    </a:ext>
                  </a:extLst>
                </p:cNvPr>
                <p:cNvSpPr txBox="1">
                  <a:spLocks noRot="1" noChangeAspect="1" noMove="1" noResize="1" noEditPoints="1" noAdjustHandles="1" noChangeArrowheads="1" noChangeShapeType="1" noTextEdit="1"/>
                </p:cNvSpPr>
                <p:nvPr/>
              </p:nvSpPr>
              <p:spPr>
                <a:xfrm>
                  <a:off x="1395766" y="4348950"/>
                  <a:ext cx="3474541" cy="461473"/>
                </a:xfrm>
                <a:prstGeom prst="rect">
                  <a:avLst/>
                </a:prstGeom>
                <a:blipFill>
                  <a:blip r:embed="rId9"/>
                  <a:stretch>
                    <a:fillRect t="-1316" r="-702" b="-6579"/>
                  </a:stretch>
                </a:blipFill>
              </p:spPr>
              <p:txBody>
                <a:bodyPr/>
                <a:lstStyle/>
                <a:p>
                  <a:r>
                    <a:rPr lang="en-US">
                      <a:noFill/>
                    </a:rPr>
                    <a:t> </a:t>
                  </a:r>
                </a:p>
              </p:txBody>
            </p:sp>
          </mc:Fallback>
        </mc:AlternateContent>
      </p:grpSp>
      <p:grpSp>
        <p:nvGrpSpPr>
          <p:cNvPr id="96" name="Grup 95">
            <a:extLst>
              <a:ext uri="{FF2B5EF4-FFF2-40B4-BE49-F238E27FC236}">
                <a16:creationId xmlns:a16="http://schemas.microsoft.com/office/drawing/2014/main" id="{41FEF55C-CE44-1CE7-6DF2-C98E8B986B84}"/>
              </a:ext>
            </a:extLst>
          </p:cNvPr>
          <p:cNvGrpSpPr/>
          <p:nvPr/>
        </p:nvGrpSpPr>
        <p:grpSpPr>
          <a:xfrm>
            <a:off x="6523662" y="3228616"/>
            <a:ext cx="3507722" cy="1200329"/>
            <a:chOff x="5098660" y="3013733"/>
            <a:chExt cx="3507722" cy="1200329"/>
          </a:xfrm>
        </p:grpSpPr>
        <mc:AlternateContent xmlns:mc="http://schemas.openxmlformats.org/markup-compatibility/2006">
          <mc:Choice xmlns:a14="http://schemas.microsoft.com/office/drawing/2010/main" Requires="a14">
            <p:sp>
              <p:nvSpPr>
                <p:cNvPr id="90" name="Metin kutusu 89">
                  <a:extLst>
                    <a:ext uri="{FF2B5EF4-FFF2-40B4-BE49-F238E27FC236}">
                      <a16:creationId xmlns:a16="http://schemas.microsoft.com/office/drawing/2014/main" id="{5B3CC747-1EED-80E6-C7D9-4516BB2B74D4}"/>
                    </a:ext>
                  </a:extLst>
                </p:cNvPr>
                <p:cNvSpPr txBox="1"/>
                <p:nvPr/>
              </p:nvSpPr>
              <p:spPr>
                <a:xfrm>
                  <a:off x="7229082" y="3165078"/>
                  <a:ext cx="1377300" cy="8253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sSub>
                              <m:sSubPr>
                                <m:ctrlPr>
                                  <a:rPr lang="en-US"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𝑃</m:t>
                                </m:r>
                              </m:e>
                              <m:sub>
                                <m:r>
                                  <a:rPr lang="tr-TR" b="0" i="1" smtClean="0">
                                    <a:solidFill>
                                      <a:srgbClr val="002060"/>
                                    </a:solidFill>
                                    <a:latin typeface="Cambria Math" panose="02040503050406030204" pitchFamily="18" charset="0"/>
                                  </a:rPr>
                                  <m:t>𝑖</m:t>
                                </m:r>
                              </m:sub>
                            </m:sSub>
                          </m:sub>
                        </m:sSub>
                        <m:r>
                          <a:rPr lang="tr-TR" b="0" i="1" smtClean="0">
                            <a:solidFill>
                              <a:srgbClr val="002060"/>
                            </a:solidFill>
                            <a:latin typeface="Cambria Math" panose="02040503050406030204" pitchFamily="18" charset="0"/>
                          </a:rPr>
                          <m:t>=</m:t>
                        </m:r>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𝐾</m:t>
                            </m:r>
                            <m:sSup>
                              <m:sSupPr>
                                <m:ctrlPr>
                                  <a:rPr lang="tr-TR" b="0" i="1" smtClean="0">
                                    <a:solidFill>
                                      <a:srgbClr val="002060"/>
                                    </a:solidFill>
                                    <a:latin typeface="Cambria Math" panose="02040503050406030204" pitchFamily="18" charset="0"/>
                                  </a:rPr>
                                </m:ctrlPr>
                              </m:sSupPr>
                              <m:e>
                                <m:sSub>
                                  <m:sSubPr>
                                    <m:ctrlPr>
                                      <a:rPr lang="tr-TR" b="0" i="1" smtClean="0">
                                        <a:solidFill>
                                          <a:srgbClr val="002060"/>
                                        </a:solidFill>
                                        <a:latin typeface="Cambria Math" panose="02040503050406030204" pitchFamily="18" charset="0"/>
                                      </a:rPr>
                                    </m:ctrlPr>
                                  </m:sSubPr>
                                  <m:e>
                                    <m:r>
                                      <a:rPr lang="tr-TR" b="0" i="1" smtClean="0">
                                        <a:solidFill>
                                          <a:srgbClr val="002060"/>
                                        </a:solidFill>
                                        <a:latin typeface="Cambria Math" panose="02040503050406030204" pitchFamily="18" charset="0"/>
                                      </a:rPr>
                                      <m:t>𝐶</m:t>
                                    </m:r>
                                  </m:e>
                                  <m:sub>
                                    <m:r>
                                      <a:rPr lang="tr-TR" b="0" i="1" smtClean="0">
                                        <a:solidFill>
                                          <a:srgbClr val="002060"/>
                                        </a:solidFill>
                                        <a:latin typeface="Cambria Math" panose="02040503050406030204" pitchFamily="18" charset="0"/>
                                      </a:rPr>
                                      <m:t>𝑇</m:t>
                                    </m:r>
                                  </m:sub>
                                </m:sSub>
                              </m:e>
                              <m:sup>
                                <m:f>
                                  <m:fPr>
                                    <m:ctrlPr>
                                      <a:rPr lang="tr-TR" b="0" i="1" smtClean="0">
                                        <a:solidFill>
                                          <a:srgbClr val="002060"/>
                                        </a:solidFill>
                                        <a:latin typeface="Cambria Math" panose="02040503050406030204" pitchFamily="18" charset="0"/>
                                      </a:rPr>
                                    </m:ctrlPr>
                                  </m:fPr>
                                  <m:num>
                                    <m:r>
                                      <a:rPr lang="tr-TR" b="0" i="1" smtClean="0">
                                        <a:solidFill>
                                          <a:srgbClr val="002060"/>
                                        </a:solidFill>
                                        <a:latin typeface="Cambria Math" panose="02040503050406030204" pitchFamily="18" charset="0"/>
                                      </a:rPr>
                                      <m:t>3</m:t>
                                    </m:r>
                                  </m:num>
                                  <m:den>
                                    <m:r>
                                      <a:rPr lang="tr-TR" b="0" i="1" smtClean="0">
                                        <a:solidFill>
                                          <a:srgbClr val="002060"/>
                                        </a:solidFill>
                                        <a:latin typeface="Cambria Math" panose="02040503050406030204" pitchFamily="18" charset="0"/>
                                      </a:rPr>
                                      <m:t>2</m:t>
                                    </m:r>
                                  </m:den>
                                </m:f>
                              </m:sup>
                            </m:sSup>
                          </m:num>
                          <m:den>
                            <m:rad>
                              <m:radPr>
                                <m:degHide m:val="on"/>
                                <m:ctrlPr>
                                  <a:rPr lang="tr-TR" b="0" i="1" smtClean="0">
                                    <a:solidFill>
                                      <a:srgbClr val="002060"/>
                                    </a:solidFill>
                                    <a:latin typeface="Cambria Math" panose="02040503050406030204" pitchFamily="18" charset="0"/>
                                  </a:rPr>
                                </m:ctrlPr>
                              </m:radPr>
                              <m:deg/>
                              <m:e>
                                <m:r>
                                  <a:rPr lang="tr-TR"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p:sp>
              <p:nvSpPr>
                <p:cNvPr id="90" name="Metin kutusu 89">
                  <a:extLst>
                    <a:ext uri="{FF2B5EF4-FFF2-40B4-BE49-F238E27FC236}">
                      <a16:creationId xmlns:a16="http://schemas.microsoft.com/office/drawing/2014/main" id="{5B3CC747-1EED-80E6-C7D9-4516BB2B74D4}"/>
                    </a:ext>
                  </a:extLst>
                </p:cNvPr>
                <p:cNvSpPr txBox="1">
                  <a:spLocks noRot="1" noChangeAspect="1" noMove="1" noResize="1" noEditPoints="1" noAdjustHandles="1" noChangeArrowheads="1" noChangeShapeType="1" noTextEdit="1"/>
                </p:cNvSpPr>
                <p:nvPr/>
              </p:nvSpPr>
              <p:spPr>
                <a:xfrm>
                  <a:off x="7229082" y="3165078"/>
                  <a:ext cx="1377300" cy="825354"/>
                </a:xfrm>
                <a:prstGeom prst="rect">
                  <a:avLst/>
                </a:prstGeom>
                <a:blipFill>
                  <a:blip r:embed="rId10"/>
                  <a:stretch>
                    <a:fillRect/>
                  </a:stretch>
                </a:blipFill>
              </p:spPr>
              <p:txBody>
                <a:bodyPr/>
                <a:lstStyle/>
                <a:p>
                  <a:r>
                    <a:rPr lang="en-US">
                      <a:noFill/>
                    </a:rPr>
                    <a:t> </a:t>
                  </a:r>
                </a:p>
              </p:txBody>
            </p:sp>
          </mc:Fallback>
        </mc:AlternateContent>
        <p:sp>
          <p:nvSpPr>
            <p:cNvPr id="93" name="Metin kutusu 92">
              <a:extLst>
                <a:ext uri="{FF2B5EF4-FFF2-40B4-BE49-F238E27FC236}">
                  <a16:creationId xmlns:a16="http://schemas.microsoft.com/office/drawing/2014/main" id="{10966008-66CD-1B6A-C43B-95EDF37D760B}"/>
                </a:ext>
              </a:extLst>
            </p:cNvPr>
            <p:cNvSpPr txBox="1"/>
            <p:nvPr/>
          </p:nvSpPr>
          <p:spPr>
            <a:xfrm>
              <a:off x="5098660" y="3013733"/>
              <a:ext cx="1689758" cy="1200329"/>
            </a:xfrm>
            <a:prstGeom prst="rect">
              <a:avLst/>
            </a:prstGeom>
            <a:noFill/>
          </p:spPr>
          <p:txBody>
            <a:bodyPr wrap="none" rtlCol="0">
              <a:spAutoFit/>
            </a:bodyPr>
            <a:lstStyle/>
            <a:p>
              <a:pPr algn="ctr"/>
              <a:r>
                <a:rPr lang="en-US" dirty="0">
                  <a:solidFill>
                    <a:srgbClr val="002060"/>
                  </a:solidFill>
                </a:rPr>
                <a:t>Constant</a:t>
              </a:r>
            </a:p>
            <a:p>
              <a:pPr algn="ctr"/>
              <a:r>
                <a:rPr lang="en-US" dirty="0">
                  <a:solidFill>
                    <a:srgbClr val="002060"/>
                  </a:solidFill>
                </a:rPr>
                <a:t>of</a:t>
              </a:r>
            </a:p>
            <a:p>
              <a:pPr algn="ctr"/>
              <a:r>
                <a:rPr lang="en-US" dirty="0">
                  <a:solidFill>
                    <a:srgbClr val="002060"/>
                  </a:solidFill>
                </a:rPr>
                <a:t>Induced</a:t>
              </a:r>
              <a:r>
                <a:rPr lang="tr-TR" dirty="0">
                  <a:solidFill>
                    <a:srgbClr val="002060"/>
                  </a:solidFill>
                </a:rPr>
                <a:t> </a:t>
              </a:r>
              <a:r>
                <a:rPr lang="en-US" dirty="0">
                  <a:solidFill>
                    <a:srgbClr val="002060"/>
                  </a:solidFill>
                </a:rPr>
                <a:t>Power</a:t>
              </a:r>
            </a:p>
            <a:p>
              <a:pPr algn="ctr"/>
              <a:r>
                <a:rPr lang="en-US" dirty="0">
                  <a:solidFill>
                    <a:srgbClr val="002060"/>
                  </a:solidFill>
                </a:rPr>
                <a:t>Consumption</a:t>
              </a:r>
            </a:p>
          </p:txBody>
        </p:sp>
        <p:cxnSp>
          <p:nvCxnSpPr>
            <p:cNvPr id="95" name="Düz Ok Bağlayıcısı 94">
              <a:extLst>
                <a:ext uri="{FF2B5EF4-FFF2-40B4-BE49-F238E27FC236}">
                  <a16:creationId xmlns:a16="http://schemas.microsoft.com/office/drawing/2014/main" id="{7BE67432-B9CB-B27F-B974-86174968450C}"/>
                </a:ext>
              </a:extLst>
            </p:cNvPr>
            <p:cNvCxnSpPr/>
            <p:nvPr/>
          </p:nvCxnSpPr>
          <p:spPr>
            <a:xfrm flipH="1">
              <a:off x="6783418" y="3652629"/>
              <a:ext cx="41573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up 101">
            <a:extLst>
              <a:ext uri="{FF2B5EF4-FFF2-40B4-BE49-F238E27FC236}">
                <a16:creationId xmlns:a16="http://schemas.microsoft.com/office/drawing/2014/main" id="{6B3D7E13-B43B-B731-D8B9-62A726B6634D}"/>
              </a:ext>
            </a:extLst>
          </p:cNvPr>
          <p:cNvGrpSpPr/>
          <p:nvPr/>
        </p:nvGrpSpPr>
        <p:grpSpPr>
          <a:xfrm>
            <a:off x="5622950" y="2005217"/>
            <a:ext cx="5570955" cy="1391882"/>
            <a:chOff x="5755225" y="2570268"/>
            <a:chExt cx="5570955" cy="1391882"/>
          </a:xfrm>
        </p:grpSpPr>
        <p:grpSp>
          <p:nvGrpSpPr>
            <p:cNvPr id="97" name="Grup 96">
              <a:extLst>
                <a:ext uri="{FF2B5EF4-FFF2-40B4-BE49-F238E27FC236}">
                  <a16:creationId xmlns:a16="http://schemas.microsoft.com/office/drawing/2014/main" id="{3531FBFC-DA41-5FE8-6955-4C8B3EC72667}"/>
                </a:ext>
              </a:extLst>
            </p:cNvPr>
            <p:cNvGrpSpPr/>
            <p:nvPr/>
          </p:nvGrpSpPr>
          <p:grpSpPr>
            <a:xfrm>
              <a:off x="5755225" y="2570268"/>
              <a:ext cx="5570955" cy="1391882"/>
              <a:chOff x="5658767" y="2020741"/>
              <a:chExt cx="5570955" cy="1391882"/>
            </a:xfrm>
          </p:grpSpPr>
          <p:sp>
            <p:nvSpPr>
              <p:cNvPr id="49" name="Oval 48">
                <a:extLst>
                  <a:ext uri="{FF2B5EF4-FFF2-40B4-BE49-F238E27FC236}">
                    <a16:creationId xmlns:a16="http://schemas.microsoft.com/office/drawing/2014/main" id="{3306CD1A-7130-176A-2153-A542620691D9}"/>
                  </a:ext>
                </a:extLst>
              </p:cNvPr>
              <p:cNvSpPr/>
              <p:nvPr/>
            </p:nvSpPr>
            <p:spPr>
              <a:xfrm>
                <a:off x="7068740" y="2795129"/>
                <a:ext cx="1416746" cy="1898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Düz Bağlayıcı 50">
                <a:extLst>
                  <a:ext uri="{FF2B5EF4-FFF2-40B4-BE49-F238E27FC236}">
                    <a16:creationId xmlns:a16="http://schemas.microsoft.com/office/drawing/2014/main" id="{A50ED482-5313-22EB-44F1-D8C7E0F1F3CA}"/>
                  </a:ext>
                </a:extLst>
              </p:cNvPr>
              <p:cNvCxnSpPr>
                <a:cxnSpLocks/>
                <a:stCxn id="59" idx="0"/>
                <a:endCxn id="49" idx="2"/>
              </p:cNvCxnSpPr>
              <p:nvPr/>
            </p:nvCxnSpPr>
            <p:spPr>
              <a:xfrm flipH="1">
                <a:off x="7068740" y="2196526"/>
                <a:ext cx="704845" cy="693533"/>
              </a:xfrm>
              <a:prstGeom prst="line">
                <a:avLst/>
              </a:prstGeom>
            </p:spPr>
            <p:style>
              <a:lnRef idx="1">
                <a:schemeClr val="dk1"/>
              </a:lnRef>
              <a:fillRef idx="0">
                <a:schemeClr val="dk1"/>
              </a:fillRef>
              <a:effectRef idx="0">
                <a:schemeClr val="dk1"/>
              </a:effectRef>
              <a:fontRef idx="minor">
                <a:schemeClr val="tx1"/>
              </a:fontRef>
            </p:style>
          </p:cxnSp>
          <p:cxnSp>
            <p:nvCxnSpPr>
              <p:cNvPr id="53" name="Düz Bağlayıcı 52">
                <a:extLst>
                  <a:ext uri="{FF2B5EF4-FFF2-40B4-BE49-F238E27FC236}">
                    <a16:creationId xmlns:a16="http://schemas.microsoft.com/office/drawing/2014/main" id="{54DF9055-47A5-8460-2F8D-CB2F5A5C2716}"/>
                  </a:ext>
                </a:extLst>
              </p:cNvPr>
              <p:cNvCxnSpPr>
                <a:cxnSpLocks/>
                <a:stCxn id="49" idx="6"/>
              </p:cNvCxnSpPr>
              <p:nvPr/>
            </p:nvCxnSpPr>
            <p:spPr>
              <a:xfrm flipV="1">
                <a:off x="8485486" y="2305433"/>
                <a:ext cx="1268114" cy="584626"/>
              </a:xfrm>
              <a:prstGeom prst="line">
                <a:avLst/>
              </a:prstGeom>
            </p:spPr>
            <p:style>
              <a:lnRef idx="1">
                <a:schemeClr val="dk1"/>
              </a:lnRef>
              <a:fillRef idx="0">
                <a:schemeClr val="dk1"/>
              </a:fillRef>
              <a:effectRef idx="0">
                <a:schemeClr val="dk1"/>
              </a:effectRef>
              <a:fontRef idx="minor">
                <a:schemeClr val="tx1"/>
              </a:fontRef>
            </p:style>
          </p:cxnSp>
          <p:cxnSp>
            <p:nvCxnSpPr>
              <p:cNvPr id="57" name="Düz Bağlayıcı 56">
                <a:extLst>
                  <a:ext uri="{FF2B5EF4-FFF2-40B4-BE49-F238E27FC236}">
                    <a16:creationId xmlns:a16="http://schemas.microsoft.com/office/drawing/2014/main" id="{30503100-59C3-CD9C-1675-B312632C55F4}"/>
                  </a:ext>
                </a:extLst>
              </p:cNvPr>
              <p:cNvCxnSpPr>
                <a:cxnSpLocks/>
              </p:cNvCxnSpPr>
              <p:nvPr/>
            </p:nvCxnSpPr>
            <p:spPr>
              <a:xfrm>
                <a:off x="7421162" y="2253539"/>
                <a:ext cx="2461758" cy="0"/>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58" name="Yay 57">
                <a:extLst>
                  <a:ext uri="{FF2B5EF4-FFF2-40B4-BE49-F238E27FC236}">
                    <a16:creationId xmlns:a16="http://schemas.microsoft.com/office/drawing/2014/main" id="{EA6C483A-4032-E6FC-9427-A2466D8D48EA}"/>
                  </a:ext>
                </a:extLst>
              </p:cNvPr>
              <p:cNvSpPr/>
              <p:nvPr/>
            </p:nvSpPr>
            <p:spPr>
              <a:xfrm rot="21247719">
                <a:off x="6122937" y="2522835"/>
                <a:ext cx="2742648" cy="587422"/>
              </a:xfrm>
              <a:prstGeom prst="arc">
                <a:avLst>
                  <a:gd name="adj1" fmla="val 16200000"/>
                  <a:gd name="adj2" fmla="val 1446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Yay 58">
                <a:extLst>
                  <a:ext uri="{FF2B5EF4-FFF2-40B4-BE49-F238E27FC236}">
                    <a16:creationId xmlns:a16="http://schemas.microsoft.com/office/drawing/2014/main" id="{BF4926B9-AA32-2087-5757-456AB7E696BD}"/>
                  </a:ext>
                </a:extLst>
              </p:cNvPr>
              <p:cNvSpPr/>
              <p:nvPr/>
            </p:nvSpPr>
            <p:spPr>
              <a:xfrm rot="21247719">
                <a:off x="7014138" y="2106651"/>
                <a:ext cx="2742648" cy="587422"/>
              </a:xfrm>
              <a:prstGeom prst="arc">
                <a:avLst>
                  <a:gd name="adj1" fmla="val 12257759"/>
                  <a:gd name="adj2" fmla="val 144698"/>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Yay 60">
                <a:extLst>
                  <a:ext uri="{FF2B5EF4-FFF2-40B4-BE49-F238E27FC236}">
                    <a16:creationId xmlns:a16="http://schemas.microsoft.com/office/drawing/2014/main" id="{DE594800-7D39-590B-567A-D162CFB32043}"/>
                  </a:ext>
                </a:extLst>
              </p:cNvPr>
              <p:cNvSpPr/>
              <p:nvPr/>
            </p:nvSpPr>
            <p:spPr>
              <a:xfrm rot="21164772">
                <a:off x="5658767" y="2865313"/>
                <a:ext cx="2904021" cy="547310"/>
              </a:xfrm>
              <a:prstGeom prst="arc">
                <a:avLst>
                  <a:gd name="adj1" fmla="val 16907225"/>
                  <a:gd name="adj2" fmla="val 21469691"/>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Düz Bağlayıcı 62">
                <a:extLst>
                  <a:ext uri="{FF2B5EF4-FFF2-40B4-BE49-F238E27FC236}">
                    <a16:creationId xmlns:a16="http://schemas.microsoft.com/office/drawing/2014/main" id="{1C380E46-9F94-5A1B-130D-9C750D1B2D12}"/>
                  </a:ext>
                </a:extLst>
              </p:cNvPr>
              <p:cNvCxnSpPr>
                <a:cxnSpLocks/>
                <a:stCxn id="58" idx="0"/>
              </p:cNvCxnSpPr>
              <p:nvPr/>
            </p:nvCxnSpPr>
            <p:spPr>
              <a:xfrm>
                <a:off x="7464216" y="252437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062495E7-628C-A8E0-43D1-B8FA458631A6}"/>
                  </a:ext>
                </a:extLst>
              </p:cNvPr>
              <p:cNvCxnSpPr>
                <a:cxnSpLocks/>
              </p:cNvCxnSpPr>
              <p:nvPr/>
            </p:nvCxnSpPr>
            <p:spPr>
              <a:xfrm>
                <a:off x="7763950" y="248240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AE811085-5525-8E68-F0CD-7D0AABC13E8F}"/>
                  </a:ext>
                </a:extLst>
              </p:cNvPr>
              <p:cNvCxnSpPr>
                <a:cxnSpLocks/>
              </p:cNvCxnSpPr>
              <p:nvPr/>
            </p:nvCxnSpPr>
            <p:spPr>
              <a:xfrm>
                <a:off x="8057767" y="2510017"/>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3A6090B8-185E-DC74-9D43-290496995FA1}"/>
                  </a:ext>
                </a:extLst>
              </p:cNvPr>
              <p:cNvCxnSpPr>
                <a:cxnSpLocks/>
              </p:cNvCxnSpPr>
              <p:nvPr/>
            </p:nvCxnSpPr>
            <p:spPr>
              <a:xfrm>
                <a:off x="8353904" y="2553486"/>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A8B9A758-D470-9D89-782A-C9A6B879A89B}"/>
                  </a:ext>
                </a:extLst>
              </p:cNvPr>
              <p:cNvCxnSpPr>
                <a:cxnSpLocks/>
              </p:cNvCxnSpPr>
              <p:nvPr/>
            </p:nvCxnSpPr>
            <p:spPr>
              <a:xfrm>
                <a:off x="8585720" y="2518608"/>
                <a:ext cx="45308" cy="3072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0ADFCB32-99F8-59A8-B7C8-C07A21AB74FB}"/>
                  </a:ext>
                </a:extLst>
              </p:cNvPr>
              <p:cNvCxnSpPr>
                <a:cxnSpLocks/>
              </p:cNvCxnSpPr>
              <p:nvPr/>
            </p:nvCxnSpPr>
            <p:spPr>
              <a:xfrm>
                <a:off x="7295696" y="2684165"/>
                <a:ext cx="17048" cy="16472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Sol Ayraç 70">
                <a:extLst>
                  <a:ext uri="{FF2B5EF4-FFF2-40B4-BE49-F238E27FC236}">
                    <a16:creationId xmlns:a16="http://schemas.microsoft.com/office/drawing/2014/main" id="{986B1953-42E7-1EB9-9AB1-261D9E8939B3}"/>
                  </a:ext>
                </a:extLst>
              </p:cNvPr>
              <p:cNvSpPr/>
              <p:nvPr/>
            </p:nvSpPr>
            <p:spPr>
              <a:xfrm rot="2508143">
                <a:off x="6995660" y="2345837"/>
                <a:ext cx="194757" cy="503818"/>
              </a:xfrm>
              <a:prstGeom prst="leftBrace">
                <a:avLst/>
              </a:prstGeom>
              <a:ln w="12700">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Metin kutusu 71">
                <a:extLst>
                  <a:ext uri="{FF2B5EF4-FFF2-40B4-BE49-F238E27FC236}">
                    <a16:creationId xmlns:a16="http://schemas.microsoft.com/office/drawing/2014/main" id="{9CF66AEC-4A75-2B3A-7C48-DEE5F15C4E86}"/>
                  </a:ext>
                </a:extLst>
              </p:cNvPr>
              <p:cNvSpPr txBox="1"/>
              <p:nvPr/>
            </p:nvSpPr>
            <p:spPr>
              <a:xfrm>
                <a:off x="5822056" y="2020741"/>
                <a:ext cx="1189970" cy="923330"/>
              </a:xfrm>
              <a:prstGeom prst="rect">
                <a:avLst/>
              </a:prstGeom>
              <a:noFill/>
            </p:spPr>
            <p:txBody>
              <a:bodyPr wrap="square" rtlCol="0">
                <a:spAutoFit/>
              </a:bodyPr>
              <a:lstStyle/>
              <a:p>
                <a:r>
                  <a:rPr lang="en-US">
                    <a:solidFill>
                      <a:schemeClr val="accent6">
                        <a:lumMod val="75000"/>
                      </a:schemeClr>
                    </a:solidFill>
                  </a:rPr>
                  <a:t>Lift Loss of </a:t>
                </a:r>
              </a:p>
              <a:p>
                <a:r>
                  <a:rPr lang="en-US" dirty="0">
                    <a:solidFill>
                      <a:schemeClr val="accent6">
                        <a:lumMod val="75000"/>
                      </a:schemeClr>
                    </a:solidFill>
                  </a:rPr>
                  <a:t>Wing Tip</a:t>
                </a:r>
              </a:p>
            </p:txBody>
          </p:sp>
          <p:sp>
            <p:nvSpPr>
              <p:cNvPr id="73" name="Oval 72">
                <a:extLst>
                  <a:ext uri="{FF2B5EF4-FFF2-40B4-BE49-F238E27FC236}">
                    <a16:creationId xmlns:a16="http://schemas.microsoft.com/office/drawing/2014/main" id="{F896CEA6-5561-2579-256B-5A3DB7868DC9}"/>
                  </a:ext>
                </a:extLst>
              </p:cNvPr>
              <p:cNvSpPr/>
              <p:nvPr/>
            </p:nvSpPr>
            <p:spPr>
              <a:xfrm>
                <a:off x="7208551" y="274536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A759609-70C8-2235-7BE1-5077B8DD4312}"/>
                  </a:ext>
                </a:extLst>
              </p:cNvPr>
              <p:cNvSpPr/>
              <p:nvPr/>
            </p:nvSpPr>
            <p:spPr>
              <a:xfrm>
                <a:off x="7688330" y="2694572"/>
                <a:ext cx="150878" cy="1537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AB0CB59-0A07-2D90-92BE-52AC71A1FB92}"/>
                  </a:ext>
                </a:extLst>
              </p:cNvPr>
              <p:cNvSpPr/>
              <p:nvPr/>
            </p:nvSpPr>
            <p:spPr>
              <a:xfrm>
                <a:off x="7293217"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E5BD243-A5FA-83C7-FDA5-E327E83CDB8C}"/>
                  </a:ext>
                </a:extLst>
              </p:cNvPr>
              <p:cNvSpPr/>
              <p:nvPr/>
            </p:nvSpPr>
            <p:spPr>
              <a:xfrm>
                <a:off x="7394818"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8E5AF6-713B-F5C0-8663-A36382075F5A}"/>
                  </a:ext>
                </a:extLst>
              </p:cNvPr>
              <p:cNvSpPr/>
              <p:nvPr/>
            </p:nvSpPr>
            <p:spPr>
              <a:xfrm>
                <a:off x="7496419"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34E7670-D0D4-48BD-3D95-FC9714CD7D3F}"/>
                  </a:ext>
                </a:extLst>
              </p:cNvPr>
              <p:cNvSpPr/>
              <p:nvPr/>
            </p:nvSpPr>
            <p:spPr>
              <a:xfrm>
                <a:off x="7575441"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9B9A41-109E-FE22-D104-D0526BD7C7C6}"/>
                  </a:ext>
                </a:extLst>
              </p:cNvPr>
              <p:cNvSpPr/>
              <p:nvPr/>
            </p:nvSpPr>
            <p:spPr>
              <a:xfrm>
                <a:off x="7778643"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C37CBCE-EFF5-9F05-0C43-7C6BF54020D2}"/>
                  </a:ext>
                </a:extLst>
              </p:cNvPr>
              <p:cNvSpPr/>
              <p:nvPr/>
            </p:nvSpPr>
            <p:spPr>
              <a:xfrm>
                <a:off x="7880245" y="2705852"/>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9F52A0A-E0B9-B701-00D0-980AF98E82A6}"/>
                  </a:ext>
                </a:extLst>
              </p:cNvPr>
              <p:cNvSpPr/>
              <p:nvPr/>
            </p:nvSpPr>
            <p:spPr>
              <a:xfrm>
                <a:off x="7981845" y="2717141"/>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1206F83-492B-4507-D69B-E6FF377DE75B}"/>
                  </a:ext>
                </a:extLst>
              </p:cNvPr>
              <p:cNvSpPr/>
              <p:nvPr/>
            </p:nvSpPr>
            <p:spPr>
              <a:xfrm>
                <a:off x="8072151" y="2728430"/>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6646950-AEF7-1741-010B-3B2E69171D88}"/>
                  </a:ext>
                </a:extLst>
              </p:cNvPr>
              <p:cNvSpPr/>
              <p:nvPr/>
            </p:nvSpPr>
            <p:spPr>
              <a:xfrm>
                <a:off x="8162462" y="2751008"/>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FA3EF7A-6E6C-DCD5-8106-C762BD287E0D}"/>
                  </a:ext>
                </a:extLst>
              </p:cNvPr>
              <p:cNvSpPr/>
              <p:nvPr/>
            </p:nvSpPr>
            <p:spPr>
              <a:xfrm>
                <a:off x="8252773" y="2762297"/>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EDCA729-58BE-0FBA-79E5-BE0511C0402E}"/>
                  </a:ext>
                </a:extLst>
              </p:cNvPr>
              <p:cNvSpPr/>
              <p:nvPr/>
            </p:nvSpPr>
            <p:spPr>
              <a:xfrm>
                <a:off x="8331795" y="2784875"/>
                <a:ext cx="150878" cy="153766"/>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Yay 87">
                <a:extLst>
                  <a:ext uri="{FF2B5EF4-FFF2-40B4-BE49-F238E27FC236}">
                    <a16:creationId xmlns:a16="http://schemas.microsoft.com/office/drawing/2014/main" id="{23BC7516-DC27-978C-9471-B60627C3AF0C}"/>
                  </a:ext>
                </a:extLst>
              </p:cNvPr>
              <p:cNvSpPr/>
              <p:nvPr/>
            </p:nvSpPr>
            <p:spPr>
              <a:xfrm rot="17478033">
                <a:off x="7056744" y="2763880"/>
                <a:ext cx="344677" cy="292709"/>
              </a:xfrm>
              <a:prstGeom prst="arc">
                <a:avLst>
                  <a:gd name="adj1" fmla="val 15337351"/>
                  <a:gd name="adj2" fmla="val 0"/>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Yay 88">
                <a:extLst>
                  <a:ext uri="{FF2B5EF4-FFF2-40B4-BE49-F238E27FC236}">
                    <a16:creationId xmlns:a16="http://schemas.microsoft.com/office/drawing/2014/main" id="{1329ECE5-BAED-6DFA-966A-138CAD0DD5DE}"/>
                  </a:ext>
                </a:extLst>
              </p:cNvPr>
              <p:cNvSpPr/>
              <p:nvPr/>
            </p:nvSpPr>
            <p:spPr>
              <a:xfrm rot="17478033">
                <a:off x="8458626" y="2787721"/>
                <a:ext cx="210345" cy="292709"/>
              </a:xfrm>
              <a:prstGeom prst="arc">
                <a:avLst>
                  <a:gd name="adj1" fmla="val 15337351"/>
                  <a:gd name="adj2" fmla="val 2996282"/>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Metin kutusu 90">
                <a:extLst>
                  <a:ext uri="{FF2B5EF4-FFF2-40B4-BE49-F238E27FC236}">
                    <a16:creationId xmlns:a16="http://schemas.microsoft.com/office/drawing/2014/main" id="{B15B14FF-9394-01E7-DF79-9498D9D51C73}"/>
                  </a:ext>
                </a:extLst>
              </p:cNvPr>
              <p:cNvSpPr txBox="1"/>
              <p:nvPr/>
            </p:nvSpPr>
            <p:spPr>
              <a:xfrm>
                <a:off x="10147759" y="2174372"/>
                <a:ext cx="1081963" cy="923330"/>
              </a:xfrm>
              <a:prstGeom prst="rect">
                <a:avLst/>
              </a:prstGeom>
              <a:noFill/>
            </p:spPr>
            <p:txBody>
              <a:bodyPr wrap="none" rtlCol="0">
                <a:spAutoFit/>
              </a:bodyPr>
              <a:lstStyle/>
              <a:p>
                <a:pPr marL="285750" indent="-285750">
                  <a:buFont typeface="Arial" panose="020B0604020202020204" pitchFamily="34" charset="0"/>
                  <a:buChar char="•"/>
                </a:pPr>
                <a:r>
                  <a:rPr lang="en-US" dirty="0"/>
                  <a:t>Twist</a:t>
                </a:r>
                <a:endParaRPr lang="tr-TR" dirty="0"/>
              </a:p>
              <a:p>
                <a:pPr marL="285750" indent="-285750">
                  <a:buFont typeface="Arial" panose="020B0604020202020204" pitchFamily="34" charset="0"/>
                  <a:buChar char="•"/>
                </a:pPr>
                <a:r>
                  <a:rPr lang="en-US" dirty="0"/>
                  <a:t>Taper</a:t>
                </a:r>
                <a:endParaRPr lang="tr-TR" dirty="0"/>
              </a:p>
              <a:p>
                <a:pPr marL="285750" indent="-285750">
                  <a:buFont typeface="Arial" panose="020B0604020202020204" pitchFamily="34" charset="0"/>
                  <a:buChar char="•"/>
                </a:pPr>
                <a:r>
                  <a:rPr lang="en-US" dirty="0"/>
                  <a:t>Airfoil</a:t>
                </a:r>
              </a:p>
            </p:txBody>
          </p:sp>
        </p:grpSp>
        <p:cxnSp>
          <p:nvCxnSpPr>
            <p:cNvPr id="101" name="Düz Ok Bağlayıcısı 100">
              <a:extLst>
                <a:ext uri="{FF2B5EF4-FFF2-40B4-BE49-F238E27FC236}">
                  <a16:creationId xmlns:a16="http://schemas.microsoft.com/office/drawing/2014/main" id="{7B2A4F3C-7576-21AF-8442-21FBF9B128F6}"/>
                </a:ext>
              </a:extLst>
            </p:cNvPr>
            <p:cNvCxnSpPr>
              <a:cxnSpLocks/>
            </p:cNvCxnSpPr>
            <p:nvPr/>
          </p:nvCxnSpPr>
          <p:spPr>
            <a:xfrm>
              <a:off x="8754754" y="3417489"/>
              <a:ext cx="207010" cy="4351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03" name="Title 3">
                <a:extLst>
                  <a:ext uri="{FF2B5EF4-FFF2-40B4-BE49-F238E27FC236}">
                    <a16:creationId xmlns:a16="http://schemas.microsoft.com/office/drawing/2014/main" id="{4933076C-9E6E-F87D-13CA-59FF04A72F77}"/>
                  </a:ext>
                </a:extLst>
              </p:cNvPr>
              <p:cNvSpPr txBox="1">
                <a:spLocks/>
              </p:cNvSpPr>
              <p:nvPr/>
            </p:nvSpPr>
            <p:spPr>
              <a:xfrm>
                <a:off x="827981" y="703837"/>
                <a:ext cx="11358564" cy="435093"/>
              </a:xfrm>
              <a:prstGeom prst="rect">
                <a:avLst/>
              </a:prstGeom>
            </p:spPr>
            <p:txBody>
              <a:bodyPr>
                <a:noAutofit/>
              </a:bodyPr>
              <a:lstStyle>
                <a:lvl1pPr algn="l" defTabSz="914400" rtl="0" eaLnBrk="1" latinLnBrk="0" hangingPunct="1">
                  <a:lnSpc>
                    <a:spcPct val="100000"/>
                  </a:lnSpc>
                  <a:spcBef>
                    <a:spcPct val="0"/>
                  </a:spcBef>
                  <a:buNone/>
                  <a:defRPr sz="3600" b="1" kern="1200">
                    <a:solidFill>
                      <a:schemeClr val="tx1">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p:sp>
            <p:nvSpPr>
              <p:cNvPr id="103" name="Title 3">
                <a:extLst>
                  <a:ext uri="{FF2B5EF4-FFF2-40B4-BE49-F238E27FC236}">
                    <a16:creationId xmlns:a16="http://schemas.microsoft.com/office/drawing/2014/main" id="{4933076C-9E6E-F87D-13CA-59FF04A72F77}"/>
                  </a:ext>
                </a:extLst>
              </p:cNvPr>
              <p:cNvSpPr txBox="1">
                <a:spLocks noRot="1" noChangeAspect="1" noMove="1" noResize="1" noEditPoints="1" noAdjustHandles="1" noChangeArrowheads="1" noChangeShapeType="1" noTextEdit="1"/>
              </p:cNvSpPr>
              <p:nvPr/>
            </p:nvSpPr>
            <p:spPr>
              <a:xfrm>
                <a:off x="827981" y="703837"/>
                <a:ext cx="11358564" cy="435093"/>
              </a:xfrm>
              <a:prstGeom prst="rect">
                <a:avLst/>
              </a:prstGeom>
              <a:blipFill>
                <a:blip r:embed="rId11"/>
                <a:stretch>
                  <a:fillRect l="-698" t="-6944" b="-2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Metin kutusu 103">
                <a:extLst>
                  <a:ext uri="{FF2B5EF4-FFF2-40B4-BE49-F238E27FC236}">
                    <a16:creationId xmlns:a16="http://schemas.microsoft.com/office/drawing/2014/main" id="{D2929351-267C-EE94-E10C-6032FEF5AC57}"/>
                  </a:ext>
                </a:extLst>
              </p:cNvPr>
              <p:cNvSpPr txBox="1"/>
              <p:nvPr/>
            </p:nvSpPr>
            <p:spPr>
              <a:xfrm>
                <a:off x="1178067" y="5184557"/>
                <a:ext cx="2655727" cy="646331"/>
              </a:xfrm>
              <a:prstGeom prst="rect">
                <a:avLst/>
              </a:prstGeom>
              <a:noFill/>
            </p:spPr>
            <p:txBody>
              <a:bodyPr wrap="none" rtlCol="0">
                <a:spAutoFit/>
              </a:bodyPr>
              <a:lstStyle/>
              <a:p>
                <a:r>
                  <a:rPr lang="en-US" dirty="0"/>
                  <a:t>R: Rotor Blade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r>
                      <a:rPr lang="en-US" b="0" i="1" smtClean="0">
                        <a:latin typeface="Cambria Math" panose="02040503050406030204" pitchFamily="18" charset="0"/>
                      </a:rPr>
                      <m:t>:</m:t>
                    </m:r>
                  </m:oMath>
                </a14:m>
                <a:r>
                  <a:rPr lang="en-US" dirty="0"/>
                  <a:t> Effective Rotor Blade</a:t>
                </a:r>
              </a:p>
            </p:txBody>
          </p:sp>
        </mc:Choice>
        <mc:Fallback>
          <p:sp>
            <p:nvSpPr>
              <p:cNvPr id="104" name="Metin kutusu 103">
                <a:extLst>
                  <a:ext uri="{FF2B5EF4-FFF2-40B4-BE49-F238E27FC236}">
                    <a16:creationId xmlns:a16="http://schemas.microsoft.com/office/drawing/2014/main" id="{D2929351-267C-EE94-E10C-6032FEF5AC57}"/>
                  </a:ext>
                </a:extLst>
              </p:cNvPr>
              <p:cNvSpPr txBox="1">
                <a:spLocks noRot="1" noChangeAspect="1" noMove="1" noResize="1" noEditPoints="1" noAdjustHandles="1" noChangeArrowheads="1" noChangeShapeType="1" noTextEdit="1"/>
              </p:cNvSpPr>
              <p:nvPr/>
            </p:nvSpPr>
            <p:spPr>
              <a:xfrm>
                <a:off x="1178067" y="5184557"/>
                <a:ext cx="2655727" cy="646331"/>
              </a:xfrm>
              <a:prstGeom prst="rect">
                <a:avLst/>
              </a:prstGeom>
              <a:blipFill>
                <a:blip r:embed="rId12"/>
                <a:stretch>
                  <a:fillRect l="-1835" t="-3738" r="-1147" b="-140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Metin kutusu 104">
                <a:extLst>
                  <a:ext uri="{FF2B5EF4-FFF2-40B4-BE49-F238E27FC236}">
                    <a16:creationId xmlns:a16="http://schemas.microsoft.com/office/drawing/2014/main" id="{193E2B99-DA2E-1B81-C4F9-41C00F449068}"/>
                  </a:ext>
                </a:extLst>
              </p:cNvPr>
              <p:cNvSpPr txBox="1"/>
              <p:nvPr/>
            </p:nvSpPr>
            <p:spPr>
              <a:xfrm>
                <a:off x="1146771" y="4783712"/>
                <a:ext cx="11045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rPr>
                        <m:t>𝐵𝑅</m:t>
                      </m:r>
                    </m:oMath>
                  </m:oMathPara>
                </a14:m>
                <a:endParaRPr lang="en-US" dirty="0"/>
              </a:p>
            </p:txBody>
          </p:sp>
        </mc:Choice>
        <mc:Fallback>
          <p:sp>
            <p:nvSpPr>
              <p:cNvPr id="105" name="Metin kutusu 104">
                <a:extLst>
                  <a:ext uri="{FF2B5EF4-FFF2-40B4-BE49-F238E27FC236}">
                    <a16:creationId xmlns:a16="http://schemas.microsoft.com/office/drawing/2014/main" id="{193E2B99-DA2E-1B81-C4F9-41C00F449068}"/>
                  </a:ext>
                </a:extLst>
              </p:cNvPr>
              <p:cNvSpPr txBox="1">
                <a:spLocks noRot="1" noChangeAspect="1" noMove="1" noResize="1" noEditPoints="1" noAdjustHandles="1" noChangeArrowheads="1" noChangeShapeType="1" noTextEdit="1"/>
              </p:cNvSpPr>
              <p:nvPr/>
            </p:nvSpPr>
            <p:spPr>
              <a:xfrm>
                <a:off x="1146771" y="4783712"/>
                <a:ext cx="11045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Metin kutusu 105">
                <a:extLst>
                  <a:ext uri="{FF2B5EF4-FFF2-40B4-BE49-F238E27FC236}">
                    <a16:creationId xmlns:a16="http://schemas.microsoft.com/office/drawing/2014/main" id="{533B1502-E7F5-8797-D5E9-EFCE51EDF3B5}"/>
                  </a:ext>
                </a:extLst>
              </p:cNvPr>
              <p:cNvSpPr txBox="1"/>
              <p:nvPr/>
            </p:nvSpPr>
            <p:spPr>
              <a:xfrm>
                <a:off x="4922994" y="4802033"/>
                <a:ext cx="4064949" cy="369332"/>
              </a:xfrm>
              <a:prstGeom prst="rect">
                <a:avLst/>
              </a:prstGeom>
              <a:noFill/>
            </p:spPr>
            <p:txBody>
              <a:bodyPr wrap="square" rtlCol="0">
                <a:spAutoFit/>
              </a:bodyPr>
              <a:lstStyle/>
              <a:p>
                <a:r>
                  <a:rPr lang="en-US" dirty="0"/>
                  <a:t>The longer </a:t>
                </a:r>
                <a14:m>
                  <m:oMath xmlns:m="http://schemas.openxmlformats.org/officeDocument/2006/math">
                    <m:r>
                      <a:rPr lang="en-US" i="1" dirty="0" smtClean="0">
                        <a:latin typeface="Cambria Math" panose="02040503050406030204" pitchFamily="18" charset="0"/>
                      </a:rPr>
                      <m:t>𝐵</m:t>
                    </m:r>
                  </m:oMath>
                </a14:m>
                <a:r>
                  <a:rPr lang="en-US" dirty="0"/>
                  <a:t> is, the more</a:t>
                </a:r>
                <a:r>
                  <a:rPr lang="tr-TR" dirty="0"/>
                  <a:t>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𝑅</m:t>
                        </m:r>
                      </m:e>
                      <m:sub>
                        <m:r>
                          <a:rPr lang="tr-TR" b="0" i="1" smtClean="0">
                            <a:latin typeface="Cambria Math" panose="02040503050406030204" pitchFamily="18" charset="0"/>
                          </a:rPr>
                          <m:t>𝑒</m:t>
                        </m:r>
                      </m:sub>
                    </m:sSub>
                  </m:oMath>
                </a14:m>
                <a:r>
                  <a:rPr lang="en-US" dirty="0"/>
                  <a:t> increases.</a:t>
                </a:r>
              </a:p>
            </p:txBody>
          </p:sp>
        </mc:Choice>
        <mc:Fallback>
          <p:sp>
            <p:nvSpPr>
              <p:cNvPr id="106" name="Metin kutusu 105">
                <a:extLst>
                  <a:ext uri="{FF2B5EF4-FFF2-40B4-BE49-F238E27FC236}">
                    <a16:creationId xmlns:a16="http://schemas.microsoft.com/office/drawing/2014/main" id="{533B1502-E7F5-8797-D5E9-EFCE51EDF3B5}"/>
                  </a:ext>
                </a:extLst>
              </p:cNvPr>
              <p:cNvSpPr txBox="1">
                <a:spLocks noRot="1" noChangeAspect="1" noMove="1" noResize="1" noEditPoints="1" noAdjustHandles="1" noChangeArrowheads="1" noChangeShapeType="1" noTextEdit="1"/>
              </p:cNvSpPr>
              <p:nvPr/>
            </p:nvSpPr>
            <p:spPr>
              <a:xfrm>
                <a:off x="4922994" y="4802033"/>
                <a:ext cx="4064949" cy="369332"/>
              </a:xfrm>
              <a:prstGeom prst="rect">
                <a:avLst/>
              </a:prstGeom>
              <a:blipFill>
                <a:blip r:embed="rId14"/>
                <a:stretch>
                  <a:fillRect l="-1351" t="-8333" r="-1351" b="-28333"/>
                </a:stretch>
              </a:blipFill>
            </p:spPr>
            <p:txBody>
              <a:bodyPr/>
              <a:lstStyle/>
              <a:p>
                <a:r>
                  <a:rPr lang="en-US">
                    <a:noFill/>
                  </a:rPr>
                  <a:t> </a:t>
                </a:r>
              </a:p>
            </p:txBody>
          </p:sp>
        </mc:Fallback>
      </mc:AlternateContent>
      <p:sp>
        <p:nvSpPr>
          <p:cNvPr id="108" name="Metin kutusu 107">
            <a:extLst>
              <a:ext uri="{FF2B5EF4-FFF2-40B4-BE49-F238E27FC236}">
                <a16:creationId xmlns:a16="http://schemas.microsoft.com/office/drawing/2014/main" id="{8346501B-484D-7BC4-C74B-7C03DDA7F780}"/>
              </a:ext>
            </a:extLst>
          </p:cNvPr>
          <p:cNvSpPr txBox="1"/>
          <p:nvPr/>
        </p:nvSpPr>
        <p:spPr>
          <a:xfrm>
            <a:off x="4397397" y="5810005"/>
            <a:ext cx="5116144" cy="369332"/>
          </a:xfrm>
          <a:prstGeom prst="rect">
            <a:avLst/>
          </a:prstGeom>
          <a:noFill/>
        </p:spPr>
        <p:txBody>
          <a:bodyPr wrap="none" rtlCol="0">
            <a:spAutoFit/>
          </a:bodyPr>
          <a:lstStyle/>
          <a:p>
            <a:r>
              <a:rPr lang="en-US" dirty="0"/>
              <a:t>The surface area of the rotor blade is increasing</a:t>
            </a:r>
            <a:r>
              <a:rPr lang="tr-TR" dirty="0"/>
              <a:t>.</a:t>
            </a:r>
            <a:endParaRPr lang="en-US" dirty="0"/>
          </a:p>
        </p:txBody>
      </p:sp>
      <mc:AlternateContent xmlns:mc="http://schemas.openxmlformats.org/markup-compatibility/2006">
        <mc:Choice xmlns:a14="http://schemas.microsoft.com/office/drawing/2010/main" Requires="a14">
          <p:sp>
            <p:nvSpPr>
              <p:cNvPr id="109" name="Metin kutusu 108">
                <a:extLst>
                  <a:ext uri="{FF2B5EF4-FFF2-40B4-BE49-F238E27FC236}">
                    <a16:creationId xmlns:a16="http://schemas.microsoft.com/office/drawing/2014/main" id="{F203B387-115C-BE5C-5A44-3768E675BCB0}"/>
                  </a:ext>
                </a:extLst>
              </p:cNvPr>
              <p:cNvSpPr txBox="1"/>
              <p:nvPr/>
            </p:nvSpPr>
            <p:spPr>
              <a:xfrm>
                <a:off x="1146771" y="5848805"/>
                <a:ext cx="2983702" cy="38593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𝑒</m:t>
                          </m:r>
                        </m:sub>
                      </m:sSub>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𝑅</m:t>
                              </m:r>
                            </m:e>
                            <m:sub>
                              <m:r>
                                <a:rPr lang="tr-TR" b="0" i="1" smtClean="0">
                                  <a:latin typeface="Cambria Math" panose="02040503050406030204" pitchFamily="18" charset="0"/>
                                  <a:ea typeface="Cambria Math" panose="02040503050406030204" pitchFamily="18" charset="0"/>
                                </a:rPr>
                                <m:t>𝑒</m:t>
                              </m:r>
                            </m:sub>
                          </m:sSub>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𝜋</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𝑅</m:t>
                          </m:r>
                        </m:e>
                        <m:sup>
                          <m:r>
                            <a:rPr lang="tr-TR" b="0" i="1" smtClean="0">
                              <a:latin typeface="Cambria Math" panose="02040503050406030204" pitchFamily="18" charset="0"/>
                              <a:ea typeface="Cambria Math" panose="02040503050406030204" pitchFamily="18" charset="0"/>
                            </a:rPr>
                            <m:t>2</m:t>
                          </m:r>
                        </m:sup>
                      </m:sSup>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𝐵</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𝐴</m:t>
                      </m:r>
                    </m:oMath>
                  </m:oMathPara>
                </a14:m>
                <a:endParaRPr lang="en-US" dirty="0"/>
              </a:p>
            </p:txBody>
          </p:sp>
        </mc:Choice>
        <mc:Fallback>
          <p:sp>
            <p:nvSpPr>
              <p:cNvPr id="109" name="Metin kutusu 108">
                <a:extLst>
                  <a:ext uri="{FF2B5EF4-FFF2-40B4-BE49-F238E27FC236}">
                    <a16:creationId xmlns:a16="http://schemas.microsoft.com/office/drawing/2014/main" id="{F203B387-115C-BE5C-5A44-3768E675BCB0}"/>
                  </a:ext>
                </a:extLst>
              </p:cNvPr>
              <p:cNvSpPr txBox="1">
                <a:spLocks noRot="1" noChangeAspect="1" noMove="1" noResize="1" noEditPoints="1" noAdjustHandles="1" noChangeArrowheads="1" noChangeShapeType="1" noTextEdit="1"/>
              </p:cNvSpPr>
              <p:nvPr/>
            </p:nvSpPr>
            <p:spPr>
              <a:xfrm>
                <a:off x="1146771" y="5848805"/>
                <a:ext cx="2983702" cy="385939"/>
              </a:xfrm>
              <a:prstGeom prst="rect">
                <a:avLst/>
              </a:prstGeom>
              <a:blipFill>
                <a:blip r:embed="rId15"/>
                <a:stretch>
                  <a:fillRect/>
                </a:stretch>
              </a:blipFill>
            </p:spPr>
            <p:txBody>
              <a:bodyPr/>
              <a:lstStyle/>
              <a:p>
                <a:r>
                  <a:rPr lang="en-US">
                    <a:noFill/>
                  </a:rPr>
                  <a:t> </a:t>
                </a:r>
              </a:p>
            </p:txBody>
          </p:sp>
        </mc:Fallback>
      </mc:AlternateContent>
      <p:cxnSp>
        <p:nvCxnSpPr>
          <p:cNvPr id="111" name="Düz Ok Bağlayıcısı 110">
            <a:extLst>
              <a:ext uri="{FF2B5EF4-FFF2-40B4-BE49-F238E27FC236}">
                <a16:creationId xmlns:a16="http://schemas.microsoft.com/office/drawing/2014/main" id="{CEC0B15B-215B-6060-EC70-316BF80FFB5C}"/>
              </a:ext>
            </a:extLst>
          </p:cNvPr>
          <p:cNvCxnSpPr/>
          <p:nvPr/>
        </p:nvCxnSpPr>
        <p:spPr>
          <a:xfrm flipV="1">
            <a:off x="1401820" y="471007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302078E-3EA8-85F0-2AD8-2437F6CAEB61}"/>
              </a:ext>
            </a:extLst>
          </p:cNvPr>
          <p:cNvSpPr/>
          <p:nvPr/>
        </p:nvSpPr>
        <p:spPr>
          <a:xfrm>
            <a:off x="1770094" y="4859367"/>
            <a:ext cx="203591"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Düz Ok Bağlayıcısı 112">
            <a:extLst>
              <a:ext uri="{FF2B5EF4-FFF2-40B4-BE49-F238E27FC236}">
                <a16:creationId xmlns:a16="http://schemas.microsoft.com/office/drawing/2014/main" id="{4C568ACB-6E0F-E0B9-2739-FD9961B85C4D}"/>
              </a:ext>
            </a:extLst>
          </p:cNvPr>
          <p:cNvCxnSpPr/>
          <p:nvPr/>
        </p:nvCxnSpPr>
        <p:spPr>
          <a:xfrm flipV="1">
            <a:off x="1872503" y="4696297"/>
            <a:ext cx="0" cy="17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Düz Ok Bağlayıcısı 114">
            <a:extLst>
              <a:ext uri="{FF2B5EF4-FFF2-40B4-BE49-F238E27FC236}">
                <a16:creationId xmlns:a16="http://schemas.microsoft.com/office/drawing/2014/main" id="{06D877D4-5774-555B-9962-26348E006187}"/>
              </a:ext>
            </a:extLst>
          </p:cNvPr>
          <p:cNvCxnSpPr>
            <a:stCxn id="106" idx="2"/>
          </p:cNvCxnSpPr>
          <p:nvPr/>
        </p:nvCxnSpPr>
        <p:spPr>
          <a:xfrm flipH="1">
            <a:off x="6955468" y="5171365"/>
            <a:ext cx="1" cy="647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5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76B7A9-E201-D854-D256-B5AD9E63BB1D}"/>
              </a:ext>
            </a:extLst>
          </p:cNvPr>
          <p:cNvSpPr>
            <a:spLocks noGrp="1"/>
          </p:cNvSpPr>
          <p:nvPr>
            <p:ph type="title"/>
          </p:nvPr>
        </p:nvSpPr>
        <p:spPr/>
        <p:txBody>
          <a:bodyPr/>
          <a:lstStyle/>
          <a:p>
            <a:r>
              <a:rPr lang="tr-TR" noProof="0" dirty="0"/>
              <a:t>BLADE ELEMENT THEORY</a:t>
            </a:r>
            <a:endParaRPr lang="en-US" dirty="0"/>
          </a:p>
        </p:txBody>
      </p:sp>
      <mc:AlternateContent xmlns:mc="http://schemas.openxmlformats.org/markup-compatibility/2006">
        <mc:Choice xmlns:a14="http://schemas.microsoft.com/office/drawing/2010/main" Requires="a14">
          <p:sp>
            <p:nvSpPr>
              <p:cNvPr id="3" name="Metin Yer Tutucusu 2">
                <a:extLst>
                  <a:ext uri="{FF2B5EF4-FFF2-40B4-BE49-F238E27FC236}">
                    <a16:creationId xmlns:a16="http://schemas.microsoft.com/office/drawing/2014/main" id="{39F9042F-271B-6563-C7E3-9DE84567ED74}"/>
                  </a:ext>
                </a:extLst>
              </p:cNvPr>
              <p:cNvSpPr>
                <a:spLocks noGrp="1"/>
              </p:cNvSpPr>
              <p:nvPr>
                <p:ph type="body" sz="quarter" idx="11"/>
              </p:nvPr>
            </p:nvSpPr>
            <p:spPr/>
            <p:txBody>
              <a:bodyPr/>
              <a:lstStyle/>
              <a:p>
                <a:r>
                  <a:rPr lang="tr-TR" sz="2200" dirty="0">
                    <a:ea typeface="+mn-ea"/>
                  </a:rPr>
                  <a:t>TIP-LOSS FACTOR</a:t>
                </a:r>
                <a:r>
                  <a:rPr lang="en-US" sz="2200" dirty="0">
                    <a:ea typeface="+mn-ea"/>
                  </a:rPr>
                  <a:t>, </a:t>
                </a:r>
                <a14:m>
                  <m:oMath xmlns:m="http://schemas.openxmlformats.org/officeDocument/2006/math">
                    <m:r>
                      <a:rPr lang="tr-TR" sz="2200" b="1" i="1" smtClean="0">
                        <a:latin typeface="Cambria Math" panose="02040503050406030204" pitchFamily="18" charset="0"/>
                        <a:ea typeface="Cambria Math" panose="02040503050406030204" pitchFamily="18" charset="0"/>
                      </a:rPr>
                      <m:t>𝑩</m:t>
                    </m:r>
                  </m:oMath>
                </a14:m>
                <a:endParaRPr lang="en-US" sz="2200" dirty="0">
                  <a:ea typeface="+mn-ea"/>
                </a:endParaRPr>
              </a:p>
            </p:txBody>
          </p:sp>
        </mc:Choice>
        <mc:Fallback>
          <p:sp>
            <p:nvSpPr>
              <p:cNvPr id="3" name="Metin Yer Tutucusu 2">
                <a:extLst>
                  <a:ext uri="{FF2B5EF4-FFF2-40B4-BE49-F238E27FC236}">
                    <a16:creationId xmlns:a16="http://schemas.microsoft.com/office/drawing/2014/main" id="{39F9042F-271B-6563-C7E3-9DE84567ED74}"/>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698" t="-16923" b="-32308"/>
                </a:stretch>
              </a:blipFill>
            </p:spPr>
            <p:txBody>
              <a:bodyPr/>
              <a:lstStyle/>
              <a:p>
                <a:r>
                  <a:rPr lang="en-US">
                    <a:noFill/>
                  </a:rPr>
                  <a:t> </a:t>
                </a:r>
              </a:p>
            </p:txBody>
          </p:sp>
        </mc:Fallback>
      </mc:AlternateContent>
      <p:sp>
        <p:nvSpPr>
          <p:cNvPr id="4" name="İçerik Yer Tutucusu 3">
            <a:extLst>
              <a:ext uri="{FF2B5EF4-FFF2-40B4-BE49-F238E27FC236}">
                <a16:creationId xmlns:a16="http://schemas.microsoft.com/office/drawing/2014/main" id="{CE9ABEDD-45DD-1EF8-7F41-9F963F9E416C}"/>
              </a:ext>
            </a:extLst>
          </p:cNvPr>
          <p:cNvSpPr>
            <a:spLocks noGrp="1"/>
          </p:cNvSpPr>
          <p:nvPr>
            <p:ph sz="quarter" idx="10"/>
          </p:nvPr>
        </p:nvSpPr>
        <p:spPr/>
        <p:txBody>
          <a:bodyPr/>
          <a:lstStyle/>
          <a:p>
            <a:r>
              <a:rPr lang="en-US" dirty="0"/>
              <a:t>The Thrust Coefficient is inversely proportional to the Tip-Loss Factor.</a:t>
            </a:r>
          </a:p>
        </p:txBody>
      </p:sp>
      <p:grpSp>
        <p:nvGrpSpPr>
          <p:cNvPr id="5" name="Grup 4">
            <a:extLst>
              <a:ext uri="{FF2B5EF4-FFF2-40B4-BE49-F238E27FC236}">
                <a16:creationId xmlns:a16="http://schemas.microsoft.com/office/drawing/2014/main" id="{D99F89F7-1DC8-BEB9-E4C6-34631E516F4B}"/>
              </a:ext>
            </a:extLst>
          </p:cNvPr>
          <p:cNvGrpSpPr/>
          <p:nvPr/>
        </p:nvGrpSpPr>
        <p:grpSpPr>
          <a:xfrm>
            <a:off x="-117271" y="-765025"/>
            <a:ext cx="11742816" cy="7175770"/>
            <a:chOff x="-1892183" y="-917425"/>
            <a:chExt cx="11742816" cy="7175770"/>
          </a:xfrm>
        </p:grpSpPr>
        <p:grpSp>
          <p:nvGrpSpPr>
            <p:cNvPr id="6" name="Grup 5">
              <a:extLst>
                <a:ext uri="{FF2B5EF4-FFF2-40B4-BE49-F238E27FC236}">
                  <a16:creationId xmlns:a16="http://schemas.microsoft.com/office/drawing/2014/main" id="{4BD23EBE-BC6F-89D9-5C02-E23DD4082080}"/>
                </a:ext>
              </a:extLst>
            </p:cNvPr>
            <p:cNvGrpSpPr/>
            <p:nvPr/>
          </p:nvGrpSpPr>
          <p:grpSpPr>
            <a:xfrm rot="19963935">
              <a:off x="-1892183" y="-917425"/>
              <a:ext cx="7837814" cy="6855362"/>
              <a:chOff x="-525036" y="-460775"/>
              <a:chExt cx="7837814" cy="6855362"/>
            </a:xfrm>
          </p:grpSpPr>
          <p:sp>
            <p:nvSpPr>
              <p:cNvPr id="37" name="Yay 36">
                <a:extLst>
                  <a:ext uri="{FF2B5EF4-FFF2-40B4-BE49-F238E27FC236}">
                    <a16:creationId xmlns:a16="http://schemas.microsoft.com/office/drawing/2014/main" id="{7423E14C-AAB2-E5B6-34E4-69BB3229A401}"/>
                  </a:ext>
                </a:extLst>
              </p:cNvPr>
              <p:cNvSpPr/>
              <p:nvPr/>
            </p:nvSpPr>
            <p:spPr>
              <a:xfrm rot="9352154">
                <a:off x="3304687" y="-460775"/>
                <a:ext cx="4008091" cy="6855362"/>
              </a:xfrm>
              <a:prstGeom prst="arc">
                <a:avLst>
                  <a:gd name="adj1" fmla="val 17745405"/>
                  <a:gd name="adj2" fmla="val 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Yay 37">
                <a:extLst>
                  <a:ext uri="{FF2B5EF4-FFF2-40B4-BE49-F238E27FC236}">
                    <a16:creationId xmlns:a16="http://schemas.microsoft.com/office/drawing/2014/main" id="{8452E2D9-2AC8-82ED-01B3-73ECEA7AF820}"/>
                  </a:ext>
                </a:extLst>
              </p:cNvPr>
              <p:cNvSpPr/>
              <p:nvPr/>
            </p:nvSpPr>
            <p:spPr>
              <a:xfrm rot="5400000">
                <a:off x="1283002" y="498358"/>
                <a:ext cx="4008091" cy="6855362"/>
              </a:xfrm>
              <a:prstGeom prst="arc">
                <a:avLst>
                  <a:gd name="adj1" fmla="val 17948083"/>
                  <a:gd name="adj2" fmla="val 0"/>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Yay 38">
                <a:extLst>
                  <a:ext uri="{FF2B5EF4-FFF2-40B4-BE49-F238E27FC236}">
                    <a16:creationId xmlns:a16="http://schemas.microsoft.com/office/drawing/2014/main" id="{760C2F4F-5916-372C-0AA1-D59931CCBD38}"/>
                  </a:ext>
                </a:extLst>
              </p:cNvPr>
              <p:cNvSpPr/>
              <p:nvPr/>
            </p:nvSpPr>
            <p:spPr>
              <a:xfrm rot="4770413">
                <a:off x="898599" y="505936"/>
                <a:ext cx="4008091" cy="6855362"/>
              </a:xfrm>
              <a:prstGeom prst="arc">
                <a:avLst>
                  <a:gd name="adj1" fmla="val 17502543"/>
                  <a:gd name="adj2" fmla="val 0"/>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up 6">
              <a:extLst>
                <a:ext uri="{FF2B5EF4-FFF2-40B4-BE49-F238E27FC236}">
                  <a16:creationId xmlns:a16="http://schemas.microsoft.com/office/drawing/2014/main" id="{A6133A13-9D33-D37E-750B-AD05177D0C27}"/>
                </a:ext>
              </a:extLst>
            </p:cNvPr>
            <p:cNvGrpSpPr/>
            <p:nvPr/>
          </p:nvGrpSpPr>
          <p:grpSpPr>
            <a:xfrm>
              <a:off x="624088" y="2776608"/>
              <a:ext cx="9226545" cy="3481737"/>
              <a:chOff x="624088" y="2776608"/>
              <a:chExt cx="9226545" cy="3481737"/>
            </a:xfrm>
          </p:grpSpPr>
          <p:cxnSp>
            <p:nvCxnSpPr>
              <p:cNvPr id="8" name="Düz Ok Bağlayıcısı 7">
                <a:extLst>
                  <a:ext uri="{FF2B5EF4-FFF2-40B4-BE49-F238E27FC236}">
                    <a16:creationId xmlns:a16="http://schemas.microsoft.com/office/drawing/2014/main" id="{BF56F6A5-6227-76C4-2610-5914CD20F296}"/>
                  </a:ext>
                </a:extLst>
              </p:cNvPr>
              <p:cNvCxnSpPr/>
              <p:nvPr/>
            </p:nvCxnSpPr>
            <p:spPr>
              <a:xfrm flipV="1">
                <a:off x="1587500" y="3125563"/>
                <a:ext cx="0" cy="288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a:extLst>
                  <a:ext uri="{FF2B5EF4-FFF2-40B4-BE49-F238E27FC236}">
                    <a16:creationId xmlns:a16="http://schemas.microsoft.com/office/drawing/2014/main" id="{6585513C-DB03-DE41-81FC-30C50E4FCE20}"/>
                  </a:ext>
                </a:extLst>
              </p:cNvPr>
              <p:cNvCxnSpPr/>
              <p:nvPr/>
            </p:nvCxnSpPr>
            <p:spPr>
              <a:xfrm>
                <a:off x="1300163" y="5461000"/>
                <a:ext cx="45037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Düz Bağlayıcı 9">
                <a:extLst>
                  <a:ext uri="{FF2B5EF4-FFF2-40B4-BE49-F238E27FC236}">
                    <a16:creationId xmlns:a16="http://schemas.microsoft.com/office/drawing/2014/main" id="{681FF51C-BC98-FFF8-EE60-5F83BFA835BE}"/>
                  </a:ext>
                </a:extLst>
              </p:cNvPr>
              <p:cNvCxnSpPr>
                <a:cxnSpLocks/>
              </p:cNvCxnSpPr>
              <p:nvPr/>
            </p:nvCxnSpPr>
            <p:spPr>
              <a:xfrm>
                <a:off x="1409700" y="51943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3BB38D0C-6BB7-7859-E7F4-6CDF84B63D85}"/>
                  </a:ext>
                </a:extLst>
              </p:cNvPr>
              <p:cNvCxnSpPr>
                <a:cxnSpLocks/>
              </p:cNvCxnSpPr>
              <p:nvPr/>
            </p:nvCxnSpPr>
            <p:spPr>
              <a:xfrm>
                <a:off x="1409700" y="4914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2" name="Düz Bağlayıcı 11">
                <a:extLst>
                  <a:ext uri="{FF2B5EF4-FFF2-40B4-BE49-F238E27FC236}">
                    <a16:creationId xmlns:a16="http://schemas.microsoft.com/office/drawing/2014/main" id="{22208294-40E1-E95B-605D-3DA275B65484}"/>
                  </a:ext>
                </a:extLst>
              </p:cNvPr>
              <p:cNvCxnSpPr>
                <a:cxnSpLocks/>
              </p:cNvCxnSpPr>
              <p:nvPr/>
            </p:nvCxnSpPr>
            <p:spPr>
              <a:xfrm>
                <a:off x="1409700" y="4593913"/>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3" name="Düz Bağlayıcı 12">
                <a:extLst>
                  <a:ext uri="{FF2B5EF4-FFF2-40B4-BE49-F238E27FC236}">
                    <a16:creationId xmlns:a16="http://schemas.microsoft.com/office/drawing/2014/main" id="{BA4F52F0-5336-84C4-9B6C-85F31CBBAD21}"/>
                  </a:ext>
                </a:extLst>
              </p:cNvPr>
              <p:cNvCxnSpPr>
                <a:cxnSpLocks/>
              </p:cNvCxnSpPr>
              <p:nvPr/>
            </p:nvCxnSpPr>
            <p:spPr>
              <a:xfrm>
                <a:off x="1409700" y="43180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4" name="Düz Bağlayıcı 13">
                <a:extLst>
                  <a:ext uri="{FF2B5EF4-FFF2-40B4-BE49-F238E27FC236}">
                    <a16:creationId xmlns:a16="http://schemas.microsoft.com/office/drawing/2014/main" id="{A16A0FAA-E3FD-F597-82BD-991F6CF4D91B}"/>
                  </a:ext>
                </a:extLst>
              </p:cNvPr>
              <p:cNvCxnSpPr>
                <a:cxnSpLocks/>
              </p:cNvCxnSpPr>
              <p:nvPr/>
            </p:nvCxnSpPr>
            <p:spPr>
              <a:xfrm>
                <a:off x="1416050" y="4025900"/>
                <a:ext cx="342900" cy="0"/>
              </a:xfrm>
              <a:prstGeom prst="line">
                <a:avLst/>
              </a:prstGeom>
            </p:spPr>
            <p:style>
              <a:lnRef idx="1">
                <a:schemeClr val="dk1"/>
              </a:lnRef>
              <a:fillRef idx="0">
                <a:schemeClr val="dk1"/>
              </a:fillRef>
              <a:effectRef idx="0">
                <a:schemeClr val="dk1"/>
              </a:effectRef>
              <a:fontRef idx="minor">
                <a:schemeClr val="tx1"/>
              </a:fontRef>
            </p:style>
          </p:cxnSp>
          <p:cxnSp>
            <p:nvCxnSpPr>
              <p:cNvPr id="15" name="Düz Bağlayıcı 14">
                <a:extLst>
                  <a:ext uri="{FF2B5EF4-FFF2-40B4-BE49-F238E27FC236}">
                    <a16:creationId xmlns:a16="http://schemas.microsoft.com/office/drawing/2014/main" id="{525D6DB7-1EA9-9E0C-516C-14BD7D2206AC}"/>
                  </a:ext>
                </a:extLst>
              </p:cNvPr>
              <p:cNvCxnSpPr>
                <a:cxnSpLocks/>
              </p:cNvCxnSpPr>
              <p:nvPr/>
            </p:nvCxnSpPr>
            <p:spPr>
              <a:xfrm>
                <a:off x="1905000" y="52832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6" name="Düz Bağlayıcı 15">
                <a:extLst>
                  <a:ext uri="{FF2B5EF4-FFF2-40B4-BE49-F238E27FC236}">
                    <a16:creationId xmlns:a16="http://schemas.microsoft.com/office/drawing/2014/main" id="{626FC5A2-DBD4-DAC4-7237-F87B73C15572}"/>
                  </a:ext>
                </a:extLst>
              </p:cNvPr>
              <p:cNvCxnSpPr>
                <a:cxnSpLocks/>
              </p:cNvCxnSpPr>
              <p:nvPr/>
            </p:nvCxnSpPr>
            <p:spPr>
              <a:xfrm>
                <a:off x="23241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7" name="Düz Bağlayıcı 16">
                <a:extLst>
                  <a:ext uri="{FF2B5EF4-FFF2-40B4-BE49-F238E27FC236}">
                    <a16:creationId xmlns:a16="http://schemas.microsoft.com/office/drawing/2014/main" id="{D89FF40D-45CD-7DF7-1A75-B703EE144033}"/>
                  </a:ext>
                </a:extLst>
              </p:cNvPr>
              <p:cNvCxnSpPr>
                <a:cxnSpLocks/>
              </p:cNvCxnSpPr>
              <p:nvPr/>
            </p:nvCxnSpPr>
            <p:spPr>
              <a:xfrm>
                <a:off x="2768600" y="530225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8" name="Düz Bağlayıcı 17">
                <a:extLst>
                  <a:ext uri="{FF2B5EF4-FFF2-40B4-BE49-F238E27FC236}">
                    <a16:creationId xmlns:a16="http://schemas.microsoft.com/office/drawing/2014/main" id="{FFF17D08-2765-E58E-7879-DE4161900DB8}"/>
                  </a:ext>
                </a:extLst>
              </p:cNvPr>
              <p:cNvCxnSpPr>
                <a:cxnSpLocks/>
              </p:cNvCxnSpPr>
              <p:nvPr/>
            </p:nvCxnSpPr>
            <p:spPr>
              <a:xfrm>
                <a:off x="3271894" y="5321300"/>
                <a:ext cx="0" cy="317500"/>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B8A4DFCA-2114-C004-8052-D2D24249EAAB}"/>
                  </a:ext>
                </a:extLst>
              </p:cNvPr>
              <p:cNvCxnSpPr>
                <a:cxnSpLocks/>
              </p:cNvCxnSpPr>
              <p:nvPr/>
            </p:nvCxnSpPr>
            <p:spPr>
              <a:xfrm>
                <a:off x="3779894" y="5321300"/>
                <a:ext cx="0" cy="317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A8DFE7B-5E85-94F3-C3F1-C50BE5990CDB}"/>
                      </a:ext>
                    </a:extLst>
                  </p:cNvPr>
                  <p:cNvSpPr txBox="1"/>
                  <p:nvPr/>
                </p:nvSpPr>
                <p:spPr>
                  <a:xfrm>
                    <a:off x="5662583" y="5422900"/>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𝑇</m:t>
                              </m:r>
                            </m:sub>
                          </m:sSub>
                        </m:oMath>
                      </m:oMathPara>
                    </a14:m>
                    <a:endParaRPr lang="en-US" dirty="0"/>
                  </a:p>
                </p:txBody>
              </p:sp>
            </mc:Choice>
            <mc:Fallback xmlns="">
              <p:sp>
                <p:nvSpPr>
                  <p:cNvPr id="29" name="Metin kutusu 28">
                    <a:extLst>
                      <a:ext uri="{FF2B5EF4-FFF2-40B4-BE49-F238E27FC236}">
                        <a16:creationId xmlns:a16="http://schemas.microsoft.com/office/drawing/2014/main" id="{6F4E4DD7-C4B5-7A8C-583D-BDD6FF4F8780}"/>
                      </a:ext>
                    </a:extLst>
                  </p:cNvPr>
                  <p:cNvSpPr txBox="1">
                    <a:spLocks noRot="1" noChangeAspect="1" noMove="1" noResize="1" noEditPoints="1" noAdjustHandles="1" noChangeArrowheads="1" noChangeShapeType="1" noTextEdit="1"/>
                  </p:cNvSpPr>
                  <p:nvPr/>
                </p:nvSpPr>
                <p:spPr>
                  <a:xfrm>
                    <a:off x="5662583" y="5422900"/>
                    <a:ext cx="498533"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3158468F-F0F5-1DEC-4231-B51AFD14A45C}"/>
                      </a:ext>
                    </a:extLst>
                  </p:cNvPr>
                  <p:cNvSpPr txBox="1"/>
                  <p:nvPr/>
                </p:nvSpPr>
                <p:spPr>
                  <a:xfrm>
                    <a:off x="1088967" y="2971953"/>
                    <a:ext cx="498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𝑃</m:t>
                              </m:r>
                            </m:sub>
                          </m:sSub>
                        </m:oMath>
                      </m:oMathPara>
                    </a14:m>
                    <a:endParaRPr lang="en-US" dirty="0"/>
                  </a:p>
                </p:txBody>
              </p:sp>
            </mc:Choice>
            <mc:Fallback xmlns="">
              <p:sp>
                <p:nvSpPr>
                  <p:cNvPr id="30" name="Metin kutusu 29">
                    <a:extLst>
                      <a:ext uri="{FF2B5EF4-FFF2-40B4-BE49-F238E27FC236}">
                        <a16:creationId xmlns:a16="http://schemas.microsoft.com/office/drawing/2014/main" id="{4904114E-274B-7C51-48F0-2C4D294BF3E6}"/>
                      </a:ext>
                    </a:extLst>
                  </p:cNvPr>
                  <p:cNvSpPr txBox="1">
                    <a:spLocks noRot="1" noChangeAspect="1" noMove="1" noResize="1" noEditPoints="1" noAdjustHandles="1" noChangeArrowheads="1" noChangeShapeType="1" noTextEdit="1"/>
                  </p:cNvSpPr>
                  <p:nvPr/>
                </p:nvSpPr>
                <p:spPr>
                  <a:xfrm>
                    <a:off x="1088967" y="2971953"/>
                    <a:ext cx="498533" cy="369332"/>
                  </a:xfrm>
                  <a:prstGeom prst="rect">
                    <a:avLst/>
                  </a:prstGeom>
                  <a:blipFill>
                    <a:blip r:embed="rId6"/>
                    <a:stretch>
                      <a:fillRect b="-3333"/>
                    </a:stretch>
                  </a:blipFill>
                </p:spPr>
                <p:txBody>
                  <a:bodyPr/>
                  <a:lstStyle/>
                  <a:p>
                    <a:r>
                      <a:rPr lang="en-US">
                        <a:noFill/>
                      </a:rPr>
                      <a:t> </a:t>
                    </a:r>
                  </a:p>
                </p:txBody>
              </p:sp>
            </mc:Fallback>
          </mc:AlternateContent>
          <p:sp>
            <p:nvSpPr>
              <p:cNvPr id="22" name="Metin kutusu 21">
                <a:extLst>
                  <a:ext uri="{FF2B5EF4-FFF2-40B4-BE49-F238E27FC236}">
                    <a16:creationId xmlns:a16="http://schemas.microsoft.com/office/drawing/2014/main" id="{DEE4AE7B-A696-8A10-659E-C6418BCBC5EB}"/>
                  </a:ext>
                </a:extLst>
              </p:cNvPr>
              <p:cNvSpPr txBox="1"/>
              <p:nvPr/>
            </p:nvSpPr>
            <p:spPr>
              <a:xfrm>
                <a:off x="639069" y="5005466"/>
                <a:ext cx="704039" cy="307777"/>
              </a:xfrm>
              <a:prstGeom prst="rect">
                <a:avLst/>
              </a:prstGeom>
              <a:noFill/>
            </p:spPr>
            <p:txBody>
              <a:bodyPr wrap="none" rtlCol="0">
                <a:spAutoFit/>
              </a:bodyPr>
              <a:lstStyle/>
              <a:p>
                <a:r>
                  <a:rPr lang="tr-TR" sz="1400" dirty="0"/>
                  <a:t>0.0002</a:t>
                </a:r>
                <a:endParaRPr lang="en-US" sz="1400" dirty="0"/>
              </a:p>
            </p:txBody>
          </p:sp>
          <p:sp>
            <p:nvSpPr>
              <p:cNvPr id="23" name="Metin kutusu 22">
                <a:extLst>
                  <a:ext uri="{FF2B5EF4-FFF2-40B4-BE49-F238E27FC236}">
                    <a16:creationId xmlns:a16="http://schemas.microsoft.com/office/drawing/2014/main" id="{6B94418A-CABD-523A-1B0A-C786F66A279F}"/>
                  </a:ext>
                </a:extLst>
              </p:cNvPr>
              <p:cNvSpPr txBox="1"/>
              <p:nvPr/>
            </p:nvSpPr>
            <p:spPr>
              <a:xfrm>
                <a:off x="639069" y="4725914"/>
                <a:ext cx="704039" cy="307777"/>
              </a:xfrm>
              <a:prstGeom prst="rect">
                <a:avLst/>
              </a:prstGeom>
              <a:noFill/>
            </p:spPr>
            <p:txBody>
              <a:bodyPr wrap="none" rtlCol="0">
                <a:spAutoFit/>
              </a:bodyPr>
              <a:lstStyle/>
              <a:p>
                <a:r>
                  <a:rPr lang="tr-TR" sz="1400" dirty="0"/>
                  <a:t>0.0004</a:t>
                </a:r>
                <a:endParaRPr lang="en-US" sz="1400" dirty="0"/>
              </a:p>
            </p:txBody>
          </p:sp>
          <p:sp>
            <p:nvSpPr>
              <p:cNvPr id="24" name="Metin kutusu 23">
                <a:extLst>
                  <a:ext uri="{FF2B5EF4-FFF2-40B4-BE49-F238E27FC236}">
                    <a16:creationId xmlns:a16="http://schemas.microsoft.com/office/drawing/2014/main" id="{3A7D8BB3-2EB2-824C-8524-90038E65F2B9}"/>
                  </a:ext>
                </a:extLst>
              </p:cNvPr>
              <p:cNvSpPr txBox="1"/>
              <p:nvPr/>
            </p:nvSpPr>
            <p:spPr>
              <a:xfrm>
                <a:off x="624088" y="4431786"/>
                <a:ext cx="704039" cy="307777"/>
              </a:xfrm>
              <a:prstGeom prst="rect">
                <a:avLst/>
              </a:prstGeom>
              <a:noFill/>
            </p:spPr>
            <p:txBody>
              <a:bodyPr wrap="none" rtlCol="0">
                <a:spAutoFit/>
              </a:bodyPr>
              <a:lstStyle/>
              <a:p>
                <a:r>
                  <a:rPr lang="tr-TR" sz="1400" dirty="0"/>
                  <a:t>0.0006</a:t>
                </a:r>
                <a:endParaRPr lang="en-US" sz="1400" dirty="0"/>
              </a:p>
            </p:txBody>
          </p:sp>
          <p:sp>
            <p:nvSpPr>
              <p:cNvPr id="25" name="Metin kutusu 24">
                <a:extLst>
                  <a:ext uri="{FF2B5EF4-FFF2-40B4-BE49-F238E27FC236}">
                    <a16:creationId xmlns:a16="http://schemas.microsoft.com/office/drawing/2014/main" id="{937A507C-F47A-D10C-9279-540582848A14}"/>
                  </a:ext>
                </a:extLst>
              </p:cNvPr>
              <p:cNvSpPr txBox="1"/>
              <p:nvPr/>
            </p:nvSpPr>
            <p:spPr>
              <a:xfrm>
                <a:off x="639068" y="4107419"/>
                <a:ext cx="704039" cy="307777"/>
              </a:xfrm>
              <a:prstGeom prst="rect">
                <a:avLst/>
              </a:prstGeom>
              <a:noFill/>
            </p:spPr>
            <p:txBody>
              <a:bodyPr wrap="none" rtlCol="0">
                <a:spAutoFit/>
              </a:bodyPr>
              <a:lstStyle/>
              <a:p>
                <a:r>
                  <a:rPr lang="tr-TR" sz="1400" dirty="0"/>
                  <a:t>0.0008</a:t>
                </a:r>
                <a:endParaRPr lang="en-US" sz="1400" dirty="0"/>
              </a:p>
            </p:txBody>
          </p:sp>
          <p:sp>
            <p:nvSpPr>
              <p:cNvPr id="26" name="Metin kutusu 25">
                <a:extLst>
                  <a:ext uri="{FF2B5EF4-FFF2-40B4-BE49-F238E27FC236}">
                    <a16:creationId xmlns:a16="http://schemas.microsoft.com/office/drawing/2014/main" id="{E377796C-1EBC-9B58-63F0-E7966078D177}"/>
                  </a:ext>
                </a:extLst>
              </p:cNvPr>
              <p:cNvSpPr txBox="1"/>
              <p:nvPr/>
            </p:nvSpPr>
            <p:spPr>
              <a:xfrm>
                <a:off x="624088" y="3853782"/>
                <a:ext cx="607859" cy="307777"/>
              </a:xfrm>
              <a:prstGeom prst="rect">
                <a:avLst/>
              </a:prstGeom>
              <a:noFill/>
            </p:spPr>
            <p:txBody>
              <a:bodyPr wrap="none" rtlCol="0">
                <a:spAutoFit/>
              </a:bodyPr>
              <a:lstStyle/>
              <a:p>
                <a:r>
                  <a:rPr lang="tr-TR" sz="1400" dirty="0"/>
                  <a:t>0.001</a:t>
                </a:r>
                <a:endParaRPr lang="en-US" sz="1400" dirty="0"/>
              </a:p>
            </p:txBody>
          </p:sp>
          <p:sp>
            <p:nvSpPr>
              <p:cNvPr id="27" name="Metin kutusu 26">
                <a:extLst>
                  <a:ext uri="{FF2B5EF4-FFF2-40B4-BE49-F238E27FC236}">
                    <a16:creationId xmlns:a16="http://schemas.microsoft.com/office/drawing/2014/main" id="{7FC3A1A3-F802-08D0-B86D-C4A797C3DFED}"/>
                  </a:ext>
                </a:extLst>
              </p:cNvPr>
              <p:cNvSpPr txBox="1"/>
              <p:nvPr/>
            </p:nvSpPr>
            <p:spPr>
              <a:xfrm rot="16200000">
                <a:off x="1587954" y="5787828"/>
                <a:ext cx="607859" cy="307777"/>
              </a:xfrm>
              <a:prstGeom prst="rect">
                <a:avLst/>
              </a:prstGeom>
              <a:noFill/>
            </p:spPr>
            <p:txBody>
              <a:bodyPr wrap="none" rtlCol="0">
                <a:spAutoFit/>
              </a:bodyPr>
              <a:lstStyle/>
              <a:p>
                <a:r>
                  <a:rPr lang="tr-TR" sz="1400" dirty="0"/>
                  <a:t>0.002</a:t>
                </a:r>
                <a:endParaRPr lang="en-US" sz="1400" dirty="0"/>
              </a:p>
            </p:txBody>
          </p:sp>
          <p:sp>
            <p:nvSpPr>
              <p:cNvPr id="28" name="Metin kutusu 27">
                <a:extLst>
                  <a:ext uri="{FF2B5EF4-FFF2-40B4-BE49-F238E27FC236}">
                    <a16:creationId xmlns:a16="http://schemas.microsoft.com/office/drawing/2014/main" id="{D111420A-C8AD-60D0-F226-13EE27A4DC25}"/>
                  </a:ext>
                </a:extLst>
              </p:cNvPr>
              <p:cNvSpPr txBox="1"/>
              <p:nvPr/>
            </p:nvSpPr>
            <p:spPr>
              <a:xfrm rot="16200000">
                <a:off x="2010733" y="5800527"/>
                <a:ext cx="607859" cy="307777"/>
              </a:xfrm>
              <a:prstGeom prst="rect">
                <a:avLst/>
              </a:prstGeom>
              <a:noFill/>
            </p:spPr>
            <p:txBody>
              <a:bodyPr wrap="none" rtlCol="0">
                <a:spAutoFit/>
              </a:bodyPr>
              <a:lstStyle/>
              <a:p>
                <a:r>
                  <a:rPr lang="tr-TR" sz="1400" dirty="0"/>
                  <a:t>0.004</a:t>
                </a:r>
                <a:endParaRPr lang="en-US" sz="1400" dirty="0"/>
              </a:p>
            </p:txBody>
          </p:sp>
          <p:sp>
            <p:nvSpPr>
              <p:cNvPr id="29" name="Metin kutusu 28">
                <a:extLst>
                  <a:ext uri="{FF2B5EF4-FFF2-40B4-BE49-F238E27FC236}">
                    <a16:creationId xmlns:a16="http://schemas.microsoft.com/office/drawing/2014/main" id="{6DAEF5F7-75A5-8D70-262C-8B8786DD6823}"/>
                  </a:ext>
                </a:extLst>
              </p:cNvPr>
              <p:cNvSpPr txBox="1"/>
              <p:nvPr/>
            </p:nvSpPr>
            <p:spPr>
              <a:xfrm rot="16200000">
                <a:off x="2495866" y="5787828"/>
                <a:ext cx="607859" cy="307777"/>
              </a:xfrm>
              <a:prstGeom prst="rect">
                <a:avLst/>
              </a:prstGeom>
              <a:noFill/>
            </p:spPr>
            <p:txBody>
              <a:bodyPr wrap="none" rtlCol="0">
                <a:spAutoFit/>
              </a:bodyPr>
              <a:lstStyle/>
              <a:p>
                <a:r>
                  <a:rPr lang="tr-TR" sz="1400" dirty="0"/>
                  <a:t>0.006</a:t>
                </a:r>
                <a:endParaRPr lang="en-US" sz="1400" dirty="0"/>
              </a:p>
            </p:txBody>
          </p:sp>
          <p:sp>
            <p:nvSpPr>
              <p:cNvPr id="30" name="Metin kutusu 29">
                <a:extLst>
                  <a:ext uri="{FF2B5EF4-FFF2-40B4-BE49-F238E27FC236}">
                    <a16:creationId xmlns:a16="http://schemas.microsoft.com/office/drawing/2014/main" id="{BDD50D85-531D-C319-19B4-311C13F3C1DC}"/>
                  </a:ext>
                </a:extLst>
              </p:cNvPr>
              <p:cNvSpPr txBox="1"/>
              <p:nvPr/>
            </p:nvSpPr>
            <p:spPr>
              <a:xfrm rot="16200000">
                <a:off x="2973717" y="5787828"/>
                <a:ext cx="607859" cy="307777"/>
              </a:xfrm>
              <a:prstGeom prst="rect">
                <a:avLst/>
              </a:prstGeom>
              <a:noFill/>
            </p:spPr>
            <p:txBody>
              <a:bodyPr wrap="none" rtlCol="0">
                <a:spAutoFit/>
              </a:bodyPr>
              <a:lstStyle/>
              <a:p>
                <a:r>
                  <a:rPr lang="tr-TR" sz="1400" dirty="0"/>
                  <a:t>0.008</a:t>
                </a:r>
                <a:endParaRPr lang="en-US" sz="1400" dirty="0"/>
              </a:p>
            </p:txBody>
          </p:sp>
          <p:sp>
            <p:nvSpPr>
              <p:cNvPr id="31" name="Metin kutusu 30">
                <a:extLst>
                  <a:ext uri="{FF2B5EF4-FFF2-40B4-BE49-F238E27FC236}">
                    <a16:creationId xmlns:a16="http://schemas.microsoft.com/office/drawing/2014/main" id="{4246D8D1-A9CA-D047-FF34-1CD41E4B6499}"/>
                  </a:ext>
                </a:extLst>
              </p:cNvPr>
              <p:cNvSpPr txBox="1"/>
              <p:nvPr/>
            </p:nvSpPr>
            <p:spPr>
              <a:xfrm rot="16200000">
                <a:off x="3518732" y="5815039"/>
                <a:ext cx="511679" cy="307777"/>
              </a:xfrm>
              <a:prstGeom prst="rect">
                <a:avLst/>
              </a:prstGeom>
              <a:noFill/>
            </p:spPr>
            <p:txBody>
              <a:bodyPr wrap="none" rtlCol="0">
                <a:spAutoFit/>
              </a:bodyPr>
              <a:lstStyle/>
              <a:p>
                <a:r>
                  <a:rPr lang="tr-TR" sz="1400" dirty="0"/>
                  <a:t>0.01</a:t>
                </a:r>
                <a:endParaRPr lang="en-US" sz="1400" dirty="0"/>
              </a:p>
            </p:txBody>
          </p:sp>
          <mc:AlternateContent xmlns:mc="http://schemas.openxmlformats.org/markup-compatibility/2006">
            <mc:Choice xmlns:a14="http://schemas.microsoft.com/office/drawing/2010/main" Requires="a14">
              <p:sp>
                <p:nvSpPr>
                  <p:cNvPr id="32" name="Metin kutusu 31">
                    <a:extLst>
                      <a:ext uri="{FF2B5EF4-FFF2-40B4-BE49-F238E27FC236}">
                        <a16:creationId xmlns:a16="http://schemas.microsoft.com/office/drawing/2014/main" id="{46700D39-3C31-E2D2-2B22-BA77DBE49586}"/>
                      </a:ext>
                    </a:extLst>
                  </p:cNvPr>
                  <p:cNvSpPr txBox="1"/>
                  <p:nvPr/>
                </p:nvSpPr>
                <p:spPr>
                  <a:xfrm>
                    <a:off x="6175859" y="2776608"/>
                    <a:ext cx="2964017" cy="369332"/>
                  </a:xfrm>
                  <a:prstGeom prst="rect">
                    <a:avLst/>
                  </a:prstGeom>
                  <a:noFill/>
                </p:spPr>
                <p:txBody>
                  <a:bodyPr wrap="none" rtlCol="0">
                    <a:spAutoFit/>
                  </a:bodyPr>
                  <a:lstStyle/>
                  <a:p>
                    <a:r>
                      <a:rPr lang="tr-TR" dirty="0">
                        <a:solidFill>
                          <a:srgbClr val="FF0000"/>
                        </a:solidFill>
                      </a:rPr>
                      <a:t>Modified (K=1.15, </a:t>
                    </a:r>
                    <a14:m>
                      <m:oMath xmlns:m="http://schemas.openxmlformats.org/officeDocument/2006/math">
                        <m:sSub>
                          <m:sSubPr>
                            <m:ctrlPr>
                              <a:rPr lang="tr-TR" i="1" smtClean="0">
                                <a:solidFill>
                                  <a:srgbClr val="FF0000"/>
                                </a:solidFill>
                                <a:latin typeface="Cambria Math" panose="02040503050406030204" pitchFamily="18" charset="0"/>
                              </a:rPr>
                            </m:ctrlPr>
                          </m:sSubPr>
                          <m:e>
                            <m:r>
                              <a:rPr lang="tr-TR" b="0" i="1" smtClean="0">
                                <a:solidFill>
                                  <a:srgbClr val="FF0000"/>
                                </a:solidFill>
                                <a:latin typeface="Cambria Math" panose="02040503050406030204" pitchFamily="18" charset="0"/>
                              </a:rPr>
                              <m:t>𝐶</m:t>
                            </m:r>
                          </m:e>
                          <m:sub>
                            <m:r>
                              <a:rPr lang="tr-TR" b="0" i="1" smtClean="0">
                                <a:solidFill>
                                  <a:srgbClr val="FF0000"/>
                                </a:solidFill>
                                <a:latin typeface="Cambria Math" panose="02040503050406030204" pitchFamily="18" charset="0"/>
                              </a:rPr>
                              <m:t>𝑑</m:t>
                            </m:r>
                          </m:sub>
                        </m:sSub>
                      </m:oMath>
                    </a14:m>
                    <a:r>
                      <a:rPr lang="tr-TR" dirty="0">
                        <a:solidFill>
                          <a:srgbClr val="FF0000"/>
                        </a:solidFill>
                      </a:rPr>
                      <a:t>=0.01)</a:t>
                    </a:r>
                    <a:endParaRPr lang="en-US" dirty="0">
                      <a:solidFill>
                        <a:srgbClr val="FF0000"/>
                      </a:solidFill>
                    </a:endParaRPr>
                  </a:p>
                </p:txBody>
              </p:sp>
            </mc:Choice>
            <mc:Fallback>
              <p:sp>
                <p:nvSpPr>
                  <p:cNvPr id="32" name="Metin kutusu 31">
                    <a:extLst>
                      <a:ext uri="{FF2B5EF4-FFF2-40B4-BE49-F238E27FC236}">
                        <a16:creationId xmlns:a16="http://schemas.microsoft.com/office/drawing/2014/main" id="{46700D39-3C31-E2D2-2B22-BA77DBE49586}"/>
                      </a:ext>
                    </a:extLst>
                  </p:cNvPr>
                  <p:cNvSpPr txBox="1">
                    <a:spLocks noRot="1" noChangeAspect="1" noMove="1" noResize="1" noEditPoints="1" noAdjustHandles="1" noChangeArrowheads="1" noChangeShapeType="1" noTextEdit="1"/>
                  </p:cNvSpPr>
                  <p:nvPr/>
                </p:nvSpPr>
                <p:spPr>
                  <a:xfrm>
                    <a:off x="6175859" y="2776608"/>
                    <a:ext cx="2964017" cy="369332"/>
                  </a:xfrm>
                  <a:prstGeom prst="rect">
                    <a:avLst/>
                  </a:prstGeom>
                  <a:blipFill>
                    <a:blip r:embed="rId7"/>
                    <a:stretch>
                      <a:fillRect l="-1646" t="-6557" r="-617"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Metin kutusu 32">
                    <a:extLst>
                      <a:ext uri="{FF2B5EF4-FFF2-40B4-BE49-F238E27FC236}">
                        <a16:creationId xmlns:a16="http://schemas.microsoft.com/office/drawing/2014/main" id="{E5404EDE-5F5A-0D02-F4D2-EA3AE1D987DC}"/>
                      </a:ext>
                    </a:extLst>
                  </p:cNvPr>
                  <p:cNvSpPr txBox="1"/>
                  <p:nvPr/>
                </p:nvSpPr>
                <p:spPr>
                  <a:xfrm>
                    <a:off x="6292287" y="3193241"/>
                    <a:ext cx="3558346" cy="369332"/>
                  </a:xfrm>
                  <a:prstGeom prst="rect">
                    <a:avLst/>
                  </a:prstGeom>
                  <a:noFill/>
                </p:spPr>
                <p:txBody>
                  <a:bodyPr wrap="none" rtlCol="0">
                    <a:spAutoFit/>
                  </a:bodyPr>
                  <a:lstStyle/>
                  <a:p>
                    <a:r>
                      <a:rPr lang="en-US" dirty="0">
                        <a:solidFill>
                          <a:srgbClr val="0070C0"/>
                        </a:solidFill>
                      </a:rPr>
                      <a:t>Modified Theory (K=1,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𝑑</m:t>
                            </m:r>
                          </m:sub>
                        </m:sSub>
                      </m:oMath>
                    </a14:m>
                    <a:r>
                      <a:rPr lang="en-US" dirty="0">
                        <a:solidFill>
                          <a:srgbClr val="0070C0"/>
                        </a:solidFill>
                      </a:rPr>
                      <a:t>=0.001)</a:t>
                    </a:r>
                  </a:p>
                </p:txBody>
              </p:sp>
            </mc:Choice>
            <mc:Fallback>
              <p:sp>
                <p:nvSpPr>
                  <p:cNvPr id="33" name="Metin kutusu 32">
                    <a:extLst>
                      <a:ext uri="{FF2B5EF4-FFF2-40B4-BE49-F238E27FC236}">
                        <a16:creationId xmlns:a16="http://schemas.microsoft.com/office/drawing/2014/main" id="{E5404EDE-5F5A-0D02-F4D2-EA3AE1D987DC}"/>
                      </a:ext>
                    </a:extLst>
                  </p:cNvPr>
                  <p:cNvSpPr txBox="1">
                    <a:spLocks noRot="1" noChangeAspect="1" noMove="1" noResize="1" noEditPoints="1" noAdjustHandles="1" noChangeArrowheads="1" noChangeShapeType="1" noTextEdit="1"/>
                  </p:cNvSpPr>
                  <p:nvPr/>
                </p:nvSpPr>
                <p:spPr>
                  <a:xfrm>
                    <a:off x="6292287" y="3193241"/>
                    <a:ext cx="3558346" cy="369332"/>
                  </a:xfrm>
                  <a:prstGeom prst="rect">
                    <a:avLst/>
                  </a:prstGeom>
                  <a:blipFill>
                    <a:blip r:embed="rId8"/>
                    <a:stretch>
                      <a:fillRect l="-1370" t="-8333" r="-342"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Metin kutusu 33">
                    <a:extLst>
                      <a:ext uri="{FF2B5EF4-FFF2-40B4-BE49-F238E27FC236}">
                        <a16:creationId xmlns:a16="http://schemas.microsoft.com/office/drawing/2014/main" id="{64AF22CC-47F2-3643-2963-7E5ACCFFE8A0}"/>
                      </a:ext>
                    </a:extLst>
                  </p:cNvPr>
                  <p:cNvSpPr txBox="1"/>
                  <p:nvPr/>
                </p:nvSpPr>
                <p:spPr>
                  <a:xfrm>
                    <a:off x="6404788" y="3594598"/>
                    <a:ext cx="2776081" cy="369332"/>
                  </a:xfrm>
                  <a:prstGeom prst="rect">
                    <a:avLst/>
                  </a:prstGeom>
                  <a:noFill/>
                </p:spPr>
                <p:txBody>
                  <a:bodyPr wrap="none" rtlCol="0">
                    <a:spAutoFit/>
                  </a:bodyPr>
                  <a:lstStyle/>
                  <a:p>
                    <a:r>
                      <a:rPr lang="tr-TR" dirty="0">
                        <a:solidFill>
                          <a:srgbClr val="00B050"/>
                        </a:solidFill>
                      </a:rPr>
                      <a:t>Basic</a:t>
                    </a:r>
                    <a:r>
                      <a:rPr lang="en-US" dirty="0">
                        <a:solidFill>
                          <a:srgbClr val="00B050"/>
                        </a:solidFill>
                      </a:rPr>
                      <a:t> Theory (K=1,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𝑑</m:t>
                            </m:r>
                          </m:sub>
                        </m:sSub>
                      </m:oMath>
                    </a14:m>
                    <a:r>
                      <a:rPr lang="en-US" dirty="0">
                        <a:solidFill>
                          <a:srgbClr val="00B050"/>
                        </a:solidFill>
                      </a:rPr>
                      <a:t>=0)</a:t>
                    </a:r>
                  </a:p>
                </p:txBody>
              </p:sp>
            </mc:Choice>
            <mc:Fallback>
              <p:sp>
                <p:nvSpPr>
                  <p:cNvPr id="34" name="Metin kutusu 33">
                    <a:extLst>
                      <a:ext uri="{FF2B5EF4-FFF2-40B4-BE49-F238E27FC236}">
                        <a16:creationId xmlns:a16="http://schemas.microsoft.com/office/drawing/2014/main" id="{64AF22CC-47F2-3643-2963-7E5ACCFFE8A0}"/>
                      </a:ext>
                    </a:extLst>
                  </p:cNvPr>
                  <p:cNvSpPr txBox="1">
                    <a:spLocks noRot="1" noChangeAspect="1" noMove="1" noResize="1" noEditPoints="1" noAdjustHandles="1" noChangeArrowheads="1" noChangeShapeType="1" noTextEdit="1"/>
                  </p:cNvSpPr>
                  <p:nvPr/>
                </p:nvSpPr>
                <p:spPr>
                  <a:xfrm>
                    <a:off x="6404788" y="3594598"/>
                    <a:ext cx="2776081" cy="369332"/>
                  </a:xfrm>
                  <a:prstGeom prst="rect">
                    <a:avLst/>
                  </a:prstGeom>
                  <a:blipFill>
                    <a:blip r:embed="rId9"/>
                    <a:stretch>
                      <a:fillRect l="-1978" t="-8333" b="-28333"/>
                    </a:stretch>
                  </a:blipFill>
                </p:spPr>
                <p:txBody>
                  <a:bodyPr/>
                  <a:lstStyle/>
                  <a:p>
                    <a:r>
                      <a:rPr lang="en-US">
                        <a:noFill/>
                      </a:rPr>
                      <a:t> </a:t>
                    </a:r>
                  </a:p>
                </p:txBody>
              </p:sp>
            </mc:Fallback>
          </mc:AlternateContent>
          <p:cxnSp>
            <p:nvCxnSpPr>
              <p:cNvPr id="35" name="Düz Bağlayıcı 34">
                <a:extLst>
                  <a:ext uri="{FF2B5EF4-FFF2-40B4-BE49-F238E27FC236}">
                    <a16:creationId xmlns:a16="http://schemas.microsoft.com/office/drawing/2014/main" id="{38F7C093-D81D-A704-CB45-CBA5177463E2}"/>
                  </a:ext>
                </a:extLst>
              </p:cNvPr>
              <p:cNvCxnSpPr/>
              <p:nvPr/>
            </p:nvCxnSpPr>
            <p:spPr>
              <a:xfrm flipV="1">
                <a:off x="2160774" y="5005466"/>
                <a:ext cx="0" cy="5313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B01842ED-2341-F24F-30BC-F6836EBF14BC}"/>
                  </a:ext>
                </a:extLst>
              </p:cNvPr>
              <p:cNvCxnSpPr>
                <a:cxnSpLocks/>
              </p:cNvCxnSpPr>
              <p:nvPr/>
            </p:nvCxnSpPr>
            <p:spPr>
              <a:xfrm flipV="1">
                <a:off x="1587500" y="4911068"/>
                <a:ext cx="721619" cy="5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1837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3080685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4" hidden="1">
            <a:extLst>
              <a:ext uri="{FF2B5EF4-FFF2-40B4-BE49-F238E27FC236}">
                <a16:creationId xmlns:a16="http://schemas.microsoft.com/office/drawing/2014/main" id="{8837661F-2CC7-430C-90D4-1E4C7C01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222D5F3E-3193-4EA1-8D16-88F942C447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D17AFD68-8FFD-4826-B20B-642C6877EEE4}"/>
              </a:ext>
            </a:extLst>
          </p:cNvPr>
          <p:cNvSpPr txBox="1">
            <a:spLocks/>
          </p:cNvSpPr>
          <p:nvPr/>
        </p:nvSpPr>
        <p:spPr>
          <a:xfrm>
            <a:off x="432572" y="2010969"/>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FE1B12B2-70E3-4997-9E3D-A56E0A04FB5C}"/>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FAC34D63-B586-4ACB-B1F4-5D6CFEA7E9A1}"/>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265BFA57-184C-4A15-AC9A-70B7E0B1DB76}"/>
              </a:ext>
            </a:extLst>
          </p:cNvPr>
          <p:cNvSpPr txBox="1">
            <a:spLocks/>
          </p:cNvSpPr>
          <p:nvPr/>
        </p:nvSpPr>
        <p:spPr>
          <a:xfrm>
            <a:off x="432573" y="2513962"/>
            <a:ext cx="534628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2</a:t>
            </a:r>
          </a:p>
        </p:txBody>
      </p:sp>
      <p:sp>
        <p:nvSpPr>
          <p:cNvPr id="30" name="Rectangle 29">
            <a:extLst>
              <a:ext uri="{FF2B5EF4-FFF2-40B4-BE49-F238E27FC236}">
                <a16:creationId xmlns:a16="http://schemas.microsoft.com/office/drawing/2014/main" id="{6631515F-28E9-4EF1-AF06-9CB762F7E208}"/>
              </a:ext>
            </a:extLst>
          </p:cNvPr>
          <p:cNvSpPr/>
          <p:nvPr/>
        </p:nvSpPr>
        <p:spPr>
          <a:xfrm>
            <a:off x="5922943" y="2724274"/>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B09BCC85-21A8-4523-B57D-C90818D66380}"/>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4A3C291E-900E-45AA-84EE-E4500B7460C2}"/>
              </a:ext>
            </a:extLst>
          </p:cNvPr>
          <p:cNvSpPr txBox="1">
            <a:spLocks/>
          </p:cNvSpPr>
          <p:nvPr/>
        </p:nvSpPr>
        <p:spPr>
          <a:xfrm>
            <a:off x="319294" y="2993861"/>
            <a:ext cx="5459563"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FC88199C-8AB2-4730-9F65-5C9F2FA888D8}"/>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96961832-5363-4FC6-87E4-D4865EA8D500}"/>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99A9B05C-19C3-4E23-96D0-B9D6F325E0F2}"/>
              </a:ext>
            </a:extLst>
          </p:cNvPr>
          <p:cNvSpPr txBox="1">
            <a:spLocks/>
          </p:cNvSpPr>
          <p:nvPr/>
        </p:nvSpPr>
        <p:spPr>
          <a:xfrm>
            <a:off x="438921" y="3516503"/>
            <a:ext cx="5346285"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alpha val="60000"/>
                  </a:schemeClr>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4</a:t>
            </a:r>
          </a:p>
        </p:txBody>
      </p:sp>
      <p:sp>
        <p:nvSpPr>
          <p:cNvPr id="38" name="Rectangle 37">
            <a:extLst>
              <a:ext uri="{FF2B5EF4-FFF2-40B4-BE49-F238E27FC236}">
                <a16:creationId xmlns:a16="http://schemas.microsoft.com/office/drawing/2014/main" id="{77CFDF6C-10B2-4183-BD92-DC1697D6F01B}"/>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FF809333-7925-48BD-913C-1C64C3C6633A}"/>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54E3C2B2-0652-4A40-89B0-08D9D3449B46}"/>
              </a:ext>
            </a:extLst>
          </p:cNvPr>
          <p:cNvSpPr txBox="1">
            <a:spLocks/>
          </p:cNvSpPr>
          <p:nvPr/>
        </p:nvSpPr>
        <p:spPr>
          <a:xfrm>
            <a:off x="438923" y="3992804"/>
            <a:ext cx="53526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B68FDEAD-CBB0-4DE2-A5E0-007FE0C6BA30}"/>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FFE31351-38D1-46DC-8B5F-A0D2BED28BAA}"/>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422B0350-41AD-4F61-A047-B7863CD0DE6B}"/>
              </a:ext>
            </a:extLst>
          </p:cNvPr>
          <p:cNvSpPr txBox="1">
            <a:spLocks/>
          </p:cNvSpPr>
          <p:nvPr/>
        </p:nvSpPr>
        <p:spPr>
          <a:xfrm>
            <a:off x="319294" y="4475603"/>
            <a:ext cx="5459563" cy="467751"/>
          </a:xfrm>
          <a:prstGeom prst="rect">
            <a:avLst/>
          </a:prstGeom>
        </p:spPr>
        <p:txBody>
          <a:bodyPr/>
          <a:lstStyle>
            <a:defPPr>
              <a:defRPr lang="tr-TR"/>
            </a:defPPr>
            <a:lvl1pPr indent="0" algn="r" defTabSz="742950">
              <a:lnSpc>
                <a:spcPct val="90000"/>
              </a:lnSpc>
              <a:spcBef>
                <a:spcPts val="1000"/>
              </a:spcBef>
              <a:buFont typeface="Arial" panose="020B0604020202020204" pitchFamily="34" charset="0"/>
              <a:buNone/>
              <a:defRPr sz="2400" b="1">
                <a:solidFill>
                  <a:schemeClr val="bg1"/>
                </a:solidFill>
                <a:latin typeface="Segoe UI" panose="020B0502040204020203" pitchFamily="34" charset="0"/>
                <a:cs typeface="Segoe UI" panose="020B0502040204020203" pitchFamily="34" charset="0"/>
              </a:defRPr>
            </a:lvl1pPr>
            <a:lvl2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2pPr>
            <a:lvl3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3pPr>
            <a:lvl4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4pPr>
            <a:lvl5pPr marL="0" indent="-228600" defTabSz="742950">
              <a:lnSpc>
                <a:spcPct val="90000"/>
              </a:lnSpc>
              <a:spcBef>
                <a:spcPts val="500"/>
              </a:spcBef>
              <a:buFont typeface="Arial" panose="020B0604020202020204" pitchFamily="34" charset="0"/>
              <a:buChar char="•"/>
              <a:defRPr sz="1950" b="1">
                <a:solidFill>
                  <a:schemeClr val="bg1"/>
                </a:solidFill>
                <a:latin typeface="Montserrat"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dirty="0"/>
              <a:t>Title 6</a:t>
            </a:r>
          </a:p>
        </p:txBody>
      </p:sp>
      <p:sp>
        <p:nvSpPr>
          <p:cNvPr id="37" name="Rectangle 36">
            <a:extLst>
              <a:ext uri="{FF2B5EF4-FFF2-40B4-BE49-F238E27FC236}">
                <a16:creationId xmlns:a16="http://schemas.microsoft.com/office/drawing/2014/main" id="{13EB48BB-AA8F-4A4B-9E11-AC7910AC413D}"/>
              </a:ext>
            </a:extLst>
          </p:cNvPr>
          <p:cNvSpPr/>
          <p:nvPr/>
        </p:nvSpPr>
        <p:spPr>
          <a:xfrm>
            <a:off x="5922943" y="4685915"/>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4EF9EAA6-B903-460F-96EB-0D7A5C57E215}"/>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AE980727-141B-474D-85B0-0E403EFFE166}"/>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96560EDF-39F6-40A3-991C-6633F8894662}"/>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262213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1500"/>
                                  </p:stCondLst>
                                  <p:iterate type="lt">
                                    <p:tmPct val="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29" grpId="1"/>
      <p:bldP spid="37" grpId="0" animBg="1"/>
      <p:bldP spid="41" grpId="0"/>
      <p:bldP spid="57" grpId="0" animBg="1"/>
      <p:bldP spid="5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8839A-3FB5-44F8-A4CB-3EA80B81A365}"/>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
        <p:nvSpPr>
          <p:cNvPr id="4" name="Title 3">
            <a:extLst>
              <a:ext uri="{FF2B5EF4-FFF2-40B4-BE49-F238E27FC236}">
                <a16:creationId xmlns:a16="http://schemas.microsoft.com/office/drawing/2014/main" id="{6006647D-299C-408C-94F3-7F9403CCDE98}"/>
              </a:ext>
            </a:extLst>
          </p:cNvPr>
          <p:cNvSpPr>
            <a:spLocks noGrp="1"/>
          </p:cNvSpPr>
          <p:nvPr>
            <p:ph type="title"/>
          </p:nvPr>
        </p:nvSpPr>
        <p:spPr/>
        <p:txBody>
          <a:bodyPr/>
          <a:lstStyle/>
          <a:p>
            <a:endParaRPr lang="en-US" noProof="0" dirty="0"/>
          </a:p>
        </p:txBody>
      </p:sp>
    </p:spTree>
    <p:extLst>
      <p:ext uri="{BB962C8B-B14F-4D97-AF65-F5344CB8AC3E}">
        <p14:creationId xmlns:p14="http://schemas.microsoft.com/office/powerpoint/2010/main" val="3671957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7350B-B530-4030-89B5-A1958C74A460}"/>
              </a:ext>
            </a:extLst>
          </p:cNvPr>
          <p:cNvSpPr>
            <a:spLocks noGrp="1"/>
          </p:cNvSpPr>
          <p:nvPr>
            <p:ph type="title"/>
          </p:nvPr>
        </p:nvSpPr>
        <p:spPr/>
        <p:txBody>
          <a:bodyPr/>
          <a:lstStyle/>
          <a:p>
            <a:endParaRPr lang="en-US" noProof="0" dirty="0"/>
          </a:p>
        </p:txBody>
      </p:sp>
      <p:sp>
        <p:nvSpPr>
          <p:cNvPr id="7" name="Text Placeholder 6">
            <a:extLst>
              <a:ext uri="{FF2B5EF4-FFF2-40B4-BE49-F238E27FC236}">
                <a16:creationId xmlns:a16="http://schemas.microsoft.com/office/drawing/2014/main" id="{8FD16CA8-B281-4AAA-A180-E465DD9C64FF}"/>
              </a:ext>
            </a:extLst>
          </p:cNvPr>
          <p:cNvSpPr>
            <a:spLocks noGrp="1"/>
          </p:cNvSpPr>
          <p:nvPr>
            <p:ph type="body" sz="quarter" idx="11"/>
          </p:nvPr>
        </p:nvSpPr>
        <p:spPr/>
        <p:txBody>
          <a:bodyPr/>
          <a:lstStyle/>
          <a:p>
            <a:endParaRPr lang="en-US" noProof="0" dirty="0"/>
          </a:p>
        </p:txBody>
      </p:sp>
      <p:sp>
        <p:nvSpPr>
          <p:cNvPr id="6" name="Content Placeholder 5">
            <a:extLst>
              <a:ext uri="{FF2B5EF4-FFF2-40B4-BE49-F238E27FC236}">
                <a16:creationId xmlns:a16="http://schemas.microsoft.com/office/drawing/2014/main" id="{AFB51187-09DF-449F-9690-171735C64FDA}"/>
              </a:ext>
            </a:extLst>
          </p:cNvPr>
          <p:cNvSpPr>
            <a:spLocks noGrp="1"/>
          </p:cNvSpPr>
          <p:nvPr>
            <p:ph sz="quarter" idx="10"/>
          </p:nvPr>
        </p:nvSpPr>
        <p:spPr/>
        <p:txBody>
          <a:bodyPr/>
          <a:lstStyle/>
          <a:p>
            <a:endParaRPr lang="en-US" noProof="0" dirty="0"/>
          </a:p>
        </p:txBody>
      </p:sp>
    </p:spTree>
    <p:extLst>
      <p:ext uri="{BB962C8B-B14F-4D97-AF65-F5344CB8AC3E}">
        <p14:creationId xmlns:p14="http://schemas.microsoft.com/office/powerpoint/2010/main" val="14918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reeform: Shape 190">
            <a:extLst>
              <a:ext uri="{FF2B5EF4-FFF2-40B4-BE49-F238E27FC236}">
                <a16:creationId xmlns:a16="http://schemas.microsoft.com/office/drawing/2014/main" id="{0223478C-0270-3100-5484-09F8AE63C036}"/>
              </a:ext>
            </a:extLst>
          </p:cNvPr>
          <p:cNvSpPr/>
          <p:nvPr/>
        </p:nvSpPr>
        <p:spPr>
          <a:xfrm>
            <a:off x="4612816" y="4269069"/>
            <a:ext cx="84223" cy="1558786"/>
          </a:xfrm>
          <a:custGeom>
            <a:avLst/>
            <a:gdLst>
              <a:gd name="connsiteX0" fmla="*/ 77541 w 77541"/>
              <a:gd name="connsiteY0" fmla="*/ 0 h 1524000"/>
              <a:gd name="connsiteX1" fmla="*/ 1341 w 77541"/>
              <a:gd name="connsiteY1" fmla="*/ 1524000 h 1524000"/>
            </a:gdLst>
            <a:ahLst/>
            <a:cxnLst>
              <a:cxn ang="0">
                <a:pos x="connsiteX0" y="connsiteY0"/>
              </a:cxn>
              <a:cxn ang="0">
                <a:pos x="connsiteX1" y="connsiteY1"/>
              </a:cxn>
            </a:cxnLst>
            <a:rect l="l" t="t" r="r" b="b"/>
            <a:pathLst>
              <a:path w="77541" h="1524000">
                <a:moveTo>
                  <a:pt x="77541" y="0"/>
                </a:moveTo>
                <a:cubicBezTo>
                  <a:pt x="34678" y="630634"/>
                  <a:pt x="-8184" y="1261269"/>
                  <a:pt x="1341" y="152400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Content Placeholder 8">
            <a:extLst>
              <a:ext uri="{FF2B5EF4-FFF2-40B4-BE49-F238E27FC236}">
                <a16:creationId xmlns:a16="http://schemas.microsoft.com/office/drawing/2014/main" id="{D5430C93-4BCF-41B7-B911-12DDE18C22B3}"/>
              </a:ext>
            </a:extLst>
          </p:cNvPr>
          <p:cNvSpPr>
            <a:spLocks noGrp="1"/>
          </p:cNvSpPr>
          <p:nvPr>
            <p:ph sz="quarter" idx="10"/>
          </p:nvPr>
        </p:nvSpPr>
        <p:spPr>
          <a:xfrm>
            <a:off x="587087" y="1185206"/>
            <a:ext cx="11215859" cy="1148389"/>
          </a:xfrm>
        </p:spPr>
        <p:txBody>
          <a:bodyPr/>
          <a:lstStyle/>
          <a:p>
            <a:pPr marL="0" indent="0">
              <a:buNone/>
            </a:pPr>
            <a:r>
              <a:rPr lang="en-US" sz="2400" b="1" noProof="0" dirty="0"/>
              <a:t>The Far Wake Velocity Formation : </a:t>
            </a:r>
            <a:r>
              <a:rPr lang="en-US" sz="2400" noProof="0" dirty="0">
                <a:solidFill>
                  <a:srgbClr val="FF0000"/>
                </a:solidFill>
              </a:rPr>
              <a:t>Airflow in the Stream Tube</a:t>
            </a:r>
          </a:p>
          <a:p>
            <a:r>
              <a:rPr lang="en-US" sz="1800" noProof="0" dirty="0"/>
              <a:t>Considering the helicopter in climb, one can see that the flow enters the stream tube far upstream of the rotor and then passes through the rotor itself, finally passing away from the rotor forming the wake.</a:t>
            </a:r>
          </a:p>
        </p:txBody>
      </p:sp>
      <p:sp>
        <p:nvSpPr>
          <p:cNvPr id="8" name="Title 7">
            <a:extLst>
              <a:ext uri="{FF2B5EF4-FFF2-40B4-BE49-F238E27FC236}">
                <a16:creationId xmlns:a16="http://schemas.microsoft.com/office/drawing/2014/main" id="{688755E0-8FC0-4CE4-BCEA-FCB997B084A1}"/>
              </a:ext>
            </a:extLst>
          </p:cNvPr>
          <p:cNvSpPr>
            <a:spLocks noGrp="1"/>
          </p:cNvSpPr>
          <p:nvPr>
            <p:ph type="title"/>
          </p:nvPr>
        </p:nvSpPr>
        <p:spPr/>
        <p:txBody>
          <a:bodyPr/>
          <a:lstStyle/>
          <a:p>
            <a:r>
              <a:rPr lang="tr-TR" noProof="0" dirty="0"/>
              <a:t>INTRODUCTION</a:t>
            </a:r>
            <a:endParaRPr lang="en-US" noProof="0" dirty="0"/>
          </a:p>
        </p:txBody>
      </p:sp>
      <p:sp>
        <p:nvSpPr>
          <p:cNvPr id="10" name="Text Placeholder 9">
            <a:extLst>
              <a:ext uri="{FF2B5EF4-FFF2-40B4-BE49-F238E27FC236}">
                <a16:creationId xmlns:a16="http://schemas.microsoft.com/office/drawing/2014/main" id="{83CD47BE-73D8-425A-A7AF-5B87742308A3}"/>
              </a:ext>
            </a:extLst>
          </p:cNvPr>
          <p:cNvSpPr>
            <a:spLocks noGrp="1"/>
          </p:cNvSpPr>
          <p:nvPr>
            <p:ph type="body" sz="quarter" idx="11"/>
          </p:nvPr>
        </p:nvSpPr>
        <p:spPr/>
        <p:txBody>
          <a:bodyPr/>
          <a:lstStyle/>
          <a:p>
            <a:r>
              <a:rPr lang="en-US" noProof="0" dirty="0"/>
              <a:t>Rotary Wings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8BE7C1-A375-6935-B534-68DFC2736830}"/>
                  </a:ext>
                </a:extLst>
              </p:cNvPr>
              <p:cNvSpPr txBox="1"/>
              <p:nvPr/>
            </p:nvSpPr>
            <p:spPr>
              <a:xfrm>
                <a:off x="7028589" y="3726834"/>
                <a:ext cx="5129033" cy="262943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rgbClr val="FF0000"/>
                              </a:solidFill>
                              <a:latin typeface="Cambria Math" panose="02040503050406030204" pitchFamily="18" charset="0"/>
                            </a:rPr>
                          </m:ctrlPr>
                        </m:sSubPr>
                        <m:e>
                          <m:r>
                            <a:rPr lang="en-US" b="1" i="1" noProof="0" smtClean="0">
                              <a:solidFill>
                                <a:srgbClr val="FF0000"/>
                              </a:solidFill>
                              <a:latin typeface="Cambria Math" panose="02040503050406030204" pitchFamily="18" charset="0"/>
                            </a:rPr>
                            <m:t>𝒗</m:t>
                          </m:r>
                        </m:e>
                        <m:sub>
                          <m:r>
                            <a:rPr lang="en-US" b="1" i="1"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 </m:t>
                          </m:r>
                        </m:sub>
                      </m:sSub>
                      <m:r>
                        <a:rPr lang="en-US" b="0" i="1" noProof="0" smtClean="0">
                          <a:solidFill>
                            <a:schemeClr val="tx1"/>
                          </a:solidFill>
                          <a:latin typeface="Cambria Math" panose="02040503050406030204" pitchFamily="18" charset="0"/>
                        </a:rPr>
                        <m:t>:</m:t>
                      </m:r>
                      <m:r>
                        <a:rPr lang="en-US" b="0" i="1" noProof="0" smtClean="0">
                          <a:solidFill>
                            <a:schemeClr val="tx1"/>
                          </a:solidFill>
                          <a:latin typeface="Cambria Math" panose="02040503050406030204" pitchFamily="18" charset="0"/>
                        </a:rPr>
                        <m:t>𝑡h𝑒</m:t>
                      </m:r>
                      <m:r>
                        <a:rPr lang="en-US" b="0"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𝐴𝑖𝑟</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𝑉𝑒𝑙𝑜𝑐𝑖𝑡𝑦</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𝑒𝑛𝑡𝑒𝑟𝑖𝑛𝑔</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𝑖𝑛𝑡𝑜</m:t>
                      </m:r>
                      <m:r>
                        <a:rPr lang="en-US" i="1" noProof="0" smtClean="0">
                          <a:solidFill>
                            <a:schemeClr val="tx1"/>
                          </a:solidFill>
                          <a:latin typeface="Cambria Math" panose="02040503050406030204" pitchFamily="18" charset="0"/>
                        </a:rPr>
                        <m:t> </m:t>
                      </m:r>
                      <m:r>
                        <a:rPr lang="en-US" i="1" noProof="0" smtClean="0">
                          <a:solidFill>
                            <a:schemeClr val="tx1"/>
                          </a:solidFill>
                          <a:latin typeface="Cambria Math" panose="02040503050406030204" pitchFamily="18" charset="0"/>
                        </a:rPr>
                        <m:t>𝑆𝑡𝑟𝑒𝑎𝑚𝑡𝑢𝑏𝑒</m:t>
                      </m:r>
                      <m:r>
                        <a:rPr lang="en-US" i="1" noProof="0" smtClean="0">
                          <a:solidFill>
                            <a:schemeClr val="tx1"/>
                          </a:solidFill>
                          <a:latin typeface="Cambria Math" panose="02040503050406030204" pitchFamily="18" charset="0"/>
                        </a:rPr>
                        <m:t>)</m:t>
                      </m:r>
                    </m:oMath>
                  </m:oMathPara>
                </a14:m>
                <a:endParaRPr lang="en-US" i="1" noProof="0" dirty="0">
                  <a:solidFill>
                    <a:schemeClr val="tx1"/>
                  </a:solidFill>
                  <a:latin typeface="Cambria Math" panose="02040503050406030204" pitchFamily="18" charset="0"/>
                </a:endParaRPr>
              </a:p>
              <a:p>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𝒊</m:t>
                    </m:r>
                    <m:r>
                      <a:rPr lang="en-US" b="0" i="1" baseline="-25000" noProof="0" smtClean="0">
                        <a:solidFill>
                          <a:srgbClr val="FF0000"/>
                        </a:solidFill>
                        <a:latin typeface="Cambria Math" panose="02040503050406030204" pitchFamily="18" charset="0"/>
                      </a:rPr>
                      <m:t> </m:t>
                    </m:r>
                    <m:r>
                      <a:rPr lang="en-US" i="1" noProof="0" smtClean="0">
                        <a:solidFill>
                          <a:schemeClr val="tx1"/>
                        </a:solidFill>
                        <a:latin typeface="Cambria Math" panose="02040503050406030204" pitchFamily="18" charset="0"/>
                      </a:rPr>
                      <m:t>:</m:t>
                    </m:r>
                  </m:oMath>
                </a14:m>
                <a:r>
                  <a:rPr lang="en-US" b="0" noProof="0" dirty="0">
                    <a:solidFill>
                      <a:schemeClr val="tx1"/>
                    </a:solidFill>
                  </a:rPr>
                  <a:t> </a:t>
                </a:r>
                <a:r>
                  <a:rPr lang="en-US" b="0" i="1" noProof="0" dirty="0">
                    <a:solidFill>
                      <a:schemeClr val="tx1"/>
                    </a:solidFill>
                  </a:rPr>
                  <a:t>the </a:t>
                </a:r>
                <a:r>
                  <a:rPr lang="en-US" i="1" noProof="0" dirty="0">
                    <a:solidFill>
                      <a:schemeClr val="tx1"/>
                    </a:solidFill>
                    <a:latin typeface="Cambria Math" panose="02040503050406030204" pitchFamily="18" charset="0"/>
                  </a:rPr>
                  <a:t>Induced Velocity</a:t>
                </a:r>
                <a:br>
                  <a:rPr lang="en-US" b="0" noProof="0" dirty="0">
                    <a:solidFill>
                      <a:srgbClr val="FF0000"/>
                    </a:solidFill>
                  </a:rPr>
                </a:br>
                <a14:m>
                  <m:oMath xmlns:m="http://schemas.openxmlformats.org/officeDocument/2006/math">
                    <m:acc>
                      <m:accPr>
                        <m:chr m:val="̇"/>
                        <m:ctrlPr>
                          <a:rPr lang="en-US" b="0"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𝑴</m:t>
                        </m:r>
                        <m:r>
                          <a:rPr lang="en-US" b="0" i="1" noProof="0" smtClean="0">
                            <a:solidFill>
                              <a:srgbClr val="FF0000"/>
                            </a:solidFill>
                            <a:latin typeface="Cambria Math" panose="02040503050406030204" pitchFamily="18" charset="0"/>
                          </a:rPr>
                          <m:t> </m:t>
                        </m:r>
                      </m:e>
                    </m:acc>
                  </m:oMath>
                </a14:m>
                <a:r>
                  <a:rPr lang="en-US" noProof="0" dirty="0"/>
                  <a:t>: </a:t>
                </a:r>
                <a:r>
                  <a:rPr lang="en-US" i="1" noProof="0" dirty="0"/>
                  <a:t>the </a:t>
                </a:r>
                <a:r>
                  <a:rPr lang="en-US" i="1" noProof="0" dirty="0">
                    <a:latin typeface="Cambria Math" panose="02040503050406030204" pitchFamily="18" charset="0"/>
                  </a:rPr>
                  <a:t>Flux</a:t>
                </a:r>
              </a:p>
              <a:p>
                <a14:m>
                  <m:oMath xmlns:m="http://schemas.openxmlformats.org/officeDocument/2006/math">
                    <m:r>
                      <a:rPr lang="en-US" b="1" i="1" noProof="0" smtClean="0">
                        <a:solidFill>
                          <a:srgbClr val="FF0000"/>
                        </a:solidFill>
                        <a:latin typeface="Cambria Math" panose="02040503050406030204" pitchFamily="18" charset="0"/>
                        <a:ea typeface="Cambria Math" panose="02040503050406030204" pitchFamily="18" charset="0"/>
                      </a:rPr>
                      <m:t>𝝎</m:t>
                    </m:r>
                    <m:r>
                      <a:rPr lang="en-US" b="0" i="1" noProof="0" smtClean="0">
                        <a:solidFill>
                          <a:srgbClr val="FF0000"/>
                        </a:solidFill>
                        <a:latin typeface="Cambria Math" panose="02040503050406030204" pitchFamily="18" charset="0"/>
                        <a:ea typeface="Cambria Math" panose="02040503050406030204" pitchFamily="18" charset="0"/>
                      </a:rPr>
                      <m:t> </m:t>
                    </m:r>
                    <m:r>
                      <a:rPr lang="en-US" b="0" i="0" noProof="0" smtClean="0">
                        <a:solidFill>
                          <a:schemeClr val="tx1"/>
                        </a:solidFill>
                        <a:latin typeface="Cambria Math" panose="02040503050406030204" pitchFamily="18" charset="0"/>
                        <a:ea typeface="Cambria Math" panose="02040503050406030204" pitchFamily="18" charset="0"/>
                      </a:rPr>
                      <m:t>:</m:t>
                    </m:r>
                  </m:oMath>
                </a14:m>
                <a:r>
                  <a:rPr lang="en-US" i="1" noProof="0" dirty="0">
                    <a:solidFill>
                      <a:schemeClr val="tx1"/>
                    </a:solidFill>
                    <a:latin typeface="Cambria Math" panose="02040503050406030204" pitchFamily="18" charset="0"/>
                  </a:rPr>
                  <a:t> the Far Wake Velocity</a:t>
                </a:r>
              </a:p>
              <a:p>
                <a:r>
                  <a:rPr lang="en-US" b="1" i="1" noProof="0" dirty="0">
                    <a:solidFill>
                      <a:srgbClr val="FF0000"/>
                    </a:solidFill>
                    <a:latin typeface="Cambria Math" panose="02040503050406030204" pitchFamily="18" charset="0"/>
                  </a:rPr>
                  <a:t>T</a:t>
                </a:r>
                <a:r>
                  <a:rPr lang="en-US"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Thrust</a:t>
                </a:r>
              </a:p>
              <a:p>
                <a:r>
                  <a:rPr lang="en-US" b="1" i="1" noProof="0" dirty="0">
                    <a:solidFill>
                      <a:srgbClr val="FF0000"/>
                    </a:solidFill>
                    <a:latin typeface="Cambria Math" panose="02040503050406030204" pitchFamily="18" charset="0"/>
                  </a:rPr>
                  <a:t>W </a:t>
                </a:r>
                <a:r>
                  <a:rPr lang="en-US" noProof="0" dirty="0">
                    <a:latin typeface="Cambria Math" panose="02040503050406030204" pitchFamily="18" charset="0"/>
                  </a:rPr>
                  <a:t>:</a:t>
                </a:r>
                <a:r>
                  <a:rPr lang="en-US" i="1" noProof="0" dirty="0">
                    <a:latin typeface="Cambria Math" panose="02040503050406030204" pitchFamily="18" charset="0"/>
                  </a:rPr>
                  <a:t> the Weight</a:t>
                </a:r>
              </a:p>
              <a:p>
                <a14:m>
                  <m:oMath xmlns:m="http://schemas.openxmlformats.org/officeDocument/2006/math">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𝒏</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a:t>
                </a:r>
                <a:r>
                  <a:rPr lang="en-US" i="1" noProof="0" dirty="0">
                    <a:latin typeface="Cambria Math" panose="02040503050406030204" pitchFamily="18" charset="0"/>
                  </a:rPr>
                  <a:t>  the Unit Normal Vector oriented outward </a:t>
                </a:r>
              </a:p>
              <a:p>
                <a:r>
                  <a:rPr lang="en-US" i="1" noProof="0" dirty="0">
                    <a:latin typeface="Cambria Math" panose="02040503050406030204" pitchFamily="18" charset="0"/>
                  </a:rPr>
                  <a:t>       the control volume</a:t>
                </a:r>
              </a:p>
              <a:p>
                <a14:m>
                  <m:oMath xmlns:m="http://schemas.openxmlformats.org/officeDocument/2006/math">
                    <m:r>
                      <a:rPr lang="en-US" b="1" i="1" noProof="0" smtClean="0">
                        <a:solidFill>
                          <a:srgbClr val="FF0000"/>
                        </a:solidFill>
                        <a:latin typeface="Cambria Math" panose="02040503050406030204" pitchFamily="18" charset="0"/>
                      </a:rPr>
                      <m:t>𝒅</m:t>
                    </m:r>
                    <m:acc>
                      <m:accPr>
                        <m:chr m:val="⃑"/>
                        <m:ctrlPr>
                          <a:rPr lang="en-US" b="1" i="1" noProof="0" smtClean="0">
                            <a:solidFill>
                              <a:srgbClr val="FF0000"/>
                            </a:solidFill>
                            <a:latin typeface="Cambria Math" panose="02040503050406030204" pitchFamily="18" charset="0"/>
                          </a:rPr>
                        </m:ctrlPr>
                      </m:accPr>
                      <m:e>
                        <m:r>
                          <a:rPr lang="en-US" b="1" i="1" noProof="0" smtClean="0">
                            <a:solidFill>
                              <a:srgbClr val="FF0000"/>
                            </a:solidFill>
                            <a:latin typeface="Cambria Math" panose="02040503050406030204" pitchFamily="18" charset="0"/>
                          </a:rPr>
                          <m:t>𝑺</m:t>
                        </m:r>
                      </m:e>
                    </m:acc>
                  </m:oMath>
                </a14:m>
                <a:r>
                  <a:rPr lang="en-US" b="1" i="1" noProof="0" dirty="0">
                    <a:solidFill>
                      <a:srgbClr val="FF000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Unit Normal Area Vector</a:t>
                </a:r>
              </a:p>
            </p:txBody>
          </p:sp>
        </mc:Choice>
        <mc:Fallback xmlns="">
          <p:sp>
            <p:nvSpPr>
              <p:cNvPr id="12" name="TextBox 11">
                <a:extLst>
                  <a:ext uri="{FF2B5EF4-FFF2-40B4-BE49-F238E27FC236}">
                    <a16:creationId xmlns:a16="http://schemas.microsoft.com/office/drawing/2014/main" id="{788BE7C1-A375-6935-B534-68DFC2736830}"/>
                  </a:ext>
                </a:extLst>
              </p:cNvPr>
              <p:cNvSpPr txBox="1">
                <a:spLocks noRot="1" noChangeAspect="1" noMove="1" noResize="1" noEditPoints="1" noAdjustHandles="1" noChangeArrowheads="1" noChangeShapeType="1" noTextEdit="1"/>
              </p:cNvSpPr>
              <p:nvPr/>
            </p:nvSpPr>
            <p:spPr>
              <a:xfrm>
                <a:off x="7028589" y="3726834"/>
                <a:ext cx="5129033" cy="2629438"/>
              </a:xfrm>
              <a:prstGeom prst="rect">
                <a:avLst/>
              </a:prstGeom>
              <a:blipFill>
                <a:blip r:embed="rId3"/>
                <a:stretch>
                  <a:fillRect l="-1070" b="-2546"/>
                </a:stretch>
              </a:blipFill>
            </p:spPr>
            <p:txBody>
              <a:bodyPr/>
              <a:lstStyle/>
              <a:p>
                <a:r>
                  <a:rPr lang="en-US">
                    <a:noFill/>
                  </a:rPr>
                  <a:t> </a:t>
                </a:r>
              </a:p>
            </p:txBody>
          </p:sp>
        </mc:Fallback>
      </mc:AlternateContent>
      <p:grpSp>
        <p:nvGrpSpPr>
          <p:cNvPr id="167" name="Group 166">
            <a:extLst>
              <a:ext uri="{FF2B5EF4-FFF2-40B4-BE49-F238E27FC236}">
                <a16:creationId xmlns:a16="http://schemas.microsoft.com/office/drawing/2014/main" id="{E34D222D-B03A-7D1E-7E6F-3D027B724AB1}"/>
              </a:ext>
            </a:extLst>
          </p:cNvPr>
          <p:cNvGrpSpPr/>
          <p:nvPr/>
        </p:nvGrpSpPr>
        <p:grpSpPr>
          <a:xfrm>
            <a:off x="833436" y="2313086"/>
            <a:ext cx="5607687" cy="4023453"/>
            <a:chOff x="842452" y="1918790"/>
            <a:chExt cx="5607687" cy="4023453"/>
          </a:xfrm>
        </p:grpSpPr>
        <p:sp>
          <p:nvSpPr>
            <p:cNvPr id="116" name="Oval 115">
              <a:extLst>
                <a:ext uri="{FF2B5EF4-FFF2-40B4-BE49-F238E27FC236}">
                  <a16:creationId xmlns:a16="http://schemas.microsoft.com/office/drawing/2014/main" id="{611CB93B-6897-8983-7BE8-AD4B22E2647A}"/>
                </a:ext>
              </a:extLst>
            </p:cNvPr>
            <p:cNvSpPr/>
            <p:nvPr/>
          </p:nvSpPr>
          <p:spPr>
            <a:xfrm>
              <a:off x="2978011" y="4150499"/>
              <a:ext cx="795019" cy="66876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E8632BB-C690-0D4E-FFCF-25C96D89D015}"/>
                    </a:ext>
                  </a:extLst>
                </p:cNvPr>
                <p:cNvSpPr txBox="1"/>
                <p:nvPr/>
              </p:nvSpPr>
              <p:spPr>
                <a:xfrm>
                  <a:off x="3558976" y="2238145"/>
                  <a:ext cx="891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m:oMathPara>
                  </a14:m>
                  <a:endParaRPr lang="en-US" noProof="0" dirty="0">
                    <a:solidFill>
                      <a:srgbClr val="FF0000"/>
                    </a:solidFill>
                  </a:endParaRPr>
                </a:p>
              </p:txBody>
            </p:sp>
          </mc:Choice>
          <mc:Fallback xmlns="">
            <p:sp>
              <p:nvSpPr>
                <p:cNvPr id="124" name="TextBox 123">
                  <a:extLst>
                    <a:ext uri="{FF2B5EF4-FFF2-40B4-BE49-F238E27FC236}">
                      <a16:creationId xmlns:a16="http://schemas.microsoft.com/office/drawing/2014/main" id="{3E8632BB-C690-0D4E-FFCF-25C96D89D015}"/>
                    </a:ext>
                  </a:extLst>
                </p:cNvPr>
                <p:cNvSpPr txBox="1">
                  <a:spLocks noRot="1" noChangeAspect="1" noMove="1" noResize="1" noEditPoints="1" noAdjustHandles="1" noChangeArrowheads="1" noChangeShapeType="1" noTextEdit="1"/>
                </p:cNvSpPr>
                <p:nvPr/>
              </p:nvSpPr>
              <p:spPr>
                <a:xfrm>
                  <a:off x="3558976" y="2238145"/>
                  <a:ext cx="891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DA385BB-FAC1-DDFA-2BF8-2AD54989C166}"/>
                    </a:ext>
                  </a:extLst>
                </p:cNvPr>
                <p:cNvSpPr txBox="1"/>
                <p:nvPr/>
              </p:nvSpPr>
              <p:spPr>
                <a:xfrm>
                  <a:off x="3678515" y="3430385"/>
                  <a:ext cx="449985" cy="3750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i="1" baseline="-25000" noProof="0" smtClean="0">
                            <a:solidFill>
                              <a:srgbClr val="FF0000"/>
                            </a:solidFill>
                            <a:latin typeface="Cambria Math" panose="02040503050406030204" pitchFamily="18" charset="0"/>
                          </a:rPr>
                          <m:t>𝑖</m:t>
                        </m:r>
                      </m:oMath>
                    </m:oMathPara>
                  </a14:m>
                  <a:endParaRPr lang="en-US" noProof="0" dirty="0"/>
                </a:p>
              </p:txBody>
            </p:sp>
          </mc:Choice>
          <mc:Fallback xmlns="">
            <p:sp>
              <p:nvSpPr>
                <p:cNvPr id="125" name="TextBox 124">
                  <a:extLst>
                    <a:ext uri="{FF2B5EF4-FFF2-40B4-BE49-F238E27FC236}">
                      <a16:creationId xmlns:a16="http://schemas.microsoft.com/office/drawing/2014/main" id="{7DA385BB-FAC1-DDFA-2BF8-2AD54989C166}"/>
                    </a:ext>
                  </a:extLst>
                </p:cNvPr>
                <p:cNvSpPr txBox="1">
                  <a:spLocks noRot="1" noChangeAspect="1" noMove="1" noResize="1" noEditPoints="1" noAdjustHandles="1" noChangeArrowheads="1" noChangeShapeType="1" noTextEdit="1"/>
                </p:cNvSpPr>
                <p:nvPr/>
              </p:nvSpPr>
              <p:spPr>
                <a:xfrm>
                  <a:off x="3678515" y="3430385"/>
                  <a:ext cx="449985" cy="375031"/>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BFF9FC-935E-EF0B-DE01-FB7B7F95B032}"/>
                </a:ext>
              </a:extLst>
            </p:cNvPr>
            <p:cNvGrpSpPr/>
            <p:nvPr/>
          </p:nvGrpSpPr>
          <p:grpSpPr>
            <a:xfrm>
              <a:off x="1114254" y="1918790"/>
              <a:ext cx="4990140" cy="4023453"/>
              <a:chOff x="191367" y="2057686"/>
              <a:chExt cx="4990140" cy="4023453"/>
            </a:xfrm>
          </p:grpSpPr>
          <p:grpSp>
            <p:nvGrpSpPr>
              <p:cNvPr id="161" name="Group 160">
                <a:extLst>
                  <a:ext uri="{FF2B5EF4-FFF2-40B4-BE49-F238E27FC236}">
                    <a16:creationId xmlns:a16="http://schemas.microsoft.com/office/drawing/2014/main" id="{0315B020-8DCC-27A0-53C1-94E0A2B281EF}"/>
                  </a:ext>
                </a:extLst>
              </p:cNvPr>
              <p:cNvGrpSpPr/>
              <p:nvPr/>
            </p:nvGrpSpPr>
            <p:grpSpPr>
              <a:xfrm>
                <a:off x="191367" y="2057686"/>
                <a:ext cx="4990140" cy="3662964"/>
                <a:chOff x="191367" y="2057686"/>
                <a:chExt cx="4990140" cy="3662964"/>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5AADF4-7A02-A207-FE9E-5BBAC8451B24}"/>
                        </a:ext>
                      </a:extLst>
                    </p:cNvPr>
                    <p:cNvSpPr txBox="1"/>
                    <p:nvPr/>
                  </p:nvSpPr>
                  <p:spPr>
                    <a:xfrm>
                      <a:off x="2529822" y="2057686"/>
                      <a:ext cx="438773"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𝑀</m:t>
                                </m:r>
                              </m:e>
                            </m:acc>
                          </m:oMath>
                        </m:oMathPara>
                      </a14:m>
                      <a:endParaRPr lang="en-US" noProof="0" dirty="0"/>
                    </a:p>
                  </p:txBody>
                </p:sp>
              </mc:Choice>
              <mc:Fallback xmlns="">
                <p:sp>
                  <p:nvSpPr>
                    <p:cNvPr id="156" name="TextBox 155">
                      <a:extLst>
                        <a:ext uri="{FF2B5EF4-FFF2-40B4-BE49-F238E27FC236}">
                          <a16:creationId xmlns:a16="http://schemas.microsoft.com/office/drawing/2014/main" id="{745AADF4-7A02-A207-FE9E-5BBAC8451B24}"/>
                        </a:ext>
                      </a:extLst>
                    </p:cNvPr>
                    <p:cNvSpPr txBox="1">
                      <a:spLocks noRot="1" noChangeAspect="1" noMove="1" noResize="1" noEditPoints="1" noAdjustHandles="1" noChangeArrowheads="1" noChangeShapeType="1" noTextEdit="1"/>
                    </p:cNvSpPr>
                    <p:nvPr/>
                  </p:nvSpPr>
                  <p:spPr>
                    <a:xfrm>
                      <a:off x="2529822" y="2057686"/>
                      <a:ext cx="438773" cy="377989"/>
                    </a:xfrm>
                    <a:prstGeom prst="rect">
                      <a:avLst/>
                    </a:prstGeom>
                    <a:blipFill>
                      <a:blip r:embed="rId6"/>
                      <a:stretch>
                        <a:fillRect/>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9109FE6E-A6FF-8765-B431-3C2C7F11369D}"/>
                    </a:ext>
                  </a:extLst>
                </p:cNvPr>
                <p:cNvGrpSpPr/>
                <p:nvPr/>
              </p:nvGrpSpPr>
              <p:grpSpPr>
                <a:xfrm>
                  <a:off x="191367" y="2466425"/>
                  <a:ext cx="4990140" cy="3254225"/>
                  <a:chOff x="191367" y="2466425"/>
                  <a:chExt cx="4990140" cy="3254225"/>
                </a:xfrm>
              </p:grpSpPr>
              <p:grpSp>
                <p:nvGrpSpPr>
                  <p:cNvPr id="152" name="Group 151">
                    <a:extLst>
                      <a:ext uri="{FF2B5EF4-FFF2-40B4-BE49-F238E27FC236}">
                        <a16:creationId xmlns:a16="http://schemas.microsoft.com/office/drawing/2014/main" id="{855BF453-C0F5-691D-DED4-854ABD4F8F56}"/>
                      </a:ext>
                    </a:extLst>
                  </p:cNvPr>
                  <p:cNvGrpSpPr/>
                  <p:nvPr/>
                </p:nvGrpSpPr>
                <p:grpSpPr>
                  <a:xfrm>
                    <a:off x="191367" y="2466425"/>
                    <a:ext cx="4990140" cy="3254225"/>
                    <a:chOff x="191367" y="2466425"/>
                    <a:chExt cx="4990140" cy="3254225"/>
                  </a:xfrm>
                </p:grpSpPr>
                <p:grpSp>
                  <p:nvGrpSpPr>
                    <p:cNvPr id="123" name="Group 122">
                      <a:extLst>
                        <a:ext uri="{FF2B5EF4-FFF2-40B4-BE49-F238E27FC236}">
                          <a16:creationId xmlns:a16="http://schemas.microsoft.com/office/drawing/2014/main" id="{6E0E70EB-540D-E4C6-2898-36F188DF794F}"/>
                        </a:ext>
                      </a:extLst>
                    </p:cNvPr>
                    <p:cNvGrpSpPr/>
                    <p:nvPr/>
                  </p:nvGrpSpPr>
                  <p:grpSpPr>
                    <a:xfrm>
                      <a:off x="191367" y="2466425"/>
                      <a:ext cx="4499209" cy="3099370"/>
                      <a:chOff x="191367" y="2466425"/>
                      <a:chExt cx="4499209" cy="3099370"/>
                    </a:xfrm>
                  </p:grpSpPr>
                  <p:grpSp>
                    <p:nvGrpSpPr>
                      <p:cNvPr id="112" name="Group 111">
                        <a:extLst>
                          <a:ext uri="{FF2B5EF4-FFF2-40B4-BE49-F238E27FC236}">
                            <a16:creationId xmlns:a16="http://schemas.microsoft.com/office/drawing/2014/main" id="{12230B36-369F-62FB-A85B-8AFF5A6719B2}"/>
                          </a:ext>
                        </a:extLst>
                      </p:cNvPr>
                      <p:cNvGrpSpPr/>
                      <p:nvPr/>
                    </p:nvGrpSpPr>
                    <p:grpSpPr>
                      <a:xfrm>
                        <a:off x="191367" y="2480621"/>
                        <a:ext cx="4499209" cy="3085174"/>
                        <a:chOff x="191367" y="2480621"/>
                        <a:chExt cx="4499209" cy="3085174"/>
                      </a:xfrm>
                    </p:grpSpPr>
                    <p:grpSp>
                      <p:nvGrpSpPr>
                        <p:cNvPr id="85" name="Group 84">
                          <a:extLst>
                            <a:ext uri="{FF2B5EF4-FFF2-40B4-BE49-F238E27FC236}">
                              <a16:creationId xmlns:a16="http://schemas.microsoft.com/office/drawing/2014/main" id="{8141D3E4-F84D-9AC5-A28E-C6E13DD84B9B}"/>
                            </a:ext>
                          </a:extLst>
                        </p:cNvPr>
                        <p:cNvGrpSpPr/>
                        <p:nvPr/>
                      </p:nvGrpSpPr>
                      <p:grpSpPr>
                        <a:xfrm>
                          <a:off x="1197605" y="2480621"/>
                          <a:ext cx="3492971" cy="3085174"/>
                          <a:chOff x="1207182" y="2422006"/>
                          <a:chExt cx="3492971" cy="3085174"/>
                        </a:xfrm>
                      </p:grpSpPr>
                      <p:grpSp>
                        <p:nvGrpSpPr>
                          <p:cNvPr id="68" name="Group 67">
                            <a:extLst>
                              <a:ext uri="{FF2B5EF4-FFF2-40B4-BE49-F238E27FC236}">
                                <a16:creationId xmlns:a16="http://schemas.microsoft.com/office/drawing/2014/main" id="{FCEC3C48-8BB0-EB35-B2E2-EEAC9E47634E}"/>
                              </a:ext>
                            </a:extLst>
                          </p:cNvPr>
                          <p:cNvGrpSpPr/>
                          <p:nvPr/>
                        </p:nvGrpSpPr>
                        <p:grpSpPr>
                          <a:xfrm rot="2574023">
                            <a:off x="1381600" y="2923170"/>
                            <a:ext cx="271874" cy="867111"/>
                            <a:chOff x="5755809" y="4338733"/>
                            <a:chExt cx="336154" cy="867111"/>
                          </a:xfrm>
                          <a:solidFill>
                            <a:srgbClr val="FF0000"/>
                          </a:solidFill>
                        </p:grpSpPr>
                        <p:sp>
                          <p:nvSpPr>
                            <p:cNvPr id="66" name="Arrow: Curved Right 65">
                              <a:extLst>
                                <a:ext uri="{FF2B5EF4-FFF2-40B4-BE49-F238E27FC236}">
                                  <a16:creationId xmlns:a16="http://schemas.microsoft.com/office/drawing/2014/main" id="{215ADA49-DFFC-CE4C-B295-85EADDDDD581}"/>
                                </a:ext>
                              </a:extLst>
                            </p:cNvPr>
                            <p:cNvSpPr/>
                            <p:nvPr/>
                          </p:nvSpPr>
                          <p:spPr>
                            <a:xfrm>
                              <a:off x="5755809" y="4338733"/>
                              <a:ext cx="257064" cy="867111"/>
                            </a:xfrm>
                            <a:prstGeom prst="curvedRigh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67" name="Arrow: Curved Left 66">
                              <a:extLst>
                                <a:ext uri="{FF2B5EF4-FFF2-40B4-BE49-F238E27FC236}">
                                  <a16:creationId xmlns:a16="http://schemas.microsoft.com/office/drawing/2014/main" id="{FEED00AC-89DA-999A-2666-3BFFEEC25FE9}"/>
                                </a:ext>
                              </a:extLst>
                            </p:cNvPr>
                            <p:cNvSpPr/>
                            <p:nvPr/>
                          </p:nvSpPr>
                          <p:spPr>
                            <a:xfrm rot="10800000">
                              <a:off x="5886102" y="4494086"/>
                              <a:ext cx="205861" cy="518729"/>
                            </a:xfrm>
                            <a:prstGeom prst="curvedLeftArrow">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80" name="Oval 79">
                            <a:extLst>
                              <a:ext uri="{FF2B5EF4-FFF2-40B4-BE49-F238E27FC236}">
                                <a16:creationId xmlns:a16="http://schemas.microsoft.com/office/drawing/2014/main" id="{FCB58A43-09D4-3499-5F6E-19D9E38759BD}"/>
                              </a:ext>
                            </a:extLst>
                          </p:cNvPr>
                          <p:cNvSpPr/>
                          <p:nvPr/>
                        </p:nvSpPr>
                        <p:spPr>
                          <a:xfrm>
                            <a:off x="3655864" y="4800546"/>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nvGrpSpPr>
                          <p:cNvPr id="84" name="Group 83">
                            <a:extLst>
                              <a:ext uri="{FF2B5EF4-FFF2-40B4-BE49-F238E27FC236}">
                                <a16:creationId xmlns:a16="http://schemas.microsoft.com/office/drawing/2014/main" id="{C6B2EB03-73EE-F905-325A-91FBE0AC028D}"/>
                              </a:ext>
                            </a:extLst>
                          </p:cNvPr>
                          <p:cNvGrpSpPr/>
                          <p:nvPr/>
                        </p:nvGrpSpPr>
                        <p:grpSpPr>
                          <a:xfrm>
                            <a:off x="1207182" y="2422006"/>
                            <a:ext cx="3492971" cy="3085174"/>
                            <a:chOff x="1207182" y="2422006"/>
                            <a:chExt cx="3492971" cy="3085174"/>
                          </a:xfrm>
                        </p:grpSpPr>
                        <p:cxnSp>
                          <p:nvCxnSpPr>
                            <p:cNvPr id="64" name="Straight Connector 63">
                              <a:extLst>
                                <a:ext uri="{FF2B5EF4-FFF2-40B4-BE49-F238E27FC236}">
                                  <a16:creationId xmlns:a16="http://schemas.microsoft.com/office/drawing/2014/main" id="{9CCE12DB-C1CB-ECC0-8DE6-79A144CA0A2F}"/>
                                </a:ext>
                              </a:extLst>
                            </p:cNvPr>
                            <p:cNvCxnSpPr/>
                            <p:nvPr/>
                          </p:nvCxnSpPr>
                          <p:spPr>
                            <a:xfrm>
                              <a:off x="1319645" y="2670464"/>
                              <a:ext cx="2878282" cy="0"/>
                            </a:xfrm>
                            <a:prstGeom prst="line">
                              <a:avLst/>
                            </a:prstGeom>
                            <a:ln>
                              <a:solidFill>
                                <a:srgbClr val="0070C0"/>
                              </a:solidFill>
                              <a:prstDash val="lgDash"/>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6D2B2EDD-278A-6077-89E1-E6F4AE632ACA}"/>
                                </a:ext>
                              </a:extLst>
                            </p:cNvPr>
                            <p:cNvGrpSpPr/>
                            <p:nvPr/>
                          </p:nvGrpSpPr>
                          <p:grpSpPr>
                            <a:xfrm>
                              <a:off x="1207182" y="2422006"/>
                              <a:ext cx="3492971" cy="3085174"/>
                              <a:chOff x="1207182" y="2422006"/>
                              <a:chExt cx="3492971" cy="3085174"/>
                            </a:xfrm>
                          </p:grpSpPr>
                          <p:grpSp>
                            <p:nvGrpSpPr>
                              <p:cNvPr id="73" name="Group 72">
                                <a:extLst>
                                  <a:ext uri="{FF2B5EF4-FFF2-40B4-BE49-F238E27FC236}">
                                    <a16:creationId xmlns:a16="http://schemas.microsoft.com/office/drawing/2014/main" id="{4C35B226-7E99-D09C-64FD-A4511724C266}"/>
                                  </a:ext>
                                </a:extLst>
                              </p:cNvPr>
                              <p:cNvGrpSpPr/>
                              <p:nvPr/>
                            </p:nvGrpSpPr>
                            <p:grpSpPr>
                              <a:xfrm>
                                <a:off x="1207182" y="2422006"/>
                                <a:ext cx="3492971" cy="3085174"/>
                                <a:chOff x="1207182" y="2422006"/>
                                <a:chExt cx="3492971" cy="3085174"/>
                              </a:xfrm>
                            </p:grpSpPr>
                            <p:grpSp>
                              <p:nvGrpSpPr>
                                <p:cNvPr id="62" name="Group 61">
                                  <a:extLst>
                                    <a:ext uri="{FF2B5EF4-FFF2-40B4-BE49-F238E27FC236}">
                                      <a16:creationId xmlns:a16="http://schemas.microsoft.com/office/drawing/2014/main" id="{1F298766-1DDA-BAD7-9762-42BF7548F000}"/>
                                    </a:ext>
                                  </a:extLst>
                                </p:cNvPr>
                                <p:cNvGrpSpPr/>
                                <p:nvPr/>
                              </p:nvGrpSpPr>
                              <p:grpSpPr>
                                <a:xfrm>
                                  <a:off x="1207182" y="2422006"/>
                                  <a:ext cx="3492971" cy="3085174"/>
                                  <a:chOff x="1207182" y="2422006"/>
                                  <a:chExt cx="3492971" cy="3085174"/>
                                </a:xfrm>
                              </p:grpSpPr>
                              <p:sp>
                                <p:nvSpPr>
                                  <p:cNvPr id="46" name="Rectangle 45">
                                    <a:extLst>
                                      <a:ext uri="{FF2B5EF4-FFF2-40B4-BE49-F238E27FC236}">
                                        <a16:creationId xmlns:a16="http://schemas.microsoft.com/office/drawing/2014/main" id="{3585CFF5-E25A-F0A0-9466-88D3B97ACC42}"/>
                                      </a:ext>
                                    </a:extLst>
                                  </p:cNvPr>
                                  <p:cNvSpPr/>
                                  <p:nvPr/>
                                </p:nvSpPr>
                                <p:spPr>
                                  <a:xfrm>
                                    <a:off x="1712768" y="3944773"/>
                                    <a:ext cx="2062588" cy="9350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0" name="Group 29">
                                    <a:extLst>
                                      <a:ext uri="{FF2B5EF4-FFF2-40B4-BE49-F238E27FC236}">
                                        <a16:creationId xmlns:a16="http://schemas.microsoft.com/office/drawing/2014/main" id="{7B07DCF3-E72C-F6C4-F840-42B15F0AEA5E}"/>
                                      </a:ext>
                                    </a:extLst>
                                  </p:cNvPr>
                                  <p:cNvGrpSpPr/>
                                  <p:nvPr/>
                                </p:nvGrpSpPr>
                                <p:grpSpPr>
                                  <a:xfrm>
                                    <a:off x="1998518" y="2962738"/>
                                    <a:ext cx="2701635" cy="2228772"/>
                                    <a:chOff x="1600200" y="2176973"/>
                                    <a:chExt cx="2701635" cy="2228772"/>
                                  </a:xfrm>
                                </p:grpSpPr>
                                <p:grpSp>
                                  <p:nvGrpSpPr>
                                    <p:cNvPr id="32" name="Group 31">
                                      <a:extLst>
                                        <a:ext uri="{FF2B5EF4-FFF2-40B4-BE49-F238E27FC236}">
                                          <a16:creationId xmlns:a16="http://schemas.microsoft.com/office/drawing/2014/main" id="{BF68D78E-EA5E-CA1E-18FD-0E22C88799E8}"/>
                                        </a:ext>
                                      </a:extLst>
                                    </p:cNvPr>
                                    <p:cNvGrpSpPr/>
                                    <p:nvPr/>
                                  </p:nvGrpSpPr>
                                  <p:grpSpPr>
                                    <a:xfrm>
                                      <a:off x="1607989" y="2630950"/>
                                      <a:ext cx="2693846" cy="1596100"/>
                                      <a:chOff x="1659944" y="2206973"/>
                                      <a:chExt cx="2693846" cy="1596100"/>
                                    </a:xfrm>
                                  </p:grpSpPr>
                                  <p:sp>
                                    <p:nvSpPr>
                                      <p:cNvPr id="39" name="Rectangle: Rounded Corners 38">
                                        <a:extLst>
                                          <a:ext uri="{FF2B5EF4-FFF2-40B4-BE49-F238E27FC236}">
                                            <a16:creationId xmlns:a16="http://schemas.microsoft.com/office/drawing/2014/main" id="{46D6D9A0-4F44-099A-2333-6F99DF17D3FF}"/>
                                          </a:ext>
                                        </a:extLst>
                                      </p:cNvPr>
                                      <p:cNvSpPr/>
                                      <p:nvPr/>
                                    </p:nvSpPr>
                                    <p:spPr>
                                      <a:xfrm>
                                        <a:off x="3044536" y="3306359"/>
                                        <a:ext cx="893619" cy="93520"/>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0" name="Oval 39">
                                        <a:extLst>
                                          <a:ext uri="{FF2B5EF4-FFF2-40B4-BE49-F238E27FC236}">
                                            <a16:creationId xmlns:a16="http://schemas.microsoft.com/office/drawing/2014/main" id="{1109807F-D50C-AEEA-4368-C642BBEA17CB}"/>
                                          </a:ext>
                                        </a:extLst>
                                      </p:cNvPr>
                                      <p:cNvSpPr/>
                                      <p:nvPr/>
                                    </p:nvSpPr>
                                    <p:spPr>
                                      <a:xfrm>
                                        <a:off x="1659944" y="2919845"/>
                                        <a:ext cx="1475509" cy="883228"/>
                                      </a:xfrm>
                                      <a:prstGeom prst="ellipse">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1" name="Oval 40">
                                        <a:extLst>
                                          <a:ext uri="{FF2B5EF4-FFF2-40B4-BE49-F238E27FC236}">
                                            <a16:creationId xmlns:a16="http://schemas.microsoft.com/office/drawing/2014/main" id="{F7CDABBC-E0EF-FC96-D503-C8AFF7854D1C}"/>
                                          </a:ext>
                                        </a:extLst>
                                      </p:cNvPr>
                                      <p:cNvSpPr/>
                                      <p:nvPr/>
                                    </p:nvSpPr>
                                    <p:spPr>
                                      <a:xfrm>
                                        <a:off x="3709555" y="3033120"/>
                                        <a:ext cx="644235" cy="656678"/>
                                      </a:xfrm>
                                      <a:prstGeom prst="ellipse">
                                        <a:avLst/>
                                      </a:prstGeom>
                                      <a:solidFill>
                                        <a:schemeClr val="bg1">
                                          <a:lumMod val="95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0D7C6CCC-8EC4-FE44-8151-60203FF9E19E}"/>
                                          </a:ext>
                                        </a:extLst>
                                      </p:cNvPr>
                                      <p:cNvCxnSpPr>
                                        <a:cxnSpLocks/>
                                      </p:cNvCxnSpPr>
                                      <p:nvPr/>
                                    </p:nvCxnSpPr>
                                    <p:spPr>
                                      <a:xfrm flipV="1">
                                        <a:off x="2390839" y="2827273"/>
                                        <a:ext cx="0" cy="91305"/>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6107DA03-46CD-4502-C35C-A053EA8A9D20}"/>
                                          </a:ext>
                                        </a:extLst>
                                      </p:cNvPr>
                                      <p:cNvSpPr/>
                                      <p:nvPr/>
                                    </p:nvSpPr>
                                    <p:spPr>
                                      <a:xfrm rot="10800000">
                                        <a:off x="2288598" y="2206973"/>
                                        <a:ext cx="205220" cy="477981"/>
                                      </a:xfrm>
                                      <a:prstGeom prst="downArrow">
                                        <a:avLst/>
                                      </a:prstGeom>
                                      <a:solidFill>
                                        <a:srgbClr val="0070C0"/>
                                      </a:solidFill>
                                      <a:ln>
                                        <a:solidFill>
                                          <a:srgbClr val="003F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4" name="TextBox 33">
                                      <a:extLst>
                                        <a:ext uri="{FF2B5EF4-FFF2-40B4-BE49-F238E27FC236}">
                                          <a16:creationId xmlns:a16="http://schemas.microsoft.com/office/drawing/2014/main" id="{5C7DC079-4B49-9D42-C083-7FFFDE3E5D13}"/>
                                        </a:ext>
                                      </a:extLst>
                                    </p:cNvPr>
                                    <p:cNvSpPr txBox="1"/>
                                    <p:nvPr/>
                                  </p:nvSpPr>
                                  <p:spPr>
                                    <a:xfrm>
                                      <a:off x="2162170" y="2176973"/>
                                      <a:ext cx="223404" cy="523220"/>
                                    </a:xfrm>
                                    <a:prstGeom prst="rect">
                                      <a:avLst/>
                                    </a:prstGeom>
                                    <a:noFill/>
                                  </p:spPr>
                                  <p:txBody>
                                    <a:bodyPr wrap="square" rtlCol="0">
                                      <a:spAutoFit/>
                                    </a:bodyPr>
                                    <a:lstStyle/>
                                    <a:p>
                                      <a:r>
                                        <a:rPr lang="en-US" sz="2800" b="1" noProof="0" dirty="0">
                                          <a:solidFill>
                                            <a:srgbClr val="0070C0"/>
                                          </a:solidFill>
                                        </a:rPr>
                                        <a:t>T</a:t>
                                      </a:r>
                                    </a:p>
                                  </p:txBody>
                                </p:sp>
                                <p:sp>
                                  <p:nvSpPr>
                                    <p:cNvPr id="35" name="Oval 34">
                                      <a:extLst>
                                        <a:ext uri="{FF2B5EF4-FFF2-40B4-BE49-F238E27FC236}">
                                          <a16:creationId xmlns:a16="http://schemas.microsoft.com/office/drawing/2014/main" id="{E3682223-9643-C0BB-0EA3-C88CDD7EAAE5}"/>
                                        </a:ext>
                                      </a:extLst>
                                    </p:cNvPr>
                                    <p:cNvSpPr/>
                                    <p:nvPr/>
                                  </p:nvSpPr>
                                  <p:spPr>
                                    <a:xfrm rot="20816595">
                                      <a:off x="1752606" y="3458307"/>
                                      <a:ext cx="935453" cy="446249"/>
                                    </a:xfrm>
                                    <a:prstGeom prst="ellips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6" name="Straight Connector 35">
                                      <a:extLst>
                                        <a:ext uri="{FF2B5EF4-FFF2-40B4-BE49-F238E27FC236}">
                                          <a16:creationId xmlns:a16="http://schemas.microsoft.com/office/drawing/2014/main" id="{549CA108-FDF8-B326-61A8-09F9A5E1F04F}"/>
                                        </a:ext>
                                      </a:extLst>
                                    </p:cNvPr>
                                    <p:cNvCxnSpPr/>
                                    <p:nvPr/>
                                  </p:nvCxnSpPr>
                                  <p:spPr>
                                    <a:xfrm>
                                      <a:off x="1600200" y="4405745"/>
                                      <a:ext cx="1475509" cy="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9FA3A0-4701-D729-246E-1B41C46F840E}"/>
                                        </a:ext>
                                      </a:extLst>
                                    </p:cNvPr>
                                    <p:cNvCxnSpPr/>
                                    <p:nvPr/>
                                  </p:nvCxnSpPr>
                                  <p:spPr>
                                    <a:xfrm flipH="1">
                                      <a:off x="2076229" y="4227050"/>
                                      <a:ext cx="83128"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DFE90EE-D949-524A-C1C0-5BC419656CA0}"/>
                                        </a:ext>
                                      </a:extLst>
                                    </p:cNvPr>
                                    <p:cNvCxnSpPr/>
                                    <p:nvPr/>
                                  </p:nvCxnSpPr>
                                  <p:spPr>
                                    <a:xfrm>
                                      <a:off x="2537977" y="4227050"/>
                                      <a:ext cx="0" cy="178695"/>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1" name="Freeform: Shape 50">
                                    <a:extLst>
                                      <a:ext uri="{FF2B5EF4-FFF2-40B4-BE49-F238E27FC236}">
                                        <a16:creationId xmlns:a16="http://schemas.microsoft.com/office/drawing/2014/main" id="{DBEE1D68-ACBF-B2A3-FA29-EF79291DE71D}"/>
                                      </a:ext>
                                    </a:extLst>
                                  </p:cNvPr>
                                  <p:cNvSpPr/>
                                  <p:nvPr/>
                                </p:nvSpPr>
                                <p:spPr>
                                  <a:xfrm>
                                    <a:off x="3790493" y="2425764"/>
                                    <a:ext cx="537721" cy="1550727"/>
                                  </a:xfrm>
                                  <a:custGeom>
                                    <a:avLst/>
                                    <a:gdLst>
                                      <a:gd name="connsiteX0" fmla="*/ 1018309 w 1018309"/>
                                      <a:gd name="connsiteY0" fmla="*/ 0 h 2805545"/>
                                      <a:gd name="connsiteX1" fmla="*/ 218209 w 1018309"/>
                                      <a:gd name="connsiteY1" fmla="*/ 1662545 h 2805545"/>
                                      <a:gd name="connsiteX2" fmla="*/ 0 w 1018309"/>
                                      <a:gd name="connsiteY2" fmla="*/ 2805545 h 2805545"/>
                                    </a:gdLst>
                                    <a:ahLst/>
                                    <a:cxnLst>
                                      <a:cxn ang="0">
                                        <a:pos x="connsiteX0" y="connsiteY0"/>
                                      </a:cxn>
                                      <a:cxn ang="0">
                                        <a:pos x="connsiteX1" y="connsiteY1"/>
                                      </a:cxn>
                                      <a:cxn ang="0">
                                        <a:pos x="connsiteX2" y="connsiteY2"/>
                                      </a:cxn>
                                    </a:cxnLst>
                                    <a:rect l="l" t="t" r="r" b="b"/>
                                    <a:pathLst>
                                      <a:path w="1018309" h="2805545">
                                        <a:moveTo>
                                          <a:pt x="1018309" y="0"/>
                                        </a:moveTo>
                                        <a:cubicBezTo>
                                          <a:pt x="703118" y="597477"/>
                                          <a:pt x="387927" y="1194954"/>
                                          <a:pt x="218209" y="1662545"/>
                                        </a:cubicBezTo>
                                        <a:cubicBezTo>
                                          <a:pt x="48491" y="2130136"/>
                                          <a:pt x="0" y="2739736"/>
                                          <a:pt x="0" y="2805545"/>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Freeform: Shape 53">
                                    <a:extLst>
                                      <a:ext uri="{FF2B5EF4-FFF2-40B4-BE49-F238E27FC236}">
                                        <a16:creationId xmlns:a16="http://schemas.microsoft.com/office/drawing/2014/main" id="{2A685459-C044-9324-229C-6F380485D7BC}"/>
                                      </a:ext>
                                    </a:extLst>
                                  </p:cNvPr>
                                  <p:cNvSpPr/>
                                  <p:nvPr/>
                                </p:nvSpPr>
                                <p:spPr>
                                  <a:xfrm>
                                    <a:off x="1207182" y="2422006"/>
                                    <a:ext cx="517275" cy="1620982"/>
                                  </a:xfrm>
                                  <a:custGeom>
                                    <a:avLst/>
                                    <a:gdLst>
                                      <a:gd name="connsiteX0" fmla="*/ 363682 w 363682"/>
                                      <a:gd name="connsiteY0" fmla="*/ 1620982 h 1620982"/>
                                      <a:gd name="connsiteX1" fmla="*/ 280555 w 363682"/>
                                      <a:gd name="connsiteY1" fmla="*/ 997527 h 1620982"/>
                                      <a:gd name="connsiteX2" fmla="*/ 0 w 363682"/>
                                      <a:gd name="connsiteY2" fmla="*/ 0 h 1620982"/>
                                    </a:gdLst>
                                    <a:ahLst/>
                                    <a:cxnLst>
                                      <a:cxn ang="0">
                                        <a:pos x="connsiteX0" y="connsiteY0"/>
                                      </a:cxn>
                                      <a:cxn ang="0">
                                        <a:pos x="connsiteX1" y="connsiteY1"/>
                                      </a:cxn>
                                      <a:cxn ang="0">
                                        <a:pos x="connsiteX2" y="connsiteY2"/>
                                      </a:cxn>
                                    </a:cxnLst>
                                    <a:rect l="l" t="t" r="r" b="b"/>
                                    <a:pathLst>
                                      <a:path w="363682" h="1620982">
                                        <a:moveTo>
                                          <a:pt x="363682" y="1620982"/>
                                        </a:moveTo>
                                        <a:cubicBezTo>
                                          <a:pt x="352425" y="1444336"/>
                                          <a:pt x="341169" y="1267691"/>
                                          <a:pt x="280555" y="997527"/>
                                        </a:cubicBezTo>
                                        <a:cubicBezTo>
                                          <a:pt x="219941" y="727363"/>
                                          <a:pt x="109970" y="363681"/>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Freeform: Shape 59">
                                    <a:extLst>
                                      <a:ext uri="{FF2B5EF4-FFF2-40B4-BE49-F238E27FC236}">
                                        <a16:creationId xmlns:a16="http://schemas.microsoft.com/office/drawing/2014/main" id="{56D4C1FC-18C0-1AAD-4354-E6F85C2144ED}"/>
                                      </a:ext>
                                    </a:extLst>
                                  </p:cNvPr>
                                  <p:cNvSpPr/>
                                  <p:nvPr/>
                                </p:nvSpPr>
                                <p:spPr>
                                  <a:xfrm>
                                    <a:off x="1716963" y="3908849"/>
                                    <a:ext cx="97872" cy="1598331"/>
                                  </a:xfrm>
                                  <a:custGeom>
                                    <a:avLst/>
                                    <a:gdLst>
                                      <a:gd name="connsiteX0" fmla="*/ 0 w 41564"/>
                                      <a:gd name="connsiteY0" fmla="*/ 0 h 1226127"/>
                                      <a:gd name="connsiteX1" fmla="*/ 31173 w 41564"/>
                                      <a:gd name="connsiteY1" fmla="*/ 789709 h 1226127"/>
                                      <a:gd name="connsiteX2" fmla="*/ 41564 w 41564"/>
                                      <a:gd name="connsiteY2" fmla="*/ 1226127 h 1226127"/>
                                    </a:gdLst>
                                    <a:ahLst/>
                                    <a:cxnLst>
                                      <a:cxn ang="0">
                                        <a:pos x="connsiteX0" y="connsiteY0"/>
                                      </a:cxn>
                                      <a:cxn ang="0">
                                        <a:pos x="connsiteX1" y="connsiteY1"/>
                                      </a:cxn>
                                      <a:cxn ang="0">
                                        <a:pos x="connsiteX2" y="connsiteY2"/>
                                      </a:cxn>
                                    </a:cxnLst>
                                    <a:rect l="l" t="t" r="r" b="b"/>
                                    <a:pathLst>
                                      <a:path w="41564" h="1226127">
                                        <a:moveTo>
                                          <a:pt x="0" y="0"/>
                                        </a:moveTo>
                                        <a:cubicBezTo>
                                          <a:pt x="12123" y="292677"/>
                                          <a:pt x="24246" y="585355"/>
                                          <a:pt x="31173" y="789709"/>
                                        </a:cubicBezTo>
                                        <a:cubicBezTo>
                                          <a:pt x="38100" y="994063"/>
                                          <a:pt x="39832" y="1110095"/>
                                          <a:pt x="41564" y="1226127"/>
                                        </a:cubicBezTo>
                                      </a:path>
                                    </a:pathLst>
                                  </a:custGeom>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grpSp>
                            <p:sp>
                              <p:nvSpPr>
                                <p:cNvPr id="65" name="Oval 64">
                                  <a:extLst>
                                    <a:ext uri="{FF2B5EF4-FFF2-40B4-BE49-F238E27FC236}">
                                      <a16:creationId xmlns:a16="http://schemas.microsoft.com/office/drawing/2014/main" id="{EBD1BDC8-632B-53F8-C002-8F0DF2CE1A2F}"/>
                                    </a:ext>
                                  </a:extLst>
                                </p:cNvPr>
                                <p:cNvSpPr/>
                                <p:nvPr/>
                              </p:nvSpPr>
                              <p:spPr>
                                <a:xfrm>
                                  <a:off x="1345622" y="2843593"/>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69" name="Oval 68">
                                  <a:extLst>
                                    <a:ext uri="{FF2B5EF4-FFF2-40B4-BE49-F238E27FC236}">
                                      <a16:creationId xmlns:a16="http://schemas.microsoft.com/office/drawing/2014/main" id="{C16CA60A-0FFB-7CC2-993A-AFCA72FDF829}"/>
                                    </a:ext>
                                  </a:extLst>
                                </p:cNvPr>
                                <p:cNvSpPr/>
                                <p:nvPr/>
                              </p:nvSpPr>
                              <p:spPr>
                                <a:xfrm>
                                  <a:off x="1599107" y="3591795"/>
                                  <a:ext cx="135082" cy="1341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0" name="Oval 69">
                                  <a:extLst>
                                    <a:ext uri="{FF2B5EF4-FFF2-40B4-BE49-F238E27FC236}">
                                      <a16:creationId xmlns:a16="http://schemas.microsoft.com/office/drawing/2014/main" id="{BFD11A15-1D11-26F4-2B3E-52807C7451D7}"/>
                                    </a:ext>
                                  </a:extLst>
                                </p:cNvPr>
                                <p:cNvSpPr/>
                                <p:nvPr/>
                              </p:nvSpPr>
                              <p:spPr>
                                <a:xfrm>
                                  <a:off x="1668379" y="433648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1" name="Oval 70">
                                  <a:extLst>
                                    <a:ext uri="{FF2B5EF4-FFF2-40B4-BE49-F238E27FC236}">
                                      <a16:creationId xmlns:a16="http://schemas.microsoft.com/office/drawing/2014/main" id="{59518484-D4F7-2929-E64F-138413E7133C}"/>
                                    </a:ext>
                                  </a:extLst>
                                </p:cNvPr>
                                <p:cNvSpPr/>
                                <p:nvPr/>
                              </p:nvSpPr>
                              <p:spPr>
                                <a:xfrm>
                                  <a:off x="1706478" y="479022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2" name="Oval 71">
                                  <a:extLst>
                                    <a:ext uri="{FF2B5EF4-FFF2-40B4-BE49-F238E27FC236}">
                                      <a16:creationId xmlns:a16="http://schemas.microsoft.com/office/drawing/2014/main" id="{F5D032F1-3DD8-CD27-6977-D536AF0D3C46}"/>
                                    </a:ext>
                                  </a:extLst>
                                </p:cNvPr>
                                <p:cNvSpPr/>
                                <p:nvPr/>
                              </p:nvSpPr>
                              <p:spPr>
                                <a:xfrm>
                                  <a:off x="1723795" y="5306305"/>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sp>
                            <p:nvSpPr>
                              <p:cNvPr id="74" name="Oval 73">
                                <a:extLst>
                                  <a:ext uri="{FF2B5EF4-FFF2-40B4-BE49-F238E27FC236}">
                                    <a16:creationId xmlns:a16="http://schemas.microsoft.com/office/drawing/2014/main" id="{367B067F-05DC-D7F3-4492-9BEE743A43A7}"/>
                                  </a:ext>
                                </a:extLst>
                              </p:cNvPr>
                              <p:cNvSpPr/>
                              <p:nvPr/>
                            </p:nvSpPr>
                            <p:spPr>
                              <a:xfrm>
                                <a:off x="4012622" y="2840128"/>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6" name="Oval 75">
                                <a:extLst>
                                  <a:ext uri="{FF2B5EF4-FFF2-40B4-BE49-F238E27FC236}">
                                    <a16:creationId xmlns:a16="http://schemas.microsoft.com/office/drawing/2014/main" id="{9FFFADDE-E9F4-C9E1-9A5E-6C76156E4325}"/>
                                  </a:ext>
                                </a:extLst>
                              </p:cNvPr>
                              <p:cNvSpPr/>
                              <p:nvPr/>
                            </p:nvSpPr>
                            <p:spPr>
                              <a:xfrm>
                                <a:off x="3749382" y="356403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78" name="Oval 77">
                                <a:extLst>
                                  <a:ext uri="{FF2B5EF4-FFF2-40B4-BE49-F238E27FC236}">
                                    <a16:creationId xmlns:a16="http://schemas.microsoft.com/office/drawing/2014/main" id="{0A2DC3E6-279D-BC9E-82C9-09147FB28BA8}"/>
                                  </a:ext>
                                </a:extLst>
                              </p:cNvPr>
                              <p:cNvSpPr/>
                              <p:nvPr/>
                            </p:nvSpPr>
                            <p:spPr>
                              <a:xfrm>
                                <a:off x="3673180" y="4298321"/>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sp>
                            <p:nvSpPr>
                              <p:cNvPr id="82" name="Oval 81">
                                <a:extLst>
                                  <a:ext uri="{FF2B5EF4-FFF2-40B4-BE49-F238E27FC236}">
                                    <a16:creationId xmlns:a16="http://schemas.microsoft.com/office/drawing/2014/main" id="{17D48C26-81CE-DF0A-BF40-1934AF1319B2}"/>
                                  </a:ext>
                                </a:extLst>
                              </p:cNvPr>
                              <p:cNvSpPr/>
                              <p:nvPr/>
                            </p:nvSpPr>
                            <p:spPr>
                              <a:xfrm>
                                <a:off x="3662790" y="5306240"/>
                                <a:ext cx="135082" cy="1341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noProof="0" dirty="0"/>
                              </a:p>
                            </p:txBody>
                          </p:sp>
                        </p:grpSp>
                      </p:grpSp>
                    </p:grpSp>
                    <p:grpSp>
                      <p:nvGrpSpPr>
                        <p:cNvPr id="111" name="Group 110">
                          <a:extLst>
                            <a:ext uri="{FF2B5EF4-FFF2-40B4-BE49-F238E27FC236}">
                              <a16:creationId xmlns:a16="http://schemas.microsoft.com/office/drawing/2014/main" id="{7E09D2D6-1D0E-3442-60AB-31F0E81E12C5}"/>
                            </a:ext>
                          </a:extLst>
                        </p:cNvPr>
                        <p:cNvGrpSpPr/>
                        <p:nvPr/>
                      </p:nvGrpSpPr>
                      <p:grpSpPr>
                        <a:xfrm>
                          <a:off x="191367" y="3747514"/>
                          <a:ext cx="1564336" cy="1393545"/>
                          <a:chOff x="191367" y="3747514"/>
                          <a:chExt cx="1564336" cy="1393545"/>
                        </a:xfrm>
                      </p:grpSpPr>
                      <p:cxnSp>
                        <p:nvCxnSpPr>
                          <p:cNvPr id="87" name="Straight Arrow Connector 86">
                            <a:extLst>
                              <a:ext uri="{FF2B5EF4-FFF2-40B4-BE49-F238E27FC236}">
                                <a16:creationId xmlns:a16="http://schemas.microsoft.com/office/drawing/2014/main" id="{C5AA71B2-6F4C-08F7-F1F8-C7051C08BFF8}"/>
                              </a:ext>
                            </a:extLst>
                          </p:cNvPr>
                          <p:cNvCxnSpPr>
                            <a:cxnSpLocks/>
                          </p:cNvCxnSpPr>
                          <p:nvPr/>
                        </p:nvCxnSpPr>
                        <p:spPr>
                          <a:xfrm flipH="1">
                            <a:off x="1121070" y="3747514"/>
                            <a:ext cx="479450" cy="60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EEC706D-3EA7-E264-E340-9DDE20E3ADF0}"/>
                              </a:ext>
                            </a:extLst>
                          </p:cNvPr>
                          <p:cNvCxnSpPr>
                            <a:cxnSpLocks/>
                          </p:cNvCxnSpPr>
                          <p:nvPr/>
                        </p:nvCxnSpPr>
                        <p:spPr>
                          <a:xfrm flipH="1" flipV="1">
                            <a:off x="1110255" y="4402670"/>
                            <a:ext cx="549850" cy="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6C21B34-B921-20E1-210D-47791EC6830D}"/>
                              </a:ext>
                            </a:extLst>
                          </p:cNvPr>
                          <p:cNvCxnSpPr>
                            <a:cxnSpLocks/>
                            <a:stCxn id="71" idx="2"/>
                          </p:cNvCxnSpPr>
                          <p:nvPr/>
                        </p:nvCxnSpPr>
                        <p:spPr>
                          <a:xfrm flipH="1" flipV="1">
                            <a:off x="1121070" y="4456562"/>
                            <a:ext cx="575831" cy="45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4303044-75A0-B8B7-566F-4BF37E688E6D}"/>
                              </a:ext>
                            </a:extLst>
                          </p:cNvPr>
                          <p:cNvSpPr txBox="1"/>
                          <p:nvPr/>
                        </p:nvSpPr>
                        <p:spPr>
                          <a:xfrm>
                            <a:off x="191367" y="4217729"/>
                            <a:ext cx="1564336" cy="923330"/>
                          </a:xfrm>
                          <a:prstGeom prst="rect">
                            <a:avLst/>
                          </a:prstGeom>
                          <a:noFill/>
                        </p:spPr>
                        <p:txBody>
                          <a:bodyPr wrap="square" rtlCol="0">
                            <a:spAutoFit/>
                          </a:bodyPr>
                          <a:lstStyle/>
                          <a:p>
                            <a:r>
                              <a:rPr lang="en-US" noProof="0" dirty="0">
                                <a:solidFill>
                                  <a:schemeClr val="accent1"/>
                                </a:solidFill>
                              </a:rPr>
                              <a:t>vortices </a:t>
                            </a:r>
                            <a:r>
                              <a:rPr lang="en-US" i="1" u="sng" noProof="0" dirty="0">
                                <a:solidFill>
                                  <a:schemeClr val="accent1"/>
                                </a:solidFill>
                              </a:rPr>
                              <a:t>(</a:t>
                            </a:r>
                            <a:r>
                              <a:rPr lang="en-US" i="1" noProof="0" dirty="0">
                                <a:solidFill>
                                  <a:schemeClr val="accent1"/>
                                </a:solidFill>
                              </a:rPr>
                              <a:t>airflow disturbances)</a:t>
                            </a:r>
                          </a:p>
                        </p:txBody>
                      </p:sp>
                    </p:grpSp>
                  </p:grpSp>
                  <p:sp>
                    <p:nvSpPr>
                      <p:cNvPr id="117" name="Freeform: Shape 116">
                        <a:extLst>
                          <a:ext uri="{FF2B5EF4-FFF2-40B4-BE49-F238E27FC236}">
                            <a16:creationId xmlns:a16="http://schemas.microsoft.com/office/drawing/2014/main" id="{469F94C5-A2FC-5B6E-FF70-8C937A49DB21}"/>
                          </a:ext>
                        </a:extLst>
                      </p:cNvPr>
                      <p:cNvSpPr/>
                      <p:nvPr/>
                    </p:nvSpPr>
                    <p:spPr>
                      <a:xfrm>
                        <a:off x="1641763" y="2479343"/>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Freeform: Shape 117">
                        <a:extLst>
                          <a:ext uri="{FF2B5EF4-FFF2-40B4-BE49-F238E27FC236}">
                            <a16:creationId xmlns:a16="http://schemas.microsoft.com/office/drawing/2014/main" id="{CB3C96A1-F810-3552-1C13-963415187617}"/>
                          </a:ext>
                        </a:extLst>
                      </p:cNvPr>
                      <p:cNvSpPr/>
                      <p:nvPr/>
                    </p:nvSpPr>
                    <p:spPr>
                      <a:xfrm>
                        <a:off x="3269621" y="2480620"/>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Freeform: Shape 118">
                        <a:extLst>
                          <a:ext uri="{FF2B5EF4-FFF2-40B4-BE49-F238E27FC236}">
                            <a16:creationId xmlns:a16="http://schemas.microsoft.com/office/drawing/2014/main" id="{CE5A37E2-E316-AD77-3BE7-0E3C3293EABA}"/>
                          </a:ext>
                        </a:extLst>
                      </p:cNvPr>
                      <p:cNvSpPr/>
                      <p:nvPr/>
                    </p:nvSpPr>
                    <p:spPr>
                      <a:xfrm>
                        <a:off x="2924936" y="2479343"/>
                        <a:ext cx="564625" cy="3068125"/>
                      </a:xfrm>
                      <a:custGeom>
                        <a:avLst/>
                        <a:gdLst>
                          <a:gd name="connsiteX0" fmla="*/ 612319 w 612319"/>
                          <a:gd name="connsiteY0" fmla="*/ 0 h 3241963"/>
                          <a:gd name="connsiteX1" fmla="*/ 82383 w 612319"/>
                          <a:gd name="connsiteY1" fmla="*/ 2098963 h 3241963"/>
                          <a:gd name="connsiteX2" fmla="*/ 9646 w 612319"/>
                          <a:gd name="connsiteY2" fmla="*/ 3241963 h 3241963"/>
                        </a:gdLst>
                        <a:ahLst/>
                        <a:cxnLst>
                          <a:cxn ang="0">
                            <a:pos x="connsiteX0" y="connsiteY0"/>
                          </a:cxn>
                          <a:cxn ang="0">
                            <a:pos x="connsiteX1" y="connsiteY1"/>
                          </a:cxn>
                          <a:cxn ang="0">
                            <a:pos x="connsiteX2" y="connsiteY2"/>
                          </a:cxn>
                        </a:cxnLst>
                        <a:rect l="l" t="t" r="r" b="b"/>
                        <a:pathLst>
                          <a:path w="612319" h="3241963">
                            <a:moveTo>
                              <a:pt x="612319" y="0"/>
                            </a:moveTo>
                            <a:cubicBezTo>
                              <a:pt x="397573" y="779318"/>
                              <a:pt x="182828" y="1558636"/>
                              <a:pt x="82383" y="2098963"/>
                            </a:cubicBezTo>
                            <a:cubicBezTo>
                              <a:pt x="-18062" y="2639290"/>
                              <a:pt x="-4208" y="2940626"/>
                              <a:pt x="9646" y="3241963"/>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Freeform: Shape 119">
                        <a:extLst>
                          <a:ext uri="{FF2B5EF4-FFF2-40B4-BE49-F238E27FC236}">
                            <a16:creationId xmlns:a16="http://schemas.microsoft.com/office/drawing/2014/main" id="{82994F3A-92B3-C34D-F1EB-11C310E41E11}"/>
                          </a:ext>
                        </a:extLst>
                      </p:cNvPr>
                      <p:cNvSpPr/>
                      <p:nvPr/>
                    </p:nvSpPr>
                    <p:spPr>
                      <a:xfrm>
                        <a:off x="2002577" y="2466425"/>
                        <a:ext cx="581891" cy="3079793"/>
                      </a:xfrm>
                      <a:custGeom>
                        <a:avLst/>
                        <a:gdLst>
                          <a:gd name="connsiteX0" fmla="*/ 0 w 581891"/>
                          <a:gd name="connsiteY0" fmla="*/ 0 h 3169227"/>
                          <a:gd name="connsiteX1" fmla="*/ 488373 w 581891"/>
                          <a:gd name="connsiteY1" fmla="*/ 1693718 h 3169227"/>
                          <a:gd name="connsiteX2" fmla="*/ 581891 w 581891"/>
                          <a:gd name="connsiteY2" fmla="*/ 3169227 h 3169227"/>
                        </a:gdLst>
                        <a:ahLst/>
                        <a:cxnLst>
                          <a:cxn ang="0">
                            <a:pos x="connsiteX0" y="connsiteY0"/>
                          </a:cxn>
                          <a:cxn ang="0">
                            <a:pos x="connsiteX1" y="connsiteY1"/>
                          </a:cxn>
                          <a:cxn ang="0">
                            <a:pos x="connsiteX2" y="connsiteY2"/>
                          </a:cxn>
                        </a:cxnLst>
                        <a:rect l="l" t="t" r="r" b="b"/>
                        <a:pathLst>
                          <a:path w="581891" h="3169227">
                            <a:moveTo>
                              <a:pt x="0" y="0"/>
                            </a:moveTo>
                            <a:cubicBezTo>
                              <a:pt x="195695" y="582757"/>
                              <a:pt x="391391" y="1165514"/>
                              <a:pt x="488373" y="1693718"/>
                            </a:cubicBezTo>
                            <a:cubicBezTo>
                              <a:pt x="585355" y="2221922"/>
                              <a:pt x="545523" y="2966604"/>
                              <a:pt x="581891" y="3169227"/>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2" name="Straight Connector 121">
                        <a:extLst>
                          <a:ext uri="{FF2B5EF4-FFF2-40B4-BE49-F238E27FC236}">
                            <a16:creationId xmlns:a16="http://schemas.microsoft.com/office/drawing/2014/main" id="{AB858E83-F6D6-FAC5-B604-8F561E5E6619}"/>
                          </a:ext>
                        </a:extLst>
                      </p:cNvPr>
                      <p:cNvCxnSpPr/>
                      <p:nvPr/>
                    </p:nvCxnSpPr>
                    <p:spPr>
                      <a:xfrm>
                        <a:off x="2727625" y="2470179"/>
                        <a:ext cx="0" cy="308645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1AA7637-86E4-CBE6-7E58-CE8C14CC56A0}"/>
                            </a:ext>
                          </a:extLst>
                        </p:cNvPr>
                        <p:cNvSpPr txBox="1"/>
                        <p:nvPr/>
                      </p:nvSpPr>
                      <p:spPr>
                        <a:xfrm>
                          <a:off x="3783267" y="3651750"/>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𝟏</m:t>
                                </m:r>
                              </m:oMath>
                            </m:oMathPara>
                          </a14:m>
                          <a:endParaRPr lang="en-US" b="1" noProof="0" dirty="0">
                            <a:solidFill>
                              <a:srgbClr val="0070C0"/>
                            </a:solidFill>
                          </a:endParaRPr>
                        </a:p>
                      </p:txBody>
                    </p:sp>
                  </mc:Choice>
                  <mc:Fallback xmlns="">
                    <p:sp>
                      <p:nvSpPr>
                        <p:cNvPr id="128" name="TextBox 127">
                          <a:extLst>
                            <a:ext uri="{FF2B5EF4-FFF2-40B4-BE49-F238E27FC236}">
                              <a16:creationId xmlns:a16="http://schemas.microsoft.com/office/drawing/2014/main" id="{61AA7637-86E4-CBE6-7E58-CE8C14CC56A0}"/>
                            </a:ext>
                          </a:extLst>
                        </p:cNvPr>
                        <p:cNvSpPr txBox="1">
                          <a:spLocks noRot="1" noChangeAspect="1" noMove="1" noResize="1" noEditPoints="1" noAdjustHandles="1" noChangeArrowheads="1" noChangeShapeType="1" noTextEdit="1"/>
                        </p:cNvSpPr>
                        <p:nvPr/>
                      </p:nvSpPr>
                      <p:spPr>
                        <a:xfrm>
                          <a:off x="3783267" y="3651750"/>
                          <a:ext cx="3866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05E36F9-9CD0-0106-3A24-EC14DA8EAE16}"/>
                            </a:ext>
                          </a:extLst>
                        </p:cNvPr>
                        <p:cNvSpPr txBox="1"/>
                        <p:nvPr/>
                      </p:nvSpPr>
                      <p:spPr>
                        <a:xfrm>
                          <a:off x="3781369" y="4199125"/>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𝟐</m:t>
                                </m:r>
                              </m:oMath>
                            </m:oMathPara>
                          </a14:m>
                          <a:endParaRPr lang="en-US" b="1" noProof="0" dirty="0">
                            <a:solidFill>
                              <a:srgbClr val="0070C0"/>
                            </a:solidFill>
                          </a:endParaRPr>
                        </a:p>
                      </p:txBody>
                    </p:sp>
                  </mc:Choice>
                  <mc:Fallback xmlns="">
                    <p:sp>
                      <p:nvSpPr>
                        <p:cNvPr id="129" name="TextBox 128">
                          <a:extLst>
                            <a:ext uri="{FF2B5EF4-FFF2-40B4-BE49-F238E27FC236}">
                              <a16:creationId xmlns:a16="http://schemas.microsoft.com/office/drawing/2014/main" id="{205E36F9-9CD0-0106-3A24-EC14DA8EAE16}"/>
                            </a:ext>
                          </a:extLst>
                        </p:cNvPr>
                        <p:cNvSpPr txBox="1">
                          <a:spLocks noRot="1" noChangeAspect="1" noMove="1" noResize="1" noEditPoints="1" noAdjustHandles="1" noChangeArrowheads="1" noChangeShapeType="1" noTextEdit="1"/>
                        </p:cNvSpPr>
                        <p:nvPr/>
                      </p:nvSpPr>
                      <p:spPr>
                        <a:xfrm>
                          <a:off x="3781369" y="4199125"/>
                          <a:ext cx="3866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C806B297-0850-AA14-3CB7-08CA379D07EC}"/>
                            </a:ext>
                          </a:extLst>
                        </p:cNvPr>
                        <p:cNvSpPr txBox="1"/>
                        <p:nvPr/>
                      </p:nvSpPr>
                      <p:spPr>
                        <a:xfrm>
                          <a:off x="3768514" y="5351318"/>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m:t>
                                </m:r>
                              </m:oMath>
                            </m:oMathPara>
                          </a14:m>
                          <a:endParaRPr lang="en-US" b="1" noProof="0" dirty="0">
                            <a:solidFill>
                              <a:srgbClr val="0070C0"/>
                            </a:solidFill>
                          </a:endParaRPr>
                        </a:p>
                      </p:txBody>
                    </p:sp>
                  </mc:Choice>
                  <mc:Fallback xmlns="">
                    <p:sp>
                      <p:nvSpPr>
                        <p:cNvPr id="130" name="TextBox 129">
                          <a:extLst>
                            <a:ext uri="{FF2B5EF4-FFF2-40B4-BE49-F238E27FC236}">
                              <a16:creationId xmlns:a16="http://schemas.microsoft.com/office/drawing/2014/main" id="{C806B297-0850-AA14-3CB7-08CA379D07EC}"/>
                            </a:ext>
                          </a:extLst>
                        </p:cNvPr>
                        <p:cNvSpPr txBox="1">
                          <a:spLocks noRot="1" noChangeAspect="1" noMove="1" noResize="1" noEditPoints="1" noAdjustHandles="1" noChangeArrowheads="1" noChangeShapeType="1" noTextEdit="1"/>
                        </p:cNvSpPr>
                        <p:nvPr/>
                      </p:nvSpPr>
                      <p:spPr>
                        <a:xfrm>
                          <a:off x="3768514" y="5351318"/>
                          <a:ext cx="444352" cy="369332"/>
                        </a:xfrm>
                        <a:prstGeom prst="rect">
                          <a:avLst/>
                        </a:prstGeom>
                        <a:blipFill>
                          <a:blip r:embed="rId9"/>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9390CD25-F6F3-E1FF-1A60-0730F729D31A}"/>
                        </a:ext>
                      </a:extLst>
                    </p:cNvPr>
                    <p:cNvCxnSpPr>
                      <a:cxnSpLocks/>
                    </p:cNvCxnSpPr>
                    <p:nvPr/>
                  </p:nvCxnSpPr>
                  <p:spPr>
                    <a:xfrm flipV="1">
                      <a:off x="4064743" y="3840841"/>
                      <a:ext cx="312268" cy="10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49A96E-66C0-962B-015C-7DB2F1EC59FD}"/>
                        </a:ext>
                      </a:extLst>
                    </p:cNvPr>
                    <p:cNvCxnSpPr>
                      <a:cxnSpLocks/>
                    </p:cNvCxnSpPr>
                    <p:nvPr/>
                  </p:nvCxnSpPr>
                  <p:spPr>
                    <a:xfrm flipV="1">
                      <a:off x="4103681" y="3834117"/>
                      <a:ext cx="341805" cy="53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735F838-DF9F-EBAE-7661-D8D2BC66CA2B}"/>
                        </a:ext>
                      </a:extLst>
                    </p:cNvPr>
                    <p:cNvCxnSpPr>
                      <a:cxnSpLocks/>
                    </p:cNvCxnSpPr>
                    <p:nvPr/>
                  </p:nvCxnSpPr>
                  <p:spPr>
                    <a:xfrm flipV="1">
                      <a:off x="4094676" y="3842612"/>
                      <a:ext cx="399056" cy="157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22348A5-0F15-1425-4BFE-41CEAAE3C641}"/>
                        </a:ext>
                      </a:extLst>
                    </p:cNvPr>
                    <p:cNvSpPr txBox="1"/>
                    <p:nvPr/>
                  </p:nvSpPr>
                  <p:spPr>
                    <a:xfrm>
                      <a:off x="4188350" y="3505729"/>
                      <a:ext cx="993157" cy="369332"/>
                    </a:xfrm>
                    <a:prstGeom prst="rect">
                      <a:avLst/>
                    </a:prstGeom>
                    <a:noFill/>
                  </p:spPr>
                  <p:txBody>
                    <a:bodyPr wrap="none" rtlCol="0">
                      <a:spAutoFit/>
                    </a:bodyPr>
                    <a:lstStyle/>
                    <a:p>
                      <a:r>
                        <a:rPr lang="en-US" noProof="0" dirty="0">
                          <a:solidFill>
                            <a:srgbClr val="0070C0"/>
                          </a:solidFill>
                        </a:rPr>
                        <a:t>Stations</a:t>
                      </a:r>
                    </a:p>
                  </p:txBody>
                </p:sp>
              </p:grpSp>
              <p:cxnSp>
                <p:nvCxnSpPr>
                  <p:cNvPr id="127" name="Straight Connector 126">
                    <a:extLst>
                      <a:ext uri="{FF2B5EF4-FFF2-40B4-BE49-F238E27FC236}">
                        <a16:creationId xmlns:a16="http://schemas.microsoft.com/office/drawing/2014/main" id="{16A20D22-2C36-030C-A02D-DB57EEA56884}"/>
                      </a:ext>
                    </a:extLst>
                  </p:cNvPr>
                  <p:cNvCxnSpPr>
                    <a:cxnSpLocks/>
                    <a:stCxn id="60" idx="2"/>
                  </p:cNvCxnSpPr>
                  <p:nvPr/>
                </p:nvCxnSpPr>
                <p:spPr>
                  <a:xfrm>
                    <a:off x="1805258" y="5565795"/>
                    <a:ext cx="1893687"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6480F1-C3D5-04CF-106C-787E0FA90259}"/>
                      </a:ext>
                    </a:extLst>
                  </p:cNvPr>
                  <p:cNvSpPr txBox="1"/>
                  <p:nvPr/>
                </p:nvSpPr>
                <p:spPr>
                  <a:xfrm>
                    <a:off x="2123021" y="5711807"/>
                    <a:ext cx="1598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m:oMathPara>
                    </a14:m>
                    <a:endParaRPr lang="en-US" b="1" noProof="0" dirty="0">
                      <a:solidFill>
                        <a:srgbClr val="FF0000"/>
                      </a:solidFill>
                    </a:endParaRPr>
                  </a:p>
                </p:txBody>
              </p:sp>
            </mc:Choice>
            <mc:Fallback xmlns="">
              <p:sp>
                <p:nvSpPr>
                  <p:cNvPr id="6" name="TextBox 5">
                    <a:extLst>
                      <a:ext uri="{FF2B5EF4-FFF2-40B4-BE49-F238E27FC236}">
                        <a16:creationId xmlns:a16="http://schemas.microsoft.com/office/drawing/2014/main" id="{2C6480F1-C3D5-04CF-106C-787E0FA90259}"/>
                      </a:ext>
                    </a:extLst>
                  </p:cNvPr>
                  <p:cNvSpPr txBox="1">
                    <a:spLocks noRot="1" noChangeAspect="1" noMove="1" noResize="1" noEditPoints="1" noAdjustHandles="1" noChangeArrowheads="1" noChangeShapeType="1" noTextEdit="1"/>
                  </p:cNvSpPr>
                  <p:nvPr/>
                </p:nvSpPr>
                <p:spPr>
                  <a:xfrm>
                    <a:off x="2123021" y="5711807"/>
                    <a:ext cx="1598450" cy="369332"/>
                  </a:xfrm>
                  <a:prstGeom prst="rect">
                    <a:avLst/>
                  </a:prstGeom>
                  <a:blipFill>
                    <a:blip r:embed="rId10"/>
                    <a:stretch>
                      <a:fillRect b="-3333"/>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1A034BF9-65AE-C88B-E01B-A8631312C25F}"/>
                </a:ext>
              </a:extLst>
            </p:cNvPr>
            <p:cNvSpPr txBox="1"/>
            <p:nvPr/>
          </p:nvSpPr>
          <p:spPr>
            <a:xfrm>
              <a:off x="842452" y="2107784"/>
              <a:ext cx="1419748" cy="369332"/>
            </a:xfrm>
            <a:prstGeom prst="rect">
              <a:avLst/>
            </a:prstGeom>
            <a:noFill/>
          </p:spPr>
          <p:txBody>
            <a:bodyPr wrap="none" rtlCol="0">
              <a:spAutoFit/>
            </a:bodyPr>
            <a:lstStyle/>
            <a:p>
              <a:r>
                <a:rPr lang="en-US" noProof="0" dirty="0">
                  <a:solidFill>
                    <a:srgbClr val="0070C0"/>
                  </a:solidFill>
                </a:rPr>
                <a:t>stream tube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A873B3-5164-4864-D126-62BDC858BFD2}"/>
                    </a:ext>
                  </a:extLst>
                </p:cNvPr>
                <p:cNvSpPr txBox="1"/>
                <p:nvPr/>
              </p:nvSpPr>
              <p:spPr>
                <a:xfrm>
                  <a:off x="5043447" y="242631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0070C0"/>
                            </a:solidFill>
                            <a:latin typeface="Cambria Math" panose="02040503050406030204" pitchFamily="18" charset="0"/>
                          </a:rPr>
                          <m:t>𝟎</m:t>
                        </m:r>
                      </m:oMath>
                    </m:oMathPara>
                  </a14:m>
                  <a:endParaRPr lang="en-US" b="1" noProof="0" dirty="0">
                    <a:solidFill>
                      <a:srgbClr val="0070C0"/>
                    </a:solidFill>
                  </a:endParaRPr>
                </a:p>
              </p:txBody>
            </p:sp>
          </mc:Choice>
          <mc:Fallback xmlns="">
            <p:sp>
              <p:nvSpPr>
                <p:cNvPr id="20" name="TextBox 19">
                  <a:extLst>
                    <a:ext uri="{FF2B5EF4-FFF2-40B4-BE49-F238E27FC236}">
                      <a16:creationId xmlns:a16="http://schemas.microsoft.com/office/drawing/2014/main" id="{3AA873B3-5164-4864-D126-62BDC858BFD2}"/>
                    </a:ext>
                  </a:extLst>
                </p:cNvPr>
                <p:cNvSpPr txBox="1">
                  <a:spLocks noRot="1" noChangeAspect="1" noMove="1" noResize="1" noEditPoints="1" noAdjustHandles="1" noChangeArrowheads="1" noChangeShapeType="1" noTextEdit="1"/>
                </p:cNvSpPr>
                <p:nvPr/>
              </p:nvSpPr>
              <p:spPr>
                <a:xfrm>
                  <a:off x="5043447" y="2426319"/>
                  <a:ext cx="386644" cy="369332"/>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D032925-1AC4-DBB7-0A41-F20B021B114E}"/>
                </a:ext>
              </a:extLst>
            </p:cNvPr>
            <p:cNvCxnSpPr/>
            <p:nvPr/>
          </p:nvCxnSpPr>
          <p:spPr>
            <a:xfrm>
              <a:off x="5236769" y="2826923"/>
              <a:ext cx="63129"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E79F8612-DD05-B7F1-0340-FB4ED28E24B4}"/>
                </a:ext>
              </a:extLst>
            </p:cNvPr>
            <p:cNvSpPr/>
            <p:nvPr/>
          </p:nvSpPr>
          <p:spPr>
            <a:xfrm>
              <a:off x="3550930" y="4404887"/>
              <a:ext cx="182285" cy="34037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A8AC32-98CA-D316-45BB-2B958882B898}"/>
                    </a:ext>
                  </a:extLst>
                </p:cNvPr>
                <p:cNvSpPr txBox="1"/>
                <p:nvPr/>
              </p:nvSpPr>
              <p:spPr>
                <a:xfrm>
                  <a:off x="3183878" y="4647257"/>
                  <a:ext cx="933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noProof="0" smtClean="0">
                            <a:solidFill>
                              <a:srgbClr val="FF0000"/>
                            </a:solidFill>
                            <a:latin typeface="Cambria Math" panose="02040503050406030204" pitchFamily="18" charset="0"/>
                          </a:rPr>
                          <m:t>𝑾</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rPr>
                          <m:t>𝑮</m:t>
                        </m:r>
                      </m:oMath>
                    </m:oMathPara>
                  </a14:m>
                  <a:endParaRPr lang="en-US" b="1" noProof="0" dirty="0">
                    <a:solidFill>
                      <a:srgbClr val="FF0000"/>
                    </a:solidFill>
                  </a:endParaRPr>
                </a:p>
              </p:txBody>
            </p:sp>
          </mc:Choice>
          <mc:Fallback xmlns="">
            <p:sp>
              <p:nvSpPr>
                <p:cNvPr id="31" name="TextBox 30">
                  <a:extLst>
                    <a:ext uri="{FF2B5EF4-FFF2-40B4-BE49-F238E27FC236}">
                      <a16:creationId xmlns:a16="http://schemas.microsoft.com/office/drawing/2014/main" id="{19A8AC32-98CA-D316-45BB-2B958882B898}"/>
                    </a:ext>
                  </a:extLst>
                </p:cNvPr>
                <p:cNvSpPr txBox="1">
                  <a:spLocks noRot="1" noChangeAspect="1" noMove="1" noResize="1" noEditPoints="1" noAdjustHandles="1" noChangeArrowheads="1" noChangeShapeType="1" noTextEdit="1"/>
                </p:cNvSpPr>
                <p:nvPr/>
              </p:nvSpPr>
              <p:spPr>
                <a:xfrm>
                  <a:off x="3183878" y="4647257"/>
                  <a:ext cx="933269" cy="369332"/>
                </a:xfrm>
                <a:prstGeom prst="rect">
                  <a:avLst/>
                </a:prstGeom>
                <a:blipFill>
                  <a:blip r:embed="rId12"/>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3F646D4-630D-822F-22AA-030A22CD5BCC}"/>
                </a:ext>
              </a:extLst>
            </p:cNvPr>
            <p:cNvCxnSpPr>
              <a:cxnSpLocks/>
            </p:cNvCxnSpPr>
            <p:nvPr/>
          </p:nvCxnSpPr>
          <p:spPr>
            <a:xfrm>
              <a:off x="2640286" y="4205304"/>
              <a:ext cx="77242" cy="815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B10CC8-7B63-CB2A-1E60-9AEC0439BD78}"/>
                </a:ext>
              </a:extLst>
            </p:cNvPr>
            <p:cNvCxnSpPr>
              <a:cxnSpLocks/>
            </p:cNvCxnSpPr>
            <p:nvPr/>
          </p:nvCxnSpPr>
          <p:spPr>
            <a:xfrm flipH="1">
              <a:off x="4643641" y="4155578"/>
              <a:ext cx="19376" cy="852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A45575-B53E-1EDF-64E0-2D2BEB140E7F}"/>
                </a:ext>
              </a:extLst>
            </p:cNvPr>
            <p:cNvCxnSpPr>
              <a:cxnSpLocks/>
            </p:cNvCxnSpPr>
            <p:nvPr/>
          </p:nvCxnSpPr>
          <p:spPr>
            <a:xfrm flipH="1">
              <a:off x="2271158" y="4905688"/>
              <a:ext cx="425288" cy="21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242CBF-EC35-F97C-6102-4D12EFCF0B0F}"/>
                </a:ext>
              </a:extLst>
            </p:cNvPr>
            <p:cNvCxnSpPr>
              <a:cxnSpLocks/>
            </p:cNvCxnSpPr>
            <p:nvPr/>
          </p:nvCxnSpPr>
          <p:spPr>
            <a:xfrm>
              <a:off x="4645266" y="4888898"/>
              <a:ext cx="644920" cy="148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BEF19A1-057B-F48B-E72E-D12118ABE5CE}"/>
                    </a:ext>
                  </a:extLst>
                </p:cNvPr>
                <p:cNvSpPr txBox="1"/>
                <p:nvPr/>
              </p:nvSpPr>
              <p:spPr>
                <a:xfrm>
                  <a:off x="5238525" y="4862432"/>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63" name="TextBox 62">
                  <a:extLst>
                    <a:ext uri="{FF2B5EF4-FFF2-40B4-BE49-F238E27FC236}">
                      <a16:creationId xmlns:a16="http://schemas.microsoft.com/office/drawing/2014/main" id="{4BEF19A1-057B-F48B-E72E-D12118ABE5CE}"/>
                    </a:ext>
                  </a:extLst>
                </p:cNvPr>
                <p:cNvSpPr txBox="1">
                  <a:spLocks noRot="1" noChangeAspect="1" noMove="1" noResize="1" noEditPoints="1" noAdjustHandles="1" noChangeArrowheads="1" noChangeShapeType="1" noTextEdit="1"/>
                </p:cNvSpPr>
                <p:nvPr/>
              </p:nvSpPr>
              <p:spPr>
                <a:xfrm>
                  <a:off x="5238525" y="4862432"/>
                  <a:ext cx="1211614" cy="404791"/>
                </a:xfrm>
                <a:prstGeom prst="rect">
                  <a:avLst/>
                </a:prstGeom>
                <a:blipFill>
                  <a:blip r:embed="rId13"/>
                  <a:stretch>
                    <a:fillRect t="-5970" b="-223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D282BC-6736-C1F0-B7CB-0DC00E2D2CD1}"/>
                    </a:ext>
                  </a:extLst>
                </p:cNvPr>
                <p:cNvSpPr txBox="1"/>
                <p:nvPr/>
              </p:nvSpPr>
              <p:spPr>
                <a:xfrm>
                  <a:off x="1135396" y="4946937"/>
                  <a:ext cx="1211614" cy="404791"/>
                </a:xfrm>
                <a:prstGeom prst="rect">
                  <a:avLst/>
                </a:prstGeom>
                <a:noFill/>
              </p:spPr>
              <p:txBody>
                <a:bodyPr wrap="none" rtlCol="0">
                  <a:spAutoFit/>
                </a:bodyPr>
                <a:lstStyle/>
                <a:p>
                  <a14:m>
                    <m:oMath xmlns:m="http://schemas.openxmlformats.org/officeDocument/2006/math">
                      <m:r>
                        <a:rPr lang="en-US" b="0" i="1" noProof="0" smtClean="0">
                          <a:solidFill>
                            <a:srgbClr val="FF0000"/>
                          </a:solidFill>
                          <a:latin typeface="Cambria Math" panose="02040503050406030204" pitchFamily="18" charset="0"/>
                        </a:rPr>
                        <m:t>𝑑</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𝑆</m:t>
                          </m:r>
                        </m:e>
                      </m:acc>
                      <m:r>
                        <a:rPr lang="en-US" b="0" i="1" noProof="0" smtClean="0">
                          <a:solidFill>
                            <a:srgbClr val="FF0000"/>
                          </a:solidFill>
                          <a:latin typeface="Cambria Math" panose="02040503050406030204" pitchFamily="18" charset="0"/>
                        </a:rPr>
                        <m:t>=</m:t>
                      </m:r>
                      <m:acc>
                        <m:accPr>
                          <m:chr m:val="⃑"/>
                          <m:ctrlPr>
                            <a:rPr lang="en-US" b="0" i="1" noProof="0" smtClean="0">
                              <a:solidFill>
                                <a:srgbClr val="FF0000"/>
                              </a:solidFill>
                              <a:latin typeface="Cambria Math" panose="02040503050406030204" pitchFamily="18" charset="0"/>
                            </a:rPr>
                          </m:ctrlPr>
                        </m:accPr>
                        <m:e>
                          <m:r>
                            <a:rPr lang="en-US" b="0" i="1" noProof="0" smtClean="0">
                              <a:solidFill>
                                <a:srgbClr val="FF0000"/>
                              </a:solidFill>
                              <a:latin typeface="Cambria Math" panose="02040503050406030204" pitchFamily="18" charset="0"/>
                            </a:rPr>
                            <m:t>𝑛</m:t>
                          </m:r>
                        </m:e>
                      </m:acc>
                    </m:oMath>
                  </a14:m>
                  <a:r>
                    <a:rPr lang="en-US" noProof="0" dirty="0">
                      <a:solidFill>
                        <a:srgbClr val="FF0000"/>
                      </a:solidFill>
                    </a:rPr>
                    <a:t>.</a:t>
                  </a:r>
                  <a14:m>
                    <m:oMath xmlns:m="http://schemas.openxmlformats.org/officeDocument/2006/math">
                      <m:r>
                        <a:rPr lang="en-US" b="0" i="1" noProof="0" smtClean="0">
                          <a:solidFill>
                            <a:srgbClr val="FF0000"/>
                          </a:solidFill>
                          <a:latin typeface="Cambria Math" panose="02040503050406030204" pitchFamily="18" charset="0"/>
                        </a:rPr>
                        <m:t>𝑑𝑆</m:t>
                      </m:r>
                    </m:oMath>
                  </a14:m>
                  <a:endParaRPr lang="en-US" noProof="0" dirty="0">
                    <a:solidFill>
                      <a:srgbClr val="FF0000"/>
                    </a:solidFill>
                  </a:endParaRPr>
                </a:p>
              </p:txBody>
            </p:sp>
          </mc:Choice>
          <mc:Fallback xmlns="">
            <p:sp>
              <p:nvSpPr>
                <p:cNvPr id="75" name="TextBox 74">
                  <a:extLst>
                    <a:ext uri="{FF2B5EF4-FFF2-40B4-BE49-F238E27FC236}">
                      <a16:creationId xmlns:a16="http://schemas.microsoft.com/office/drawing/2014/main" id="{50D282BC-6736-C1F0-B7CB-0DC00E2D2CD1}"/>
                    </a:ext>
                  </a:extLst>
                </p:cNvPr>
                <p:cNvSpPr txBox="1">
                  <a:spLocks noRot="1" noChangeAspect="1" noMove="1" noResize="1" noEditPoints="1" noAdjustHandles="1" noChangeArrowheads="1" noChangeShapeType="1" noTextEdit="1"/>
                </p:cNvSpPr>
                <p:nvPr/>
              </p:nvSpPr>
              <p:spPr>
                <a:xfrm>
                  <a:off x="1135396" y="4946937"/>
                  <a:ext cx="1211614" cy="404791"/>
                </a:xfrm>
                <a:prstGeom prst="rect">
                  <a:avLst/>
                </a:prstGeom>
                <a:blipFill>
                  <a:blip r:embed="rId14"/>
                  <a:stretch>
                    <a:fillRect t="-5970" b="-2238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95198DF-0986-EC95-E4A4-5365B079B2BD}"/>
                </a:ext>
              </a:extLst>
            </p:cNvPr>
            <p:cNvCxnSpPr/>
            <p:nvPr/>
          </p:nvCxnSpPr>
          <p:spPr>
            <a:xfrm>
              <a:off x="2790326" y="37019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8F710D-91DA-54EF-D340-AF378D5B92CF}"/>
                </a:ext>
              </a:extLst>
            </p:cNvPr>
            <p:cNvCxnSpPr/>
            <p:nvPr/>
          </p:nvCxnSpPr>
          <p:spPr>
            <a:xfrm>
              <a:off x="2929622"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1743393-3001-A7AA-2E62-6E23D7290793}"/>
                </a:ext>
              </a:extLst>
            </p:cNvPr>
            <p:cNvCxnSpPr/>
            <p:nvPr/>
          </p:nvCxnSpPr>
          <p:spPr>
            <a:xfrm>
              <a:off x="3080835"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74FA11-B412-5BC5-51C5-4DA45D9D4E50}"/>
                </a:ext>
              </a:extLst>
            </p:cNvPr>
            <p:cNvCxnSpPr/>
            <p:nvPr/>
          </p:nvCxnSpPr>
          <p:spPr>
            <a:xfrm>
              <a:off x="3219708"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67C15E-6D33-1E76-0372-677A6570909B}"/>
                </a:ext>
              </a:extLst>
            </p:cNvPr>
            <p:cNvCxnSpPr/>
            <p:nvPr/>
          </p:nvCxnSpPr>
          <p:spPr>
            <a:xfrm>
              <a:off x="3358679"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1B3D77-145C-5D03-4676-DD9AE29B1573}"/>
                </a:ext>
              </a:extLst>
            </p:cNvPr>
            <p:cNvCxnSpPr/>
            <p:nvPr/>
          </p:nvCxnSpPr>
          <p:spPr>
            <a:xfrm>
              <a:off x="3509096" y="3715445"/>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53115F-C261-3D19-989F-99A0197194A8}"/>
                </a:ext>
              </a:extLst>
            </p:cNvPr>
            <p:cNvCxnSpPr/>
            <p:nvPr/>
          </p:nvCxnSpPr>
          <p:spPr>
            <a:xfrm>
              <a:off x="2653498" y="3705194"/>
              <a:ext cx="17317"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7CB4276-CD52-1BD7-6049-BAB35F0F8572}"/>
                </a:ext>
              </a:extLst>
            </p:cNvPr>
            <p:cNvCxnSpPr>
              <a:cxnSpLocks/>
            </p:cNvCxnSpPr>
            <p:nvPr/>
          </p:nvCxnSpPr>
          <p:spPr>
            <a:xfrm>
              <a:off x="3898023"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FAFFE68-E194-96FA-8998-F7E3D7B1FB67}"/>
                </a:ext>
              </a:extLst>
            </p:cNvPr>
            <p:cNvCxnSpPr>
              <a:cxnSpLocks/>
            </p:cNvCxnSpPr>
            <p:nvPr/>
          </p:nvCxnSpPr>
          <p:spPr>
            <a:xfrm>
              <a:off x="4039815"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B05C618-626D-0B42-AD70-7BE9708670AB}"/>
                </a:ext>
              </a:extLst>
            </p:cNvPr>
            <p:cNvCxnSpPr>
              <a:cxnSpLocks/>
            </p:cNvCxnSpPr>
            <p:nvPr/>
          </p:nvCxnSpPr>
          <p:spPr>
            <a:xfrm>
              <a:off x="41878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27CB1E-B2D6-E8E9-016D-ACC6414C4A6B}"/>
                </a:ext>
              </a:extLst>
            </p:cNvPr>
            <p:cNvCxnSpPr>
              <a:cxnSpLocks/>
            </p:cNvCxnSpPr>
            <p:nvPr/>
          </p:nvCxnSpPr>
          <p:spPr>
            <a:xfrm>
              <a:off x="4320915" y="3715445"/>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65F853A-C6DB-1C95-091C-6F3D212AD74D}"/>
                </a:ext>
              </a:extLst>
            </p:cNvPr>
            <p:cNvCxnSpPr>
              <a:cxnSpLocks/>
            </p:cNvCxnSpPr>
            <p:nvPr/>
          </p:nvCxnSpPr>
          <p:spPr>
            <a:xfrm>
              <a:off x="4465627" y="37186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018CA0-E2F8-5248-3EB4-DA3DF7775C1C}"/>
                </a:ext>
              </a:extLst>
            </p:cNvPr>
            <p:cNvCxnSpPr>
              <a:cxnSpLocks/>
            </p:cNvCxnSpPr>
            <p:nvPr/>
          </p:nvCxnSpPr>
          <p:spPr>
            <a:xfrm>
              <a:off x="4615151" y="3715445"/>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33DA570-16D8-C355-D049-A10449372536}"/>
                </a:ext>
              </a:extLst>
            </p:cNvPr>
            <p:cNvCxnSpPr>
              <a:cxnSpLocks/>
            </p:cNvCxnSpPr>
            <p:nvPr/>
          </p:nvCxnSpPr>
          <p:spPr>
            <a:xfrm>
              <a:off x="3754705" y="3705194"/>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8CF20A3-B59C-395D-76B4-701777867141}"/>
                </a:ext>
              </a:extLst>
            </p:cNvPr>
            <p:cNvCxnSpPr>
              <a:cxnSpLocks/>
            </p:cNvCxnSpPr>
            <p:nvPr/>
          </p:nvCxnSpPr>
          <p:spPr>
            <a:xfrm>
              <a:off x="3880185"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89B1EA-D613-A53A-287D-1A44381B7908}"/>
                </a:ext>
              </a:extLst>
            </p:cNvPr>
            <p:cNvCxnSpPr>
              <a:cxnSpLocks/>
            </p:cNvCxnSpPr>
            <p:nvPr/>
          </p:nvCxnSpPr>
          <p:spPr>
            <a:xfrm>
              <a:off x="4021977"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DB4EBD-236E-1F18-DD15-B7153CA8AE10}"/>
                </a:ext>
              </a:extLst>
            </p:cNvPr>
            <p:cNvCxnSpPr>
              <a:cxnSpLocks/>
            </p:cNvCxnSpPr>
            <p:nvPr/>
          </p:nvCxnSpPr>
          <p:spPr>
            <a:xfrm>
              <a:off x="41699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2BC2CDD-F189-C427-2234-CCB3BD593CE0}"/>
                </a:ext>
              </a:extLst>
            </p:cNvPr>
            <p:cNvCxnSpPr>
              <a:cxnSpLocks/>
            </p:cNvCxnSpPr>
            <p:nvPr/>
          </p:nvCxnSpPr>
          <p:spPr>
            <a:xfrm>
              <a:off x="4303077" y="5166154"/>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664058-2BE9-4E53-0744-99C2983BE45C}"/>
                </a:ext>
              </a:extLst>
            </p:cNvPr>
            <p:cNvCxnSpPr>
              <a:cxnSpLocks/>
            </p:cNvCxnSpPr>
            <p:nvPr/>
          </p:nvCxnSpPr>
          <p:spPr>
            <a:xfrm>
              <a:off x="4447789" y="515782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4C0992-F17F-DE75-F276-BFD37E350181}"/>
                </a:ext>
              </a:extLst>
            </p:cNvPr>
            <p:cNvCxnSpPr>
              <a:cxnSpLocks/>
            </p:cNvCxnSpPr>
            <p:nvPr/>
          </p:nvCxnSpPr>
          <p:spPr>
            <a:xfrm>
              <a:off x="4597313" y="5166154"/>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B69C7F-AAC2-FFB7-3902-F3449064709D}"/>
                </a:ext>
              </a:extLst>
            </p:cNvPr>
            <p:cNvCxnSpPr>
              <a:cxnSpLocks/>
            </p:cNvCxnSpPr>
            <p:nvPr/>
          </p:nvCxnSpPr>
          <p:spPr>
            <a:xfrm>
              <a:off x="2751041"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6C9532-A0BB-CB47-DA08-6D38B0528D8F}"/>
                </a:ext>
              </a:extLst>
            </p:cNvPr>
            <p:cNvCxnSpPr>
              <a:cxnSpLocks/>
            </p:cNvCxnSpPr>
            <p:nvPr/>
          </p:nvCxnSpPr>
          <p:spPr>
            <a:xfrm>
              <a:off x="2892833"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2A2EB9C-FD3C-D3E1-8FD6-DAD1456AD1BD}"/>
                </a:ext>
              </a:extLst>
            </p:cNvPr>
            <p:cNvCxnSpPr>
              <a:cxnSpLocks/>
            </p:cNvCxnSpPr>
            <p:nvPr/>
          </p:nvCxnSpPr>
          <p:spPr>
            <a:xfrm>
              <a:off x="30408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3C94C71-2018-15DC-DEC6-187365D460BF}"/>
                </a:ext>
              </a:extLst>
            </p:cNvPr>
            <p:cNvCxnSpPr>
              <a:cxnSpLocks/>
            </p:cNvCxnSpPr>
            <p:nvPr/>
          </p:nvCxnSpPr>
          <p:spPr>
            <a:xfrm>
              <a:off x="3173933" y="5177729"/>
              <a:ext cx="0" cy="44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CD59F7F-F90E-D4C3-53B4-5363095DCB59}"/>
                </a:ext>
              </a:extLst>
            </p:cNvPr>
            <p:cNvCxnSpPr>
              <a:cxnSpLocks/>
            </p:cNvCxnSpPr>
            <p:nvPr/>
          </p:nvCxnSpPr>
          <p:spPr>
            <a:xfrm>
              <a:off x="3318645" y="5180978"/>
              <a:ext cx="0" cy="44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3921E6-1439-9881-25A4-E14B68DDEBA3}"/>
                </a:ext>
              </a:extLst>
            </p:cNvPr>
            <p:cNvCxnSpPr>
              <a:cxnSpLocks/>
            </p:cNvCxnSpPr>
            <p:nvPr/>
          </p:nvCxnSpPr>
          <p:spPr>
            <a:xfrm>
              <a:off x="3468169" y="5177729"/>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FADE19-0208-73A7-A02D-699D949C7779}"/>
                </a:ext>
              </a:extLst>
            </p:cNvPr>
            <p:cNvCxnSpPr>
              <a:cxnSpLocks/>
            </p:cNvCxnSpPr>
            <p:nvPr/>
          </p:nvCxnSpPr>
          <p:spPr>
            <a:xfrm>
              <a:off x="3672095" y="5177058"/>
              <a:ext cx="0" cy="435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63A25612-1790-D29F-5390-C079E2D804B4}"/>
              </a:ext>
            </a:extLst>
          </p:cNvPr>
          <p:cNvGrpSpPr/>
          <p:nvPr/>
        </p:nvGrpSpPr>
        <p:grpSpPr>
          <a:xfrm>
            <a:off x="187622" y="4096818"/>
            <a:ext cx="2437636" cy="369332"/>
            <a:chOff x="187622" y="4073003"/>
            <a:chExt cx="2437636" cy="369332"/>
          </a:xfrm>
        </p:grpSpPr>
        <p:cxnSp>
          <p:nvCxnSpPr>
            <p:cNvPr id="170" name="Straight Arrow Connector 169">
              <a:extLst>
                <a:ext uri="{FF2B5EF4-FFF2-40B4-BE49-F238E27FC236}">
                  <a16:creationId xmlns:a16="http://schemas.microsoft.com/office/drawing/2014/main" id="{82707C5D-1661-A340-5E1B-76D6CC95C2B9}"/>
                </a:ext>
              </a:extLst>
            </p:cNvPr>
            <p:cNvCxnSpPr>
              <a:cxnSpLocks/>
            </p:cNvCxnSpPr>
            <p:nvPr/>
          </p:nvCxnSpPr>
          <p:spPr>
            <a:xfrm flipH="1">
              <a:off x="1980536" y="4283345"/>
              <a:ext cx="64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B17C9B0-0A33-400E-18E2-A65E0441F912}"/>
                </a:ext>
              </a:extLst>
            </p:cNvPr>
            <p:cNvSpPr txBox="1"/>
            <p:nvPr/>
          </p:nvSpPr>
          <p:spPr>
            <a:xfrm>
              <a:off x="187622" y="4073003"/>
              <a:ext cx="1882247" cy="369332"/>
            </a:xfrm>
            <a:prstGeom prst="rect">
              <a:avLst/>
            </a:prstGeom>
            <a:noFill/>
          </p:spPr>
          <p:txBody>
            <a:bodyPr wrap="none" rtlCol="0">
              <a:spAutoFit/>
            </a:bodyPr>
            <a:lstStyle/>
            <a:p>
              <a:r>
                <a:rPr lang="en-US" noProof="0" dirty="0">
                  <a:solidFill>
                    <a:srgbClr val="0070C0"/>
                  </a:solidFill>
                </a:rPr>
                <a:t>main rotor plane</a:t>
              </a:r>
            </a:p>
          </p:txBody>
        </p:sp>
      </p:grpSp>
      <p:cxnSp>
        <p:nvCxnSpPr>
          <p:cNvPr id="178" name="Straight Arrow Connector 177">
            <a:extLst>
              <a:ext uri="{FF2B5EF4-FFF2-40B4-BE49-F238E27FC236}">
                <a16:creationId xmlns:a16="http://schemas.microsoft.com/office/drawing/2014/main" id="{58D0E7C2-FF97-C610-A293-E9287FB0D8C7}"/>
              </a:ext>
            </a:extLst>
          </p:cNvPr>
          <p:cNvCxnSpPr>
            <a:cxnSpLocks/>
          </p:cNvCxnSpPr>
          <p:nvPr/>
        </p:nvCxnSpPr>
        <p:spPr>
          <a:xfrm>
            <a:off x="5590925" y="4877982"/>
            <a:ext cx="166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3B239090-1B34-9B97-F310-2D5D9FE226FB}"/>
              </a:ext>
            </a:extLst>
          </p:cNvPr>
          <p:cNvSpPr txBox="1"/>
          <p:nvPr/>
        </p:nvSpPr>
        <p:spPr>
          <a:xfrm>
            <a:off x="5665866" y="4686266"/>
            <a:ext cx="1058303" cy="369332"/>
          </a:xfrm>
          <a:prstGeom prst="rect">
            <a:avLst/>
          </a:prstGeom>
          <a:noFill/>
        </p:spPr>
        <p:txBody>
          <a:bodyPr wrap="none" rtlCol="0">
            <a:spAutoFit/>
          </a:bodyPr>
          <a:lstStyle/>
          <a:p>
            <a:r>
              <a:rPr lang="en-US" noProof="0" dirty="0">
                <a:solidFill>
                  <a:srgbClr val="0070C0"/>
                </a:solidFill>
              </a:rPr>
              <a:t>tail rotor</a:t>
            </a:r>
          </a:p>
        </p:txBody>
      </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8384B1C5-7D60-E23C-2EA1-EEA90024DD0A}"/>
                  </a:ext>
                </a:extLst>
              </p:cNvPr>
              <p:cNvSpPr txBox="1"/>
              <p:nvPr/>
            </p:nvSpPr>
            <p:spPr>
              <a:xfrm>
                <a:off x="7009267" y="2575688"/>
                <a:ext cx="4870612" cy="1200329"/>
              </a:xfrm>
              <a:prstGeom prst="rect">
                <a:avLst/>
              </a:prstGeom>
              <a:noFill/>
            </p:spPr>
            <p:txBody>
              <a:bodyPr wrap="square" rtlCol="0">
                <a:spAutoFit/>
              </a:bodyPr>
              <a:lstStyle/>
              <a:p>
                <a14:m>
                  <m:oMath xmlns:m="http://schemas.openxmlformats.org/officeDocument/2006/math">
                    <m:r>
                      <a:rPr lang="en-US" b="1" i="1" noProof="0" smtClean="0">
                        <a:solidFill>
                          <a:srgbClr val="0070C0"/>
                        </a:solidFill>
                        <a:latin typeface="Cambria Math" panose="02040503050406030204" pitchFamily="18" charset="0"/>
                      </a:rPr>
                      <m:t>𝟎</m:t>
                    </m:r>
                  </m:oMath>
                </a14:m>
                <a:r>
                  <a:rPr lang="en-US" noProof="0" dirty="0">
                    <a:latin typeface="Cambria Math" panose="02040503050406030204" pitchFamily="18" charset="0"/>
                  </a:rPr>
                  <a:t>:</a:t>
                </a:r>
                <a:r>
                  <a:rPr lang="en-US" i="1" noProof="0" dirty="0">
                    <a:latin typeface="Cambria Math" panose="02040503050406030204" pitchFamily="18" charset="0"/>
                  </a:rPr>
                  <a:t> the plane far upstream of the rotor.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i="1" noProof="0" smtClean="0">
                        <a:solidFill>
                          <a:srgbClr val="FF0000"/>
                        </a:solidFill>
                        <a:latin typeface="Cambria Math" panose="02040503050406030204" pitchFamily="18" charset="0"/>
                      </a:rPr>
                      <m:t>=0</m:t>
                    </m:r>
                  </m:oMath>
                </a14:m>
                <a:endParaRPr lang="en-US" noProof="0" dirty="0">
                  <a:solidFill>
                    <a:srgbClr val="0070C0"/>
                  </a:solidFill>
                </a:endParaRPr>
              </a:p>
              <a:p>
                <a:r>
                  <a:rPr lang="en-US" b="1" i="1" noProof="0" dirty="0">
                    <a:solidFill>
                      <a:srgbClr val="0070C0"/>
                    </a:solidFill>
                    <a:latin typeface="Cambria Math" panose="02040503050406030204" pitchFamily="18" charset="0"/>
                  </a:rPr>
                  <a:t>1</a:t>
                </a:r>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plane just above the rotor disk.</a:t>
                </a:r>
              </a:p>
              <a:p>
                <a:r>
                  <a:rPr lang="en-US" b="1" i="1" noProof="0" dirty="0">
                    <a:solidFill>
                      <a:srgbClr val="0070C0"/>
                    </a:solidFill>
                    <a:latin typeface="Cambria Math" panose="02040503050406030204" pitchFamily="18" charset="0"/>
                  </a:rPr>
                  <a:t>2 </a:t>
                </a:r>
                <a:r>
                  <a:rPr lang="en-US" noProof="0" dirty="0">
                    <a:latin typeface="Cambria Math" panose="02040503050406030204" pitchFamily="18" charset="0"/>
                  </a:rPr>
                  <a:t>: </a:t>
                </a:r>
                <a:r>
                  <a:rPr lang="en-US" i="1" noProof="0" dirty="0">
                    <a:latin typeface="Cambria Math" panose="02040503050406030204" pitchFamily="18" charset="0"/>
                  </a:rPr>
                  <a:t>the plane just below the rotor disk.</a:t>
                </a:r>
              </a:p>
              <a:p>
                <a14:m>
                  <m:oMath xmlns:m="http://schemas.openxmlformats.org/officeDocument/2006/math">
                    <m:r>
                      <a:rPr lang="en-US" b="1" i="1" noProof="0" smtClean="0">
                        <a:solidFill>
                          <a:srgbClr val="0070C0"/>
                        </a:solidFill>
                        <a:latin typeface="Cambria Math" panose="02040503050406030204" pitchFamily="18" charset="0"/>
                      </a:rPr>
                      <m:t>∞</m:t>
                    </m:r>
                  </m:oMath>
                </a14:m>
                <a:r>
                  <a:rPr lang="en-US" i="1" noProof="0" dirty="0">
                    <a:solidFill>
                      <a:srgbClr val="0070C0"/>
                    </a:solidFill>
                    <a:latin typeface="Cambria Math" panose="02040503050406030204" pitchFamily="18" charset="0"/>
                  </a:rPr>
                  <a:t> </a:t>
                </a:r>
                <a:r>
                  <a:rPr lang="en-US" noProof="0" dirty="0">
                    <a:latin typeface="Cambria Math" panose="02040503050406030204" pitchFamily="18" charset="0"/>
                  </a:rPr>
                  <a:t>: </a:t>
                </a:r>
                <a:r>
                  <a:rPr lang="en-US" i="1" noProof="0" dirty="0">
                    <a:latin typeface="Cambria Math" panose="02040503050406030204" pitchFamily="18" charset="0"/>
                  </a:rPr>
                  <a:t>the far wake section. </a:t>
                </a:r>
                <a14:m>
                  <m:oMath xmlns:m="http://schemas.openxmlformats.org/officeDocument/2006/math">
                    <m:r>
                      <a:rPr lang="en-US" b="1" i="1" noProof="0" smtClean="0">
                        <a:solidFill>
                          <a:srgbClr val="FF0000"/>
                        </a:solidFill>
                        <a:latin typeface="Cambria Math" panose="02040503050406030204" pitchFamily="18" charset="0"/>
                      </a:rPr>
                      <m:t>𝒗</m:t>
                    </m:r>
                    <m:r>
                      <a:rPr lang="en-US" b="1" i="1" baseline="-25000" noProof="0" smtClean="0">
                        <a:solidFill>
                          <a:srgbClr val="FF0000"/>
                        </a:solidFill>
                        <a:latin typeface="Cambria Math" panose="02040503050406030204" pitchFamily="18" charset="0"/>
                      </a:rPr>
                      <m:t>𝒄</m:t>
                    </m:r>
                    <m:r>
                      <a:rPr lang="en-US" b="1" i="1" noProof="0" smtClean="0">
                        <a:solidFill>
                          <a:srgbClr val="FF0000"/>
                        </a:solidFill>
                        <a:latin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𝝎</m:t>
                    </m:r>
                    <m:r>
                      <a:rPr lang="en-US" b="1" i="1" noProof="0" smtClean="0">
                        <a:solidFill>
                          <a:srgbClr val="FF0000"/>
                        </a:solidFill>
                        <a:latin typeface="Cambria Math" panose="02040503050406030204" pitchFamily="18" charset="0"/>
                        <a:ea typeface="Cambria Math" panose="02040503050406030204" pitchFamily="18" charset="0"/>
                      </a:rPr>
                      <m:t>=</m:t>
                    </m:r>
                    <m:r>
                      <a:rPr lang="en-US" b="1" i="1" noProof="0" smtClean="0">
                        <a:solidFill>
                          <a:srgbClr val="FF0000"/>
                        </a:solidFill>
                        <a:latin typeface="Cambria Math" panose="02040503050406030204" pitchFamily="18" charset="0"/>
                        <a:ea typeface="Cambria Math" panose="02040503050406030204" pitchFamily="18" charset="0"/>
                      </a:rPr>
                      <m:t>𝟐</m:t>
                    </m:r>
                    <m:sSub>
                      <m:sSubPr>
                        <m:ctrlPr>
                          <a:rPr lang="en-US" b="1" i="1" noProof="0" smtClean="0">
                            <a:solidFill>
                              <a:srgbClr val="FF0000"/>
                            </a:solidFill>
                            <a:latin typeface="Cambria Math" panose="02040503050406030204" pitchFamily="18" charset="0"/>
                            <a:ea typeface="Cambria Math" panose="02040503050406030204" pitchFamily="18" charset="0"/>
                          </a:rPr>
                        </m:ctrlPr>
                      </m:sSubPr>
                      <m:e>
                        <m:r>
                          <a:rPr lang="en-US" b="1" i="1" noProof="0" smtClean="0">
                            <a:solidFill>
                              <a:srgbClr val="FF0000"/>
                            </a:solidFill>
                            <a:latin typeface="Cambria Math" panose="02040503050406030204" pitchFamily="18" charset="0"/>
                            <a:ea typeface="Cambria Math" panose="02040503050406030204" pitchFamily="18" charset="0"/>
                          </a:rPr>
                          <m:t>𝒗</m:t>
                        </m:r>
                      </m:e>
                      <m:sub>
                        <m:r>
                          <a:rPr lang="en-US" b="1" i="1" noProof="0" smtClean="0">
                            <a:solidFill>
                              <a:srgbClr val="FF0000"/>
                            </a:solidFill>
                            <a:latin typeface="Cambria Math" panose="02040503050406030204" pitchFamily="18" charset="0"/>
                            <a:ea typeface="Cambria Math" panose="02040503050406030204" pitchFamily="18" charset="0"/>
                          </a:rPr>
                          <m:t>𝒊</m:t>
                        </m:r>
                      </m:sub>
                    </m:sSub>
                  </m:oMath>
                </a14:m>
                <a:endParaRPr lang="en-US" i="1" noProof="0" dirty="0">
                  <a:solidFill>
                    <a:srgbClr val="FF0000"/>
                  </a:solidFill>
                  <a:latin typeface="Cambria Math" panose="02040503050406030204" pitchFamily="18" charset="0"/>
                </a:endParaRPr>
              </a:p>
            </p:txBody>
          </p:sp>
        </mc:Choice>
        <mc:Fallback xmlns="">
          <p:sp>
            <p:nvSpPr>
              <p:cNvPr id="185" name="TextBox 184">
                <a:extLst>
                  <a:ext uri="{FF2B5EF4-FFF2-40B4-BE49-F238E27FC236}">
                    <a16:creationId xmlns:a16="http://schemas.microsoft.com/office/drawing/2014/main" id="{8384B1C5-7D60-E23C-2EA1-EEA90024DD0A}"/>
                  </a:ext>
                </a:extLst>
              </p:cNvPr>
              <p:cNvSpPr txBox="1">
                <a:spLocks noRot="1" noChangeAspect="1" noMove="1" noResize="1" noEditPoints="1" noAdjustHandles="1" noChangeArrowheads="1" noChangeShapeType="1" noTextEdit="1"/>
              </p:cNvSpPr>
              <p:nvPr/>
            </p:nvSpPr>
            <p:spPr>
              <a:xfrm>
                <a:off x="7009267" y="2575688"/>
                <a:ext cx="4870612" cy="1200329"/>
              </a:xfrm>
              <a:prstGeom prst="rect">
                <a:avLst/>
              </a:prstGeom>
              <a:blipFill>
                <a:blip r:embed="rId15"/>
                <a:stretch>
                  <a:fillRect l="-1126" t="-3571" b="-714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7686C3FD-D110-4807-F749-9879280A29E5}"/>
              </a:ext>
            </a:extLst>
          </p:cNvPr>
          <p:cNvCxnSpPr>
            <a:cxnSpLocks/>
          </p:cNvCxnSpPr>
          <p:nvPr/>
        </p:nvCxnSpPr>
        <p:spPr>
          <a:xfrm>
            <a:off x="2617005" y="4307160"/>
            <a:ext cx="2083056"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44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5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86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13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18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E2F7-67D1-4A91-8DDC-3DD2D208EDBC}"/>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A6D6AB58-6369-4806-B247-F5093D15EA0E}"/>
              </a:ext>
            </a:extLst>
          </p:cNvPr>
          <p:cNvSpPr>
            <a:spLocks noGrp="1"/>
          </p:cNvSpPr>
          <p:nvPr>
            <p:ph sz="quarter" idx="4294967295"/>
          </p:nvPr>
        </p:nvSpPr>
        <p:spPr>
          <a:xfrm>
            <a:off x="998095" y="1715851"/>
            <a:ext cx="10507095" cy="3951245"/>
          </a:xfrm>
          <a:prstGeom prst="rect">
            <a:avLst/>
          </a:prstGeom>
        </p:spPr>
        <p:txBody>
          <a:bodyPr/>
          <a:lstStyle/>
          <a:p>
            <a:endParaRPr lang="en-US" noProof="0" dirty="0"/>
          </a:p>
        </p:txBody>
      </p:sp>
    </p:spTree>
    <p:extLst>
      <p:ext uri="{BB962C8B-B14F-4D97-AF65-F5344CB8AC3E}">
        <p14:creationId xmlns:p14="http://schemas.microsoft.com/office/powerpoint/2010/main" val="1332654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65C9-B864-4549-83D1-646D1B6D81F6}"/>
              </a:ext>
            </a:extLst>
          </p:cNvPr>
          <p:cNvSpPr>
            <a:spLocks noGrp="1"/>
          </p:cNvSpPr>
          <p:nvPr>
            <p:ph type="title"/>
          </p:nvPr>
        </p:nvSpPr>
        <p:spPr/>
        <p:txBody>
          <a:bodyPr/>
          <a:lstStyle/>
          <a:p>
            <a:endParaRPr lang="en-US" noProof="0" dirty="0"/>
          </a:p>
        </p:txBody>
      </p:sp>
      <p:sp>
        <p:nvSpPr>
          <p:cNvPr id="3" name="Content Placeholder 2">
            <a:extLst>
              <a:ext uri="{FF2B5EF4-FFF2-40B4-BE49-F238E27FC236}">
                <a16:creationId xmlns:a16="http://schemas.microsoft.com/office/drawing/2014/main" id="{8FB3F430-1D37-48A8-9C90-A33CE72F014F}"/>
              </a:ext>
            </a:extLst>
          </p:cNvPr>
          <p:cNvSpPr>
            <a:spLocks noGrp="1"/>
          </p:cNvSpPr>
          <p:nvPr>
            <p:ph sz="quarter" idx="10"/>
          </p:nvPr>
        </p:nvSpPr>
        <p:spPr/>
        <p:txBody>
          <a:bodyPr/>
          <a:lstStyle/>
          <a:p>
            <a:endParaRPr lang="en-US" noProof="0" dirty="0"/>
          </a:p>
        </p:txBody>
      </p:sp>
      <p:sp>
        <p:nvSpPr>
          <p:cNvPr id="4" name="Text Placeholder 3">
            <a:extLst>
              <a:ext uri="{FF2B5EF4-FFF2-40B4-BE49-F238E27FC236}">
                <a16:creationId xmlns:a16="http://schemas.microsoft.com/office/drawing/2014/main" id="{86F55697-33D4-4463-8E6C-740A66067A8E}"/>
              </a:ext>
            </a:extLst>
          </p:cNvPr>
          <p:cNvSpPr>
            <a:spLocks noGrp="1"/>
          </p:cNvSpPr>
          <p:nvPr>
            <p:ph type="body" sz="quarter" idx="11"/>
          </p:nvPr>
        </p:nvSpPr>
        <p:spPr/>
        <p:txBody>
          <a:bodyPr/>
          <a:lstStyle/>
          <a:p>
            <a:endParaRPr lang="en-US" noProof="0" dirty="0"/>
          </a:p>
        </p:txBody>
      </p:sp>
    </p:spTree>
    <p:extLst>
      <p:ext uri="{BB962C8B-B14F-4D97-AF65-F5344CB8AC3E}">
        <p14:creationId xmlns:p14="http://schemas.microsoft.com/office/powerpoint/2010/main" val="362968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B1BF-68CB-D7B5-642D-A4ED8D7F140E}"/>
              </a:ext>
            </a:extLst>
          </p:cNvPr>
          <p:cNvSpPr>
            <a:spLocks noGrp="1"/>
          </p:cNvSpPr>
          <p:nvPr>
            <p:ph type="title"/>
          </p:nvPr>
        </p:nvSpPr>
        <p:spPr/>
        <p:txBody>
          <a:bodyPr/>
          <a:lstStyle/>
          <a:p>
            <a:r>
              <a:rPr lang="en-US" noProof="0" dirty="0"/>
              <a:t>INTRODUCTION</a:t>
            </a:r>
          </a:p>
        </p:txBody>
      </p:sp>
      <p:sp>
        <p:nvSpPr>
          <p:cNvPr id="3" name="Text Placeholder 2">
            <a:extLst>
              <a:ext uri="{FF2B5EF4-FFF2-40B4-BE49-F238E27FC236}">
                <a16:creationId xmlns:a16="http://schemas.microsoft.com/office/drawing/2014/main" id="{45EB7921-1EB9-B727-1457-0E3801A87F41}"/>
              </a:ext>
            </a:extLst>
          </p:cNvPr>
          <p:cNvSpPr>
            <a:spLocks noGrp="1"/>
          </p:cNvSpPr>
          <p:nvPr>
            <p:ph type="body" sz="quarter" idx="11"/>
          </p:nvPr>
        </p:nvSpPr>
        <p:spPr/>
        <p:txBody>
          <a:bodyPr/>
          <a:lstStyle/>
          <a:p>
            <a:r>
              <a:rPr lang="en-US" noProof="0" dirty="0"/>
              <a:t>Newton’s Law of Motion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CB81D1-D29A-471A-FA6C-1C2DF2FA63D5}"/>
                  </a:ext>
                </a:extLst>
              </p:cNvPr>
              <p:cNvSpPr>
                <a:spLocks noGrp="1"/>
              </p:cNvSpPr>
              <p:nvPr>
                <p:ph sz="quarter" idx="10"/>
              </p:nvPr>
            </p:nvSpPr>
            <p:spPr>
              <a:xfrm>
                <a:off x="689349" y="1171369"/>
                <a:ext cx="10507095" cy="5045601"/>
              </a:xfrm>
            </p:spPr>
            <p:txBody>
              <a:bodyPr/>
              <a:lstStyle/>
              <a:p>
                <a:r>
                  <a:rPr lang="en-US" b="1" noProof="0" dirty="0">
                    <a:solidFill>
                      <a:srgbClr val="FF0000"/>
                    </a:solidFill>
                  </a:rPr>
                  <a:t>1st Movement : </a:t>
                </a:r>
                <a:r>
                  <a:rPr lang="en-US" b="1" noProof="0" dirty="0"/>
                  <a:t>Thrust Formation : </a:t>
                </a:r>
                <a:r>
                  <a:rPr lang="en-US" i="1" noProof="0" dirty="0"/>
                  <a:t>The Conservation of Momentum (Newton’s 1st Law: The Law of Inertia)</a:t>
                </a:r>
              </a:p>
              <a:p>
                <a:pPr marL="0" indent="0">
                  <a:buNone/>
                </a:pPr>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𝟐</m:t>
                      </m:r>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𝒗</m:t>
                          </m:r>
                        </m:e>
                        <m:sub>
                          <m:r>
                            <a:rPr lang="en-US" b="1" i="1" noProof="0" smtClean="0">
                              <a:latin typeface="Cambria Math" panose="02040503050406030204" pitchFamily="18" charset="0"/>
                            </a:rPr>
                            <m:t>𝒊</m:t>
                          </m:r>
                        </m:sub>
                      </m:sSub>
                      <m:r>
                        <a:rPr lang="en-US" b="1" i="1" noProof="0" smtClean="0">
                          <a:latin typeface="Cambria Math" panose="02040503050406030204" pitchFamily="18" charset="0"/>
                        </a:rPr>
                        <m:t>= </m:t>
                      </m:r>
                      <m:r>
                        <a:rPr lang="en-US" b="1" i="1" noProof="0" smtClean="0">
                          <a:latin typeface="Cambria Math" panose="02040503050406030204" pitchFamily="18" charset="0"/>
                          <a:ea typeface="Cambria Math" panose="02040503050406030204" pitchFamily="18" charset="0"/>
                        </a:rPr>
                        <m:t>𝝎</m:t>
                      </m:r>
                    </m:oMath>
                  </m:oMathPara>
                </a14:m>
                <a:endParaRPr lang="en-US" b="1" noProof="0" dirty="0"/>
              </a:p>
              <a:p>
                <a:pPr marL="0" indent="0">
                  <a:buNone/>
                </a:pPr>
                <a:endParaRPr lang="en-US" b="1" noProof="0" dirty="0"/>
              </a:p>
              <a:p>
                <a:pPr marL="0" indent="0">
                  <a:buNone/>
                </a:pPr>
                <a:endParaRPr lang="en-US" b="1" noProof="0" dirty="0"/>
              </a:p>
              <a:p>
                <a:r>
                  <a:rPr lang="en-US" b="1" noProof="0" dirty="0">
                    <a:solidFill>
                      <a:srgbClr val="FF0000"/>
                    </a:solidFill>
                  </a:rPr>
                  <a:t>2nd Movement : </a:t>
                </a:r>
                <a:r>
                  <a:rPr lang="en-US" b="1" noProof="0" dirty="0"/>
                  <a:t>Displacement of Body : </a:t>
                </a:r>
                <a:r>
                  <a:rPr lang="en-US" i="1" noProof="0" dirty="0"/>
                  <a:t>The Conservation of Mass (Newton’s 2nd Law)</a:t>
                </a:r>
              </a:p>
              <a:p>
                <a:endParaRPr lang="en-US" i="1" noProof="0" dirty="0"/>
              </a:p>
              <a:p>
                <a:pPr marL="0" indent="0">
                  <a:buNone/>
                </a:pPr>
                <a14:m>
                  <m:oMathPara xmlns:m="http://schemas.openxmlformats.org/officeDocument/2006/math">
                    <m:oMathParaPr>
                      <m:jc m:val="centerGroup"/>
                    </m:oMathParaPr>
                    <m:oMath xmlns:m="http://schemas.openxmlformats.org/officeDocument/2006/math">
                      <m:r>
                        <a:rPr lang="en-US" b="1" i="1" noProof="0">
                          <a:latin typeface="Cambria Math" panose="02040503050406030204" pitchFamily="18" charset="0"/>
                        </a:rPr>
                        <m:t>𝑭</m:t>
                      </m:r>
                      <m:r>
                        <a:rPr lang="en-US" b="1" i="1" noProof="0">
                          <a:latin typeface="Cambria Math" panose="02040503050406030204" pitchFamily="18" charset="0"/>
                        </a:rPr>
                        <m:t>=</m:t>
                      </m:r>
                      <m:r>
                        <a:rPr lang="en-US" b="1" i="1" noProof="0">
                          <a:latin typeface="Cambria Math" panose="02040503050406030204" pitchFamily="18" charset="0"/>
                        </a:rPr>
                        <m:t>𝒎𝒂</m:t>
                      </m:r>
                      <m:r>
                        <a:rPr lang="en-US" b="1" i="1" noProof="0">
                          <a:latin typeface="Cambria Math" panose="02040503050406030204" pitchFamily="18" charset="0"/>
                        </a:rPr>
                        <m:t>=</m:t>
                      </m:r>
                      <m:r>
                        <a:rPr lang="en-US" b="1" i="1" noProof="0">
                          <a:latin typeface="Cambria Math" panose="02040503050406030204" pitchFamily="18" charset="0"/>
                        </a:rPr>
                        <m:t>𝒎</m:t>
                      </m:r>
                      <m:f>
                        <m:fPr>
                          <m:ctrlPr>
                            <a:rPr lang="en-US" b="1" i="1" noProof="0">
                              <a:latin typeface="Cambria Math" panose="02040503050406030204" pitchFamily="18" charset="0"/>
                            </a:rPr>
                          </m:ctrlPr>
                        </m:fPr>
                        <m:num>
                          <m:r>
                            <a:rPr lang="en-US" b="1" i="1" noProof="0">
                              <a:latin typeface="Cambria Math" panose="02040503050406030204" pitchFamily="18" charset="0"/>
                            </a:rPr>
                            <m:t>𝒅</m:t>
                          </m:r>
                          <m:acc>
                            <m:accPr>
                              <m:chr m:val="⃑"/>
                              <m:ctrlPr>
                                <a:rPr lang="en-US" b="1" i="1" noProof="0">
                                  <a:latin typeface="Cambria Math" panose="02040503050406030204" pitchFamily="18" charset="0"/>
                                </a:rPr>
                              </m:ctrlPr>
                            </m:accPr>
                            <m:e>
                              <m:r>
                                <a:rPr lang="en-US" b="1" i="1" noProof="0">
                                  <a:latin typeface="Cambria Math" panose="02040503050406030204" pitchFamily="18" charset="0"/>
                                </a:rPr>
                                <m:t>𝒗</m:t>
                              </m:r>
                            </m:e>
                          </m:acc>
                        </m:num>
                        <m:den>
                          <m:r>
                            <a:rPr lang="en-US" b="1" i="1" noProof="0">
                              <a:latin typeface="Cambria Math" panose="02040503050406030204" pitchFamily="18" charset="0"/>
                            </a:rPr>
                            <m:t>𝒅𝒕</m:t>
                          </m:r>
                        </m:den>
                      </m:f>
                    </m:oMath>
                  </m:oMathPara>
                </a14:m>
                <a:endParaRPr lang="en-US" b="1" noProof="0" dirty="0"/>
              </a:p>
              <a:p>
                <a:endParaRPr lang="en-US" b="1" noProof="0" dirty="0"/>
              </a:p>
              <a:p>
                <a:r>
                  <a:rPr lang="en-US" b="1" noProof="0" dirty="0">
                    <a:solidFill>
                      <a:srgbClr val="FF0000"/>
                    </a:solidFill>
                  </a:rPr>
                  <a:t>3rd Movement : </a:t>
                </a:r>
                <a:r>
                  <a:rPr lang="en-US" b="1" noProof="0" dirty="0"/>
                  <a:t>Displacement of Volume : </a:t>
                </a:r>
                <a:r>
                  <a:rPr lang="en-US" noProof="0" dirty="0"/>
                  <a:t>Action and Reaction</a:t>
                </a:r>
              </a:p>
              <a:p>
                <a:pPr lvl="1"/>
                <a:endParaRPr lang="en-US" b="1" i="1" noProof="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𝑳</m:t>
                      </m:r>
                      <m:r>
                        <a:rPr lang="en-US" b="1" i="1" noProof="0" smtClean="0">
                          <a:latin typeface="Cambria Math" panose="02040503050406030204" pitchFamily="18" charset="0"/>
                        </a:rPr>
                        <m:t>=</m:t>
                      </m:r>
                      <m:r>
                        <a:rPr lang="en-US" b="1" i="1" noProof="0" smtClean="0">
                          <a:latin typeface="Cambria Math" panose="02040503050406030204" pitchFamily="18" charset="0"/>
                        </a:rPr>
                        <m:t>𝑾</m:t>
                      </m:r>
                    </m:oMath>
                  </m:oMathPara>
                </a14:m>
                <a:endParaRPr lang="en-US" b="1" noProof="0" dirty="0"/>
              </a:p>
              <a:p>
                <a:pPr lvl="1"/>
                <a14:m>
                  <m:oMathPara xmlns:m="http://schemas.openxmlformats.org/officeDocument/2006/math">
                    <m:oMathParaPr>
                      <m:jc m:val="centerGroup"/>
                    </m:oMathParaPr>
                    <m:oMath xmlns:m="http://schemas.openxmlformats.org/officeDocument/2006/math">
                      <m:r>
                        <a:rPr lang="en-US" b="1" i="1" noProof="0" smtClean="0">
                          <a:latin typeface="Cambria Math" panose="02040503050406030204" pitchFamily="18" charset="0"/>
                        </a:rPr>
                        <m:t>𝑻</m:t>
                      </m:r>
                      <m:r>
                        <a:rPr lang="en-US" b="1" i="1" noProof="0" smtClean="0">
                          <a:latin typeface="Cambria Math" panose="02040503050406030204" pitchFamily="18" charset="0"/>
                        </a:rPr>
                        <m:t>=</m:t>
                      </m:r>
                      <m:r>
                        <a:rPr lang="en-US" b="1" i="1" noProof="0" smtClean="0">
                          <a:latin typeface="Cambria Math" panose="02040503050406030204" pitchFamily="18" charset="0"/>
                        </a:rPr>
                        <m:t>𝑫</m:t>
                      </m:r>
                    </m:oMath>
                  </m:oMathPara>
                </a14:m>
                <a:endParaRPr lang="en-US" b="1" noProof="0" dirty="0"/>
              </a:p>
            </p:txBody>
          </p:sp>
        </mc:Choice>
        <mc:Fallback xmlns="">
          <p:sp>
            <p:nvSpPr>
              <p:cNvPr id="4" name="Content Placeholder 3">
                <a:extLst>
                  <a:ext uri="{FF2B5EF4-FFF2-40B4-BE49-F238E27FC236}">
                    <a16:creationId xmlns:a16="http://schemas.microsoft.com/office/drawing/2014/main" id="{E1CB81D1-D29A-471A-FA6C-1C2DF2FA63D5}"/>
                  </a:ext>
                </a:extLst>
              </p:cNvPr>
              <p:cNvSpPr>
                <a:spLocks noGrp="1" noRot="1" noChangeAspect="1" noMove="1" noResize="1" noEditPoints="1" noAdjustHandles="1" noChangeArrowheads="1" noChangeShapeType="1" noTextEdit="1"/>
              </p:cNvSpPr>
              <p:nvPr>
                <p:ph sz="quarter" idx="10"/>
              </p:nvPr>
            </p:nvSpPr>
            <p:spPr>
              <a:xfrm>
                <a:off x="689349" y="1171369"/>
                <a:ext cx="10507095" cy="5045601"/>
              </a:xfrm>
              <a:blipFill>
                <a:blip r:embed="rId3"/>
                <a:stretch>
                  <a:fillRect b="-289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BA07494-D085-D435-6D35-C06C5A15146A}"/>
              </a:ext>
            </a:extLst>
          </p:cNvPr>
          <p:cNvCxnSpPr/>
          <p:nvPr/>
        </p:nvCxnSpPr>
        <p:spPr>
          <a:xfrm flipH="1">
            <a:off x="5162871" y="2232779"/>
            <a:ext cx="561975"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11DBE9-F1C9-3ADC-B867-0321A94FA3DE}"/>
              </a:ext>
            </a:extLst>
          </p:cNvPr>
          <p:cNvCxnSpPr/>
          <p:nvPr/>
        </p:nvCxnSpPr>
        <p:spPr>
          <a:xfrm>
            <a:off x="6382071" y="2232779"/>
            <a:ext cx="0" cy="39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E5FEC2-881E-8FCC-F6B1-E5D091C88745}"/>
              </a:ext>
            </a:extLst>
          </p:cNvPr>
          <p:cNvSpPr txBox="1"/>
          <p:nvPr/>
        </p:nvSpPr>
        <p:spPr>
          <a:xfrm>
            <a:off x="3489844" y="2590503"/>
            <a:ext cx="1842427" cy="369332"/>
          </a:xfrm>
          <a:prstGeom prst="rect">
            <a:avLst/>
          </a:prstGeom>
          <a:noFill/>
        </p:spPr>
        <p:txBody>
          <a:bodyPr wrap="none" rtlCol="0">
            <a:spAutoFit/>
          </a:bodyPr>
          <a:lstStyle/>
          <a:p>
            <a:r>
              <a:rPr lang="en-US" i="1" noProof="0" dirty="0">
                <a:solidFill>
                  <a:schemeClr val="accent1"/>
                </a:solidFill>
              </a:rPr>
              <a:t>induced velocity</a:t>
            </a:r>
          </a:p>
        </p:txBody>
      </p:sp>
      <p:sp>
        <p:nvSpPr>
          <p:cNvPr id="22" name="TextBox 21">
            <a:extLst>
              <a:ext uri="{FF2B5EF4-FFF2-40B4-BE49-F238E27FC236}">
                <a16:creationId xmlns:a16="http://schemas.microsoft.com/office/drawing/2014/main" id="{ED0AD0BA-E711-E3D4-22A1-5B1F5353F8DE}"/>
              </a:ext>
            </a:extLst>
          </p:cNvPr>
          <p:cNvSpPr txBox="1"/>
          <p:nvPr/>
        </p:nvSpPr>
        <p:spPr>
          <a:xfrm>
            <a:off x="5695698" y="2590503"/>
            <a:ext cx="1895968" cy="369332"/>
          </a:xfrm>
          <a:prstGeom prst="rect">
            <a:avLst/>
          </a:prstGeom>
          <a:noFill/>
        </p:spPr>
        <p:txBody>
          <a:bodyPr wrap="none" rtlCol="0">
            <a:spAutoFit/>
          </a:bodyPr>
          <a:lstStyle/>
          <a:p>
            <a:r>
              <a:rPr lang="en-US" i="1" noProof="0" dirty="0">
                <a:solidFill>
                  <a:schemeClr val="accent1"/>
                </a:solidFill>
              </a:rPr>
              <a:t>far wake velocity</a:t>
            </a:r>
          </a:p>
        </p:txBody>
      </p:sp>
      <p:grpSp>
        <p:nvGrpSpPr>
          <p:cNvPr id="32" name="Group 31">
            <a:extLst>
              <a:ext uri="{FF2B5EF4-FFF2-40B4-BE49-F238E27FC236}">
                <a16:creationId xmlns:a16="http://schemas.microsoft.com/office/drawing/2014/main" id="{61FD5868-1FF7-3D90-38FD-15BABFC11D35}"/>
              </a:ext>
            </a:extLst>
          </p:cNvPr>
          <p:cNvGrpSpPr/>
          <p:nvPr/>
        </p:nvGrpSpPr>
        <p:grpSpPr>
          <a:xfrm>
            <a:off x="8798560" y="3535680"/>
            <a:ext cx="2915310" cy="2475596"/>
            <a:chOff x="8226953" y="3668699"/>
            <a:chExt cx="3304308" cy="2846000"/>
          </a:xfrm>
        </p:grpSpPr>
        <p:grpSp>
          <p:nvGrpSpPr>
            <p:cNvPr id="28" name="Group 27">
              <a:extLst>
                <a:ext uri="{FF2B5EF4-FFF2-40B4-BE49-F238E27FC236}">
                  <a16:creationId xmlns:a16="http://schemas.microsoft.com/office/drawing/2014/main" id="{1E02CD60-B1BF-FDE4-B6B9-E2911F2B3C50}"/>
                </a:ext>
              </a:extLst>
            </p:cNvPr>
            <p:cNvGrpSpPr/>
            <p:nvPr/>
          </p:nvGrpSpPr>
          <p:grpSpPr>
            <a:xfrm>
              <a:off x="8226953" y="3668699"/>
              <a:ext cx="3304308" cy="2430182"/>
              <a:chOff x="997527" y="1975563"/>
              <a:chExt cx="3304308" cy="2430182"/>
            </a:xfrm>
          </p:grpSpPr>
          <p:grpSp>
            <p:nvGrpSpPr>
              <p:cNvPr id="26" name="Group 25">
                <a:extLst>
                  <a:ext uri="{FF2B5EF4-FFF2-40B4-BE49-F238E27FC236}">
                    <a16:creationId xmlns:a16="http://schemas.microsoft.com/office/drawing/2014/main" id="{5957185B-339A-6A3E-AAEF-3510134AC919}"/>
                  </a:ext>
                </a:extLst>
              </p:cNvPr>
              <p:cNvGrpSpPr/>
              <p:nvPr/>
            </p:nvGrpSpPr>
            <p:grpSpPr>
              <a:xfrm>
                <a:off x="1267691" y="1975563"/>
                <a:ext cx="3034144" cy="2430182"/>
                <a:chOff x="1267691" y="1975563"/>
                <a:chExt cx="3034144" cy="2430182"/>
              </a:xfrm>
            </p:grpSpPr>
            <p:grpSp>
              <p:nvGrpSpPr>
                <p:cNvPr id="15" name="Group 14">
                  <a:extLst>
                    <a:ext uri="{FF2B5EF4-FFF2-40B4-BE49-F238E27FC236}">
                      <a16:creationId xmlns:a16="http://schemas.microsoft.com/office/drawing/2014/main" id="{73FB2675-44BB-78F8-8540-49F2C50DE91F}"/>
                    </a:ext>
                  </a:extLst>
                </p:cNvPr>
                <p:cNvGrpSpPr/>
                <p:nvPr/>
              </p:nvGrpSpPr>
              <p:grpSpPr>
                <a:xfrm>
                  <a:off x="1267691" y="2395071"/>
                  <a:ext cx="3034144" cy="1831979"/>
                  <a:chOff x="1319646" y="1971094"/>
                  <a:chExt cx="3034144" cy="1831979"/>
                </a:xfrm>
              </p:grpSpPr>
              <p:sp>
                <p:nvSpPr>
                  <p:cNvPr id="5" name="Rectangle: Rounded Corners 4">
                    <a:extLst>
                      <a:ext uri="{FF2B5EF4-FFF2-40B4-BE49-F238E27FC236}">
                        <a16:creationId xmlns:a16="http://schemas.microsoft.com/office/drawing/2014/main" id="{E2EF96B4-6BAA-3F5D-9588-E21388016563}"/>
                      </a:ext>
                    </a:extLst>
                  </p:cNvPr>
                  <p:cNvSpPr/>
                  <p:nvPr/>
                </p:nvSpPr>
                <p:spPr>
                  <a:xfrm>
                    <a:off x="3044536" y="3306359"/>
                    <a:ext cx="893619" cy="9352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CA19C502-A0F7-069D-6CCE-783B490C4EDC}"/>
                      </a:ext>
                    </a:extLst>
                  </p:cNvPr>
                  <p:cNvSpPr/>
                  <p:nvPr/>
                </p:nvSpPr>
                <p:spPr>
                  <a:xfrm>
                    <a:off x="1652155" y="2919845"/>
                    <a:ext cx="1475509" cy="883228"/>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CED86E31-7C13-EA3A-E5A3-12172D66C6BE}"/>
                      </a:ext>
                    </a:extLst>
                  </p:cNvPr>
                  <p:cNvSpPr/>
                  <p:nvPr/>
                </p:nvSpPr>
                <p:spPr>
                  <a:xfrm>
                    <a:off x="3709555" y="3033120"/>
                    <a:ext cx="644235" cy="656678"/>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A4F844B-1936-DABC-57BE-68344DEEE4EE}"/>
                      </a:ext>
                    </a:extLst>
                  </p:cNvPr>
                  <p:cNvSpPr/>
                  <p:nvPr/>
                </p:nvSpPr>
                <p:spPr>
                  <a:xfrm>
                    <a:off x="1319646" y="2533444"/>
                    <a:ext cx="2130136" cy="303023"/>
                  </a:xfrm>
                  <a:prstGeom prst="ellipse">
                    <a:avLst/>
                  </a:prstGeom>
                  <a:solidFill>
                    <a:schemeClr val="bg1">
                      <a:lumMod val="95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43D43793-DF01-9572-CD47-1E7C184E140B}"/>
                      </a:ext>
                    </a:extLst>
                  </p:cNvPr>
                  <p:cNvCxnSpPr>
                    <a:stCxn id="6" idx="0"/>
                    <a:endCxn id="8" idx="4"/>
                  </p:cNvCxnSpPr>
                  <p:nvPr/>
                </p:nvCxnSpPr>
                <p:spPr>
                  <a:xfrm flipH="1" flipV="1">
                    <a:off x="2384714" y="2836467"/>
                    <a:ext cx="5196" cy="83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4B7BF56C-9371-956E-0BC7-C81B7D406BA9}"/>
                      </a:ext>
                    </a:extLst>
                  </p:cNvPr>
                  <p:cNvSpPr/>
                  <p:nvPr/>
                </p:nvSpPr>
                <p:spPr>
                  <a:xfrm rot="10800000">
                    <a:off x="2303868" y="1971094"/>
                    <a:ext cx="223402" cy="6763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Right 13">
                    <a:extLst>
                      <a:ext uri="{FF2B5EF4-FFF2-40B4-BE49-F238E27FC236}">
                        <a16:creationId xmlns:a16="http://schemas.microsoft.com/office/drawing/2014/main" id="{A5F459E9-64FC-3603-2A3A-D9B9923BFEBD}"/>
                      </a:ext>
                    </a:extLst>
                  </p:cNvPr>
                  <p:cNvSpPr/>
                  <p:nvPr/>
                </p:nvSpPr>
                <p:spPr>
                  <a:xfrm rot="10800000">
                    <a:off x="1652155" y="2575231"/>
                    <a:ext cx="813322" cy="23488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TextBox 15">
                  <a:extLst>
                    <a:ext uri="{FF2B5EF4-FFF2-40B4-BE49-F238E27FC236}">
                      <a16:creationId xmlns:a16="http://schemas.microsoft.com/office/drawing/2014/main" id="{170F2D79-502D-1CB9-B4A9-B03093E0FFF6}"/>
                    </a:ext>
                  </a:extLst>
                </p:cNvPr>
                <p:cNvSpPr txBox="1"/>
                <p:nvPr/>
              </p:nvSpPr>
              <p:spPr>
                <a:xfrm>
                  <a:off x="2345687" y="1975563"/>
                  <a:ext cx="223404" cy="523220"/>
                </a:xfrm>
                <a:prstGeom prst="rect">
                  <a:avLst/>
                </a:prstGeom>
                <a:noFill/>
              </p:spPr>
              <p:txBody>
                <a:bodyPr wrap="square" rtlCol="0">
                  <a:spAutoFit/>
                </a:bodyPr>
                <a:lstStyle/>
                <a:p>
                  <a:r>
                    <a:rPr lang="en-US" sz="2800" b="1" noProof="0" dirty="0">
                      <a:solidFill>
                        <a:srgbClr val="FF0000"/>
                      </a:solidFill>
                    </a:rPr>
                    <a:t>L</a:t>
                  </a:r>
                </a:p>
              </p:txBody>
            </p:sp>
            <p:sp>
              <p:nvSpPr>
                <p:cNvPr id="17" name="TextBox 16">
                  <a:extLst>
                    <a:ext uri="{FF2B5EF4-FFF2-40B4-BE49-F238E27FC236}">
                      <a16:creationId xmlns:a16="http://schemas.microsoft.com/office/drawing/2014/main" id="{331A68DE-2F6E-9072-7F3C-7A165092119C}"/>
                    </a:ext>
                  </a:extLst>
                </p:cNvPr>
                <p:cNvSpPr txBox="1"/>
                <p:nvPr/>
              </p:nvSpPr>
              <p:spPr>
                <a:xfrm>
                  <a:off x="1332929" y="2475989"/>
                  <a:ext cx="223404" cy="523220"/>
                </a:xfrm>
                <a:prstGeom prst="rect">
                  <a:avLst/>
                </a:prstGeom>
                <a:noFill/>
              </p:spPr>
              <p:txBody>
                <a:bodyPr wrap="square" rtlCol="0">
                  <a:spAutoFit/>
                </a:bodyPr>
                <a:lstStyle/>
                <a:p>
                  <a:r>
                    <a:rPr lang="en-US" sz="2800" b="1" noProof="0" dirty="0">
                      <a:solidFill>
                        <a:srgbClr val="FF0000"/>
                      </a:solidFill>
                    </a:rPr>
                    <a:t>T</a:t>
                  </a:r>
                </a:p>
              </p:txBody>
            </p:sp>
            <p:sp>
              <p:nvSpPr>
                <p:cNvPr id="18" name="Oval 17">
                  <a:extLst>
                    <a:ext uri="{FF2B5EF4-FFF2-40B4-BE49-F238E27FC236}">
                      <a16:creationId xmlns:a16="http://schemas.microsoft.com/office/drawing/2014/main" id="{83F5E89B-0974-D875-0AED-F3E8C6C96658}"/>
                    </a:ext>
                  </a:extLst>
                </p:cNvPr>
                <p:cNvSpPr/>
                <p:nvPr/>
              </p:nvSpPr>
              <p:spPr>
                <a:xfrm>
                  <a:off x="1780738" y="3454977"/>
                  <a:ext cx="757239" cy="658798"/>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1" name="Straight Connector 20">
                  <a:extLst>
                    <a:ext uri="{FF2B5EF4-FFF2-40B4-BE49-F238E27FC236}">
                      <a16:creationId xmlns:a16="http://schemas.microsoft.com/office/drawing/2014/main" id="{F72F4FCA-4468-9DE2-02A3-25A477CC87BF}"/>
                    </a:ext>
                  </a:extLst>
                </p:cNvPr>
                <p:cNvCxnSpPr/>
                <p:nvPr/>
              </p:nvCxnSpPr>
              <p:spPr>
                <a:xfrm>
                  <a:off x="1600200" y="4405745"/>
                  <a:ext cx="14755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E68716-60A2-EC24-15EA-47123DFA2DED}"/>
                    </a:ext>
                  </a:extLst>
                </p:cNvPr>
                <p:cNvCxnSpPr/>
                <p:nvPr/>
              </p:nvCxnSpPr>
              <p:spPr>
                <a:xfrm flipH="1">
                  <a:off x="2076229" y="4227050"/>
                  <a:ext cx="83128" cy="178695"/>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A0C675C-6934-8642-9D71-266CD8DC89BA}"/>
                    </a:ext>
                  </a:extLst>
                </p:cNvPr>
                <p:cNvCxnSpPr/>
                <p:nvPr/>
              </p:nvCxnSpPr>
              <p:spPr>
                <a:xfrm>
                  <a:off x="2537977" y="4227050"/>
                  <a:ext cx="0" cy="178695"/>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Arrow: Curved Right 26">
                <a:extLst>
                  <a:ext uri="{FF2B5EF4-FFF2-40B4-BE49-F238E27FC236}">
                    <a16:creationId xmlns:a16="http://schemas.microsoft.com/office/drawing/2014/main" id="{7491F5A4-17DD-7F0C-F290-01BC7AF68D38}"/>
                  </a:ext>
                </a:extLst>
              </p:cNvPr>
              <p:cNvSpPr/>
              <p:nvPr/>
            </p:nvSpPr>
            <p:spPr>
              <a:xfrm>
                <a:off x="997527" y="2869941"/>
                <a:ext cx="277955" cy="523220"/>
              </a:xfrm>
              <a:prstGeom prst="curved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sp>
          <p:nvSpPr>
            <p:cNvPr id="24" name="Arrow: Down 23">
              <a:extLst>
                <a:ext uri="{FF2B5EF4-FFF2-40B4-BE49-F238E27FC236}">
                  <a16:creationId xmlns:a16="http://schemas.microsoft.com/office/drawing/2014/main" id="{6C5B74E1-2F2A-DD5B-002A-D94C85F65E31}"/>
                </a:ext>
              </a:extLst>
            </p:cNvPr>
            <p:cNvSpPr/>
            <p:nvPr/>
          </p:nvSpPr>
          <p:spPr>
            <a:xfrm>
              <a:off x="9469188" y="5546142"/>
              <a:ext cx="246476" cy="70433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Arrow: Right 28">
              <a:extLst>
                <a:ext uri="{FF2B5EF4-FFF2-40B4-BE49-F238E27FC236}">
                  <a16:creationId xmlns:a16="http://schemas.microsoft.com/office/drawing/2014/main" id="{11E6B45C-27CE-BADF-1901-C11FCF1E7C20}"/>
                </a:ext>
              </a:extLst>
            </p:cNvPr>
            <p:cNvSpPr/>
            <p:nvPr/>
          </p:nvSpPr>
          <p:spPr>
            <a:xfrm>
              <a:off x="9531246" y="5348595"/>
              <a:ext cx="757237" cy="25926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Box 29">
              <a:extLst>
                <a:ext uri="{FF2B5EF4-FFF2-40B4-BE49-F238E27FC236}">
                  <a16:creationId xmlns:a16="http://schemas.microsoft.com/office/drawing/2014/main" id="{A574250B-DE46-7687-A7E6-99164EEACB6D}"/>
                </a:ext>
              </a:extLst>
            </p:cNvPr>
            <p:cNvSpPr txBox="1"/>
            <p:nvPr/>
          </p:nvSpPr>
          <p:spPr>
            <a:xfrm>
              <a:off x="9642948" y="5991479"/>
              <a:ext cx="223404" cy="523220"/>
            </a:xfrm>
            <a:prstGeom prst="rect">
              <a:avLst/>
            </a:prstGeom>
            <a:noFill/>
          </p:spPr>
          <p:txBody>
            <a:bodyPr wrap="square" rtlCol="0">
              <a:spAutoFit/>
            </a:bodyPr>
            <a:lstStyle/>
            <a:p>
              <a:r>
                <a:rPr lang="en-US" sz="2800" b="1" noProof="0" dirty="0">
                  <a:solidFill>
                    <a:srgbClr val="FF0000"/>
                  </a:solidFill>
                </a:rPr>
                <a:t>W</a:t>
              </a:r>
            </a:p>
          </p:txBody>
        </p:sp>
        <p:sp>
          <p:nvSpPr>
            <p:cNvPr id="31" name="TextBox 30">
              <a:extLst>
                <a:ext uri="{FF2B5EF4-FFF2-40B4-BE49-F238E27FC236}">
                  <a16:creationId xmlns:a16="http://schemas.microsoft.com/office/drawing/2014/main" id="{FD6943D4-C99A-ADD0-00B2-C3B2312B6D7B}"/>
                </a:ext>
              </a:extLst>
            </p:cNvPr>
            <p:cNvSpPr txBox="1"/>
            <p:nvPr/>
          </p:nvSpPr>
          <p:spPr>
            <a:xfrm>
              <a:off x="10128565" y="4915079"/>
              <a:ext cx="341520" cy="523220"/>
            </a:xfrm>
            <a:prstGeom prst="rect">
              <a:avLst/>
            </a:prstGeom>
            <a:noFill/>
          </p:spPr>
          <p:txBody>
            <a:bodyPr wrap="square" rtlCol="0">
              <a:spAutoFit/>
            </a:bodyPr>
            <a:lstStyle/>
            <a:p>
              <a:r>
                <a:rPr lang="en-US" sz="2800" b="1" noProof="0" dirty="0">
                  <a:solidFill>
                    <a:srgbClr val="FF0000"/>
                  </a:solidFill>
                </a:rPr>
                <a:t>D</a:t>
              </a:r>
            </a:p>
          </p:txBody>
        </p:sp>
      </p:grpSp>
    </p:spTree>
    <p:extLst>
      <p:ext uri="{BB962C8B-B14F-4D97-AF65-F5344CB8AC3E}">
        <p14:creationId xmlns:p14="http://schemas.microsoft.com/office/powerpoint/2010/main" val="129265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6EA3-9EA9-2C4B-AF59-0F23C16608D8}"/>
              </a:ext>
            </a:extLst>
          </p:cNvPr>
          <p:cNvSpPr>
            <a:spLocks noGrp="1"/>
          </p:cNvSpPr>
          <p:nvPr>
            <p:ph type="title"/>
          </p:nvPr>
        </p:nvSpPr>
        <p:spPr/>
        <p:txBody>
          <a:bodyPr/>
          <a:lstStyle/>
          <a:p>
            <a:r>
              <a:rPr lang="tr-TR" noProof="0" dirty="0"/>
              <a:t>INTRODUCTION</a:t>
            </a:r>
            <a:endParaRPr lang="en-US" noProof="0" dirty="0"/>
          </a:p>
        </p:txBody>
      </p:sp>
      <p:sp>
        <p:nvSpPr>
          <p:cNvPr id="3" name="Text Placeholder 2">
            <a:extLst>
              <a:ext uri="{FF2B5EF4-FFF2-40B4-BE49-F238E27FC236}">
                <a16:creationId xmlns:a16="http://schemas.microsoft.com/office/drawing/2014/main" id="{383D730C-F7F1-4C36-D386-A7DD5217746D}"/>
              </a:ext>
            </a:extLst>
          </p:cNvPr>
          <p:cNvSpPr>
            <a:spLocks noGrp="1"/>
          </p:cNvSpPr>
          <p:nvPr>
            <p:ph type="body" sz="quarter" idx="11"/>
          </p:nvPr>
        </p:nvSpPr>
        <p:spPr/>
        <p:txBody>
          <a:bodyPr/>
          <a:lstStyle/>
          <a:p>
            <a:r>
              <a:rPr lang="en-US" noProof="0" dirty="0"/>
              <a:t>Main Rotor Systems</a:t>
            </a:r>
          </a:p>
        </p:txBody>
      </p:sp>
      <p:sp>
        <p:nvSpPr>
          <p:cNvPr id="4" name="Content Placeholder 3">
            <a:extLst>
              <a:ext uri="{FF2B5EF4-FFF2-40B4-BE49-F238E27FC236}">
                <a16:creationId xmlns:a16="http://schemas.microsoft.com/office/drawing/2014/main" id="{735277B0-ACA1-07A7-09ED-3E09FA98B832}"/>
              </a:ext>
            </a:extLst>
          </p:cNvPr>
          <p:cNvSpPr>
            <a:spLocks noGrp="1"/>
          </p:cNvSpPr>
          <p:nvPr>
            <p:ph sz="quarter" idx="10"/>
          </p:nvPr>
        </p:nvSpPr>
        <p:spPr>
          <a:xfrm>
            <a:off x="842452" y="1828800"/>
            <a:ext cx="10507095" cy="4419600"/>
          </a:xfrm>
        </p:spPr>
        <p:txBody>
          <a:bodyPr/>
          <a:lstStyle/>
          <a:p>
            <a:r>
              <a:rPr lang="en-US" noProof="0" dirty="0"/>
              <a:t>In the design, the velocity of the main rotor system must be found firstly.</a:t>
            </a:r>
            <a:br>
              <a:rPr lang="en-US" noProof="0" dirty="0"/>
            </a:br>
            <a:endParaRPr lang="en-US" noProof="0" dirty="0"/>
          </a:p>
          <a:p>
            <a:pPr marL="971550" lvl="1" indent="-514350">
              <a:buFont typeface="+mj-lt"/>
              <a:buAutoNum type="romanLcPeriod"/>
            </a:pPr>
            <a:r>
              <a:rPr lang="en-US" sz="2000" noProof="0" dirty="0"/>
              <a:t>Single Rotor</a:t>
            </a:r>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endParaRPr lang="en-US" sz="2000" noProof="0" dirty="0"/>
          </a:p>
          <a:p>
            <a:pPr marL="971550" lvl="1" indent="-514350">
              <a:buFont typeface="+mj-lt"/>
              <a:buAutoNum type="romanLcPeriod"/>
            </a:pPr>
            <a:r>
              <a:rPr lang="en-US" sz="2000" noProof="0" dirty="0"/>
              <a:t>Multi-Rotors</a:t>
            </a:r>
          </a:p>
          <a:p>
            <a:pPr marL="2114550" lvl="3" indent="-514350">
              <a:buFont typeface="+mj-lt"/>
              <a:buAutoNum type="romanLcPeriod"/>
            </a:pPr>
            <a:r>
              <a:rPr lang="en-US" noProof="0" dirty="0"/>
              <a:t>Coaxial</a:t>
            </a:r>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endParaRPr lang="en-US" noProof="0" dirty="0"/>
          </a:p>
          <a:p>
            <a:pPr marL="2114550" lvl="3" indent="-514350">
              <a:buFont typeface="+mj-lt"/>
              <a:buAutoNum type="romanLcPeriod"/>
            </a:pPr>
            <a:r>
              <a:rPr lang="en-US" noProof="0" dirty="0"/>
              <a:t>Tandem</a:t>
            </a:r>
          </a:p>
        </p:txBody>
      </p:sp>
      <p:grpSp>
        <p:nvGrpSpPr>
          <p:cNvPr id="34" name="Group 33">
            <a:extLst>
              <a:ext uri="{FF2B5EF4-FFF2-40B4-BE49-F238E27FC236}">
                <a16:creationId xmlns:a16="http://schemas.microsoft.com/office/drawing/2014/main" id="{50F78709-05B4-BB61-792C-C07BAB98C09E}"/>
              </a:ext>
            </a:extLst>
          </p:cNvPr>
          <p:cNvGrpSpPr/>
          <p:nvPr/>
        </p:nvGrpSpPr>
        <p:grpSpPr>
          <a:xfrm>
            <a:off x="3420884" y="2885715"/>
            <a:ext cx="4000824" cy="1079925"/>
            <a:chOff x="5706884" y="3342343"/>
            <a:chExt cx="4000824" cy="1079925"/>
          </a:xfrm>
        </p:grpSpPr>
        <p:grpSp>
          <p:nvGrpSpPr>
            <p:cNvPr id="12" name="Group 11">
              <a:extLst>
                <a:ext uri="{FF2B5EF4-FFF2-40B4-BE49-F238E27FC236}">
                  <a16:creationId xmlns:a16="http://schemas.microsoft.com/office/drawing/2014/main" id="{F3E1D00A-7B10-38D3-B934-1951F4E84A83}"/>
                </a:ext>
              </a:extLst>
            </p:cNvPr>
            <p:cNvGrpSpPr/>
            <p:nvPr/>
          </p:nvGrpSpPr>
          <p:grpSpPr>
            <a:xfrm>
              <a:off x="6366164" y="3689934"/>
              <a:ext cx="1739611" cy="732334"/>
              <a:chOff x="1267691" y="2957421"/>
              <a:chExt cx="3034144" cy="1448324"/>
            </a:xfrm>
          </p:grpSpPr>
          <p:grpSp>
            <p:nvGrpSpPr>
              <p:cNvPr id="14" name="Group 13">
                <a:extLst>
                  <a:ext uri="{FF2B5EF4-FFF2-40B4-BE49-F238E27FC236}">
                    <a16:creationId xmlns:a16="http://schemas.microsoft.com/office/drawing/2014/main" id="{EACC8FF9-AB40-D46D-2843-5CB599285BA4}"/>
                  </a:ext>
                </a:extLst>
              </p:cNvPr>
              <p:cNvGrpSpPr/>
              <p:nvPr/>
            </p:nvGrpSpPr>
            <p:grpSpPr>
              <a:xfrm>
                <a:off x="1267691" y="2957421"/>
                <a:ext cx="3034144" cy="1269629"/>
                <a:chOff x="1319646" y="2533444"/>
                <a:chExt cx="3034144" cy="1269629"/>
              </a:xfrm>
            </p:grpSpPr>
            <p:sp>
              <p:nvSpPr>
                <p:cNvPr id="21" name="Rectangle: Rounded Corners 20">
                  <a:extLst>
                    <a:ext uri="{FF2B5EF4-FFF2-40B4-BE49-F238E27FC236}">
                      <a16:creationId xmlns:a16="http://schemas.microsoft.com/office/drawing/2014/main" id="{D11C0873-20B9-0CA6-5A34-D05F513AAC58}"/>
                    </a:ext>
                  </a:extLst>
                </p:cNvPr>
                <p:cNvSpPr/>
                <p:nvPr/>
              </p:nvSpPr>
              <p:spPr>
                <a:xfrm>
                  <a:off x="3044536" y="3306359"/>
                  <a:ext cx="893619" cy="93520"/>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B4EE150-C615-8954-E14C-A14CD6F44B90}"/>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75A210AA-9ADD-1184-CC9E-42E437070A1F}"/>
                    </a:ext>
                  </a:extLst>
                </p:cNvPr>
                <p:cNvSpPr/>
                <p:nvPr/>
              </p:nvSpPr>
              <p:spPr>
                <a:xfrm>
                  <a:off x="3709555" y="3033120"/>
                  <a:ext cx="644235" cy="656678"/>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F5C8AA40-A765-D87E-9E70-85D8531271CE}"/>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70E57CD6-67AA-D3F7-95A3-4351D6687C06}"/>
                    </a:ext>
                  </a:extLst>
                </p:cNvPr>
                <p:cNvCxnSpPr>
                  <a:cxnSpLocks/>
                  <a:stCxn id="22" idx="0"/>
                  <a:endCxn id="24"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845E314-87DA-81DB-FC0C-C62D69A6CA55}"/>
                  </a:ext>
                </a:extLst>
              </p:cNvPr>
              <p:cNvSpPr/>
              <p:nvPr/>
            </p:nvSpPr>
            <p:spPr>
              <a:xfrm>
                <a:off x="1780738" y="3454977"/>
                <a:ext cx="757239" cy="658798"/>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68F482C-2B67-88CD-C1E9-DF8D541A68D6}"/>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B36BAA6-A87F-583A-DEBD-AFA3ECB9298B}"/>
                  </a:ext>
                </a:extLst>
              </p:cNvPr>
              <p:cNvCxnSpPr/>
              <p:nvPr/>
            </p:nvCxnSpPr>
            <p:spPr>
              <a:xfrm flipH="1">
                <a:off x="2076229" y="4227050"/>
                <a:ext cx="83128"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BB6F26F-6789-E200-1562-F575094DCF7E}"/>
                  </a:ext>
                </a:extLst>
              </p:cNvPr>
              <p:cNvCxnSpPr/>
              <p:nvPr/>
            </p:nvCxnSpPr>
            <p:spPr>
              <a:xfrm>
                <a:off x="2537977" y="4227050"/>
                <a:ext cx="0" cy="17869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29" name="Straight Arrow Connector 28">
              <a:extLst>
                <a:ext uri="{FF2B5EF4-FFF2-40B4-BE49-F238E27FC236}">
                  <a16:creationId xmlns:a16="http://schemas.microsoft.com/office/drawing/2014/main" id="{C98900F4-A649-6A38-B62D-421693B747B5}"/>
                </a:ext>
              </a:extLst>
            </p:cNvPr>
            <p:cNvCxnSpPr>
              <a:cxnSpLocks/>
            </p:cNvCxnSpPr>
            <p:nvPr/>
          </p:nvCxnSpPr>
          <p:spPr>
            <a:xfrm>
              <a:off x="8017256" y="4128040"/>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E6F919-12A3-CD25-7F0F-BDEAFB8ECEB3}"/>
                </a:ext>
              </a:extLst>
            </p:cNvPr>
            <p:cNvSpPr txBox="1"/>
            <p:nvPr/>
          </p:nvSpPr>
          <p:spPr>
            <a:xfrm>
              <a:off x="8341628" y="3919730"/>
              <a:ext cx="1366080" cy="369332"/>
            </a:xfrm>
            <a:prstGeom prst="rect">
              <a:avLst/>
            </a:prstGeom>
            <a:noFill/>
          </p:spPr>
          <p:txBody>
            <a:bodyPr wrap="none" rtlCol="0">
              <a:spAutoFit/>
            </a:bodyPr>
            <a:lstStyle/>
            <a:p>
              <a:r>
                <a:rPr lang="en-US" noProof="0" dirty="0">
                  <a:solidFill>
                    <a:srgbClr val="FF0000"/>
                  </a:solidFill>
                </a:rPr>
                <a:t>anti-torque</a:t>
              </a:r>
            </a:p>
          </p:txBody>
        </p:sp>
        <p:sp>
          <p:nvSpPr>
            <p:cNvPr id="33" name="TextBox 32">
              <a:extLst>
                <a:ext uri="{FF2B5EF4-FFF2-40B4-BE49-F238E27FC236}">
                  <a16:creationId xmlns:a16="http://schemas.microsoft.com/office/drawing/2014/main" id="{CA09573F-9031-DE74-2121-DEC970109CD8}"/>
                </a:ext>
              </a:extLst>
            </p:cNvPr>
            <p:cNvSpPr txBox="1"/>
            <p:nvPr/>
          </p:nvSpPr>
          <p:spPr>
            <a:xfrm>
              <a:off x="5706884" y="3342343"/>
              <a:ext cx="2775183" cy="369332"/>
            </a:xfrm>
            <a:prstGeom prst="rect">
              <a:avLst/>
            </a:prstGeom>
            <a:noFill/>
          </p:spPr>
          <p:txBody>
            <a:bodyPr wrap="none" rtlCol="0">
              <a:spAutoFit/>
            </a:bodyPr>
            <a:lstStyle/>
            <a:p>
              <a:r>
                <a:rPr lang="en-US" noProof="0" dirty="0"/>
                <a:t>(Conventional Helicopter)</a:t>
              </a:r>
            </a:p>
          </p:txBody>
        </p:sp>
      </p:grpSp>
      <p:grpSp>
        <p:nvGrpSpPr>
          <p:cNvPr id="59" name="Group 58">
            <a:extLst>
              <a:ext uri="{FF2B5EF4-FFF2-40B4-BE49-F238E27FC236}">
                <a16:creationId xmlns:a16="http://schemas.microsoft.com/office/drawing/2014/main" id="{2960CB83-4F80-44E3-F2AE-D4683D9495E7}"/>
              </a:ext>
            </a:extLst>
          </p:cNvPr>
          <p:cNvGrpSpPr/>
          <p:nvPr/>
        </p:nvGrpSpPr>
        <p:grpSpPr>
          <a:xfrm>
            <a:off x="4080164" y="4337362"/>
            <a:ext cx="3093113" cy="1101666"/>
            <a:chOff x="5325297" y="4481096"/>
            <a:chExt cx="3093113" cy="1101666"/>
          </a:xfrm>
        </p:grpSpPr>
        <p:grpSp>
          <p:nvGrpSpPr>
            <p:cNvPr id="53" name="Group 52">
              <a:extLst>
                <a:ext uri="{FF2B5EF4-FFF2-40B4-BE49-F238E27FC236}">
                  <a16:creationId xmlns:a16="http://schemas.microsoft.com/office/drawing/2014/main" id="{411D06ED-B23C-A730-E52E-84045805D405}"/>
                </a:ext>
              </a:extLst>
            </p:cNvPr>
            <p:cNvGrpSpPr/>
            <p:nvPr/>
          </p:nvGrpSpPr>
          <p:grpSpPr>
            <a:xfrm>
              <a:off x="5325297" y="4659882"/>
              <a:ext cx="3093113" cy="922880"/>
              <a:chOff x="5444976" y="4612106"/>
              <a:chExt cx="3093113" cy="922880"/>
            </a:xfrm>
          </p:grpSpPr>
          <p:grpSp>
            <p:nvGrpSpPr>
              <p:cNvPr id="36" name="Group 35">
                <a:extLst>
                  <a:ext uri="{FF2B5EF4-FFF2-40B4-BE49-F238E27FC236}">
                    <a16:creationId xmlns:a16="http://schemas.microsoft.com/office/drawing/2014/main" id="{ED2393FF-8EDA-3BEB-5242-BB01E7F74067}"/>
                  </a:ext>
                </a:extLst>
              </p:cNvPr>
              <p:cNvGrpSpPr/>
              <p:nvPr/>
            </p:nvGrpSpPr>
            <p:grpSpPr>
              <a:xfrm>
                <a:off x="5467755" y="4688716"/>
                <a:ext cx="3070334" cy="846270"/>
                <a:chOff x="6366164" y="3575998"/>
                <a:chExt cx="3070334" cy="846270"/>
              </a:xfrm>
            </p:grpSpPr>
            <p:grpSp>
              <p:nvGrpSpPr>
                <p:cNvPr id="37" name="Group 36">
                  <a:extLst>
                    <a:ext uri="{FF2B5EF4-FFF2-40B4-BE49-F238E27FC236}">
                      <a16:creationId xmlns:a16="http://schemas.microsoft.com/office/drawing/2014/main" id="{80271BDF-694D-17F5-80E8-37CAC7F73559}"/>
                    </a:ext>
                  </a:extLst>
                </p:cNvPr>
                <p:cNvGrpSpPr/>
                <p:nvPr/>
              </p:nvGrpSpPr>
              <p:grpSpPr>
                <a:xfrm>
                  <a:off x="6366164" y="3689934"/>
                  <a:ext cx="1221303" cy="732334"/>
                  <a:chOff x="1267691" y="2957421"/>
                  <a:chExt cx="2130136" cy="1448324"/>
                </a:xfrm>
              </p:grpSpPr>
              <p:grpSp>
                <p:nvGrpSpPr>
                  <p:cNvPr id="41" name="Group 40">
                    <a:extLst>
                      <a:ext uri="{FF2B5EF4-FFF2-40B4-BE49-F238E27FC236}">
                        <a16:creationId xmlns:a16="http://schemas.microsoft.com/office/drawing/2014/main" id="{F8A8E757-A199-37B7-0B0D-3AA122A1B89A}"/>
                      </a:ext>
                    </a:extLst>
                  </p:cNvPr>
                  <p:cNvGrpSpPr/>
                  <p:nvPr/>
                </p:nvGrpSpPr>
                <p:grpSpPr>
                  <a:xfrm>
                    <a:off x="1267691" y="2957421"/>
                    <a:ext cx="2130136" cy="1269629"/>
                    <a:chOff x="1319646" y="2533444"/>
                    <a:chExt cx="2130136" cy="1269629"/>
                  </a:xfrm>
                </p:grpSpPr>
                <p:sp>
                  <p:nvSpPr>
                    <p:cNvPr id="47" name="Oval 46">
                      <a:extLst>
                        <a:ext uri="{FF2B5EF4-FFF2-40B4-BE49-F238E27FC236}">
                          <a16:creationId xmlns:a16="http://schemas.microsoft.com/office/drawing/2014/main" id="{9B6773BB-76CD-95D7-15F3-6D59C6442D4C}"/>
                        </a:ext>
                      </a:extLst>
                    </p:cNvPr>
                    <p:cNvSpPr/>
                    <p:nvPr/>
                  </p:nvSpPr>
                  <p:spPr>
                    <a:xfrm>
                      <a:off x="1652155" y="2919845"/>
                      <a:ext cx="1475509" cy="883228"/>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49" name="Oval 48">
                      <a:extLst>
                        <a:ext uri="{FF2B5EF4-FFF2-40B4-BE49-F238E27FC236}">
                          <a16:creationId xmlns:a16="http://schemas.microsoft.com/office/drawing/2014/main" id="{2B36C181-F8ED-6427-6626-10FB5899A4F9}"/>
                        </a:ext>
                      </a:extLst>
                    </p:cNvPr>
                    <p:cNvSpPr/>
                    <p:nvPr/>
                  </p:nvSpPr>
                  <p:spPr>
                    <a:xfrm>
                      <a:off x="1319646" y="2533444"/>
                      <a:ext cx="2130136" cy="30302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0" name="Straight Connector 49">
                      <a:extLst>
                        <a:ext uri="{FF2B5EF4-FFF2-40B4-BE49-F238E27FC236}">
                          <a16:creationId xmlns:a16="http://schemas.microsoft.com/office/drawing/2014/main" id="{F452FC68-52F0-15F9-2AE5-0F323E0C8877}"/>
                        </a:ext>
                      </a:extLst>
                    </p:cNvPr>
                    <p:cNvCxnSpPr>
                      <a:cxnSpLocks/>
                      <a:stCxn id="47" idx="0"/>
                      <a:endCxn id="49" idx="4"/>
                    </p:cNvCxnSpPr>
                    <p:nvPr/>
                  </p:nvCxnSpPr>
                  <p:spPr>
                    <a:xfrm flipH="1" flipV="1">
                      <a:off x="2384714" y="2836467"/>
                      <a:ext cx="5196" cy="83378"/>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DAD87805-F073-5806-142E-0BAFBA60742B}"/>
                      </a:ext>
                    </a:extLst>
                  </p:cNvPr>
                  <p:cNvSpPr/>
                  <p:nvPr/>
                </p:nvSpPr>
                <p:spPr>
                  <a:xfrm>
                    <a:off x="1692282" y="3492515"/>
                    <a:ext cx="1079399" cy="553134"/>
                  </a:xfrm>
                  <a:prstGeom prst="ellipse">
                    <a:avLst/>
                  </a:prstGeom>
                  <a:solidFill>
                    <a:schemeClr val="bg1">
                      <a:lumMod val="5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3" name="Straight Connector 42">
                    <a:extLst>
                      <a:ext uri="{FF2B5EF4-FFF2-40B4-BE49-F238E27FC236}">
                        <a16:creationId xmlns:a16="http://schemas.microsoft.com/office/drawing/2014/main" id="{BCDAC454-A41A-61F2-9D28-34A2AE60DC44}"/>
                      </a:ext>
                    </a:extLst>
                  </p:cNvPr>
                  <p:cNvCxnSpPr/>
                  <p:nvPr/>
                </p:nvCxnSpPr>
                <p:spPr>
                  <a:xfrm>
                    <a:off x="1600200" y="4405745"/>
                    <a:ext cx="1475509"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762CC7A-4CF7-9044-DDD3-E4759E1DE7E0}"/>
                      </a:ext>
                    </a:extLst>
                  </p:cNvPr>
                  <p:cNvCxnSpPr>
                    <a:cxnSpLocks/>
                  </p:cNvCxnSpPr>
                  <p:nvPr/>
                </p:nvCxnSpPr>
                <p:spPr>
                  <a:xfrm>
                    <a:off x="2076229"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85A2E2E-C2DC-8887-0B0B-1168E3E95179}"/>
                      </a:ext>
                    </a:extLst>
                  </p:cNvPr>
                  <p:cNvCxnSpPr>
                    <a:cxnSpLocks/>
                  </p:cNvCxnSpPr>
                  <p:nvPr/>
                </p:nvCxnSpPr>
                <p:spPr>
                  <a:xfrm>
                    <a:off x="2537977" y="4194341"/>
                    <a:ext cx="0" cy="211404"/>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F5733307-A2A0-9474-ED5B-914448EA9AB0}"/>
                    </a:ext>
                  </a:extLst>
                </p:cNvPr>
                <p:cNvCxnSpPr>
                  <a:cxnSpLocks/>
                </p:cNvCxnSpPr>
                <p:nvPr/>
              </p:nvCxnSpPr>
              <p:spPr>
                <a:xfrm>
                  <a:off x="7430112" y="3766544"/>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430377C-6F59-212F-AB2E-665410CB0CEA}"/>
                    </a:ext>
                  </a:extLst>
                </p:cNvPr>
                <p:cNvSpPr txBox="1"/>
                <p:nvPr/>
              </p:nvSpPr>
              <p:spPr>
                <a:xfrm>
                  <a:off x="7705127" y="3575998"/>
                  <a:ext cx="1731371" cy="369332"/>
                </a:xfrm>
                <a:prstGeom prst="rect">
                  <a:avLst/>
                </a:prstGeom>
                <a:noFill/>
              </p:spPr>
              <p:txBody>
                <a:bodyPr wrap="none" rtlCol="0">
                  <a:spAutoFit/>
                </a:bodyPr>
                <a:lstStyle/>
                <a:p>
                  <a:r>
                    <a:rPr lang="en-US" noProof="0" dirty="0">
                      <a:solidFill>
                        <a:srgbClr val="FF0000"/>
                      </a:solidFill>
                    </a:rPr>
                    <a:t>counter-torque</a:t>
                  </a:r>
                </a:p>
              </p:txBody>
            </p:sp>
          </p:grpSp>
          <p:sp>
            <p:nvSpPr>
              <p:cNvPr id="51" name="Oval 50">
                <a:extLst>
                  <a:ext uri="{FF2B5EF4-FFF2-40B4-BE49-F238E27FC236}">
                    <a16:creationId xmlns:a16="http://schemas.microsoft.com/office/drawing/2014/main" id="{BC88083D-C02C-0252-9B38-222D43C16679}"/>
                  </a:ext>
                </a:extLst>
              </p:cNvPr>
              <p:cNvSpPr/>
              <p:nvPr/>
            </p:nvSpPr>
            <p:spPr>
              <a:xfrm>
                <a:off x="5444976" y="4612106"/>
                <a:ext cx="1221303"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cxnSp>
            <p:nvCxnSpPr>
              <p:cNvPr id="52" name="Straight Connector 51">
                <a:extLst>
                  <a:ext uri="{FF2B5EF4-FFF2-40B4-BE49-F238E27FC236}">
                    <a16:creationId xmlns:a16="http://schemas.microsoft.com/office/drawing/2014/main" id="{B8F22A8B-2FB7-C69F-C55A-B3AB72554069}"/>
                  </a:ext>
                </a:extLst>
              </p:cNvPr>
              <p:cNvCxnSpPr>
                <a:cxnSpLocks/>
              </p:cNvCxnSpPr>
              <p:nvPr/>
            </p:nvCxnSpPr>
            <p:spPr>
              <a:xfrm flipH="1" flipV="1">
                <a:off x="6078406" y="4774898"/>
                <a:ext cx="2979" cy="4215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4" name="Arrow: Curved Right 53">
              <a:extLst>
                <a:ext uri="{FF2B5EF4-FFF2-40B4-BE49-F238E27FC236}">
                  <a16:creationId xmlns:a16="http://schemas.microsoft.com/office/drawing/2014/main" id="{6D4C66CD-2D11-AE6F-16D1-2B7CD8B1D0FC}"/>
                </a:ext>
              </a:extLst>
            </p:cNvPr>
            <p:cNvSpPr/>
            <p:nvPr/>
          </p:nvSpPr>
          <p:spPr>
            <a:xfrm>
              <a:off x="5741483" y="4481096"/>
              <a:ext cx="468898" cy="369332"/>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55" name="Arrow: Curved Left 54">
              <a:extLst>
                <a:ext uri="{FF2B5EF4-FFF2-40B4-BE49-F238E27FC236}">
                  <a16:creationId xmlns:a16="http://schemas.microsoft.com/office/drawing/2014/main" id="{D1FFAB0C-4B5F-508C-1BD7-95D1E5D68BA6}"/>
                </a:ext>
              </a:extLst>
            </p:cNvPr>
            <p:cNvSpPr/>
            <p:nvPr/>
          </p:nvSpPr>
          <p:spPr>
            <a:xfrm>
              <a:off x="5836251" y="4830028"/>
              <a:ext cx="279363" cy="327168"/>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grpSp>
      <p:cxnSp>
        <p:nvCxnSpPr>
          <p:cNvPr id="74" name="Straight Arrow Connector 73">
            <a:extLst>
              <a:ext uri="{FF2B5EF4-FFF2-40B4-BE49-F238E27FC236}">
                <a16:creationId xmlns:a16="http://schemas.microsoft.com/office/drawing/2014/main" id="{A55F0EAC-B238-C95A-8DC3-785490DED60D}"/>
              </a:ext>
            </a:extLst>
          </p:cNvPr>
          <p:cNvCxnSpPr>
            <a:cxnSpLocks/>
          </p:cNvCxnSpPr>
          <p:nvPr/>
        </p:nvCxnSpPr>
        <p:spPr>
          <a:xfrm>
            <a:off x="6447968" y="5752881"/>
            <a:ext cx="3266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39A07EC-B19A-AB21-5433-1E6C2C0B494F}"/>
              </a:ext>
            </a:extLst>
          </p:cNvPr>
          <p:cNvSpPr txBox="1"/>
          <p:nvPr/>
        </p:nvSpPr>
        <p:spPr>
          <a:xfrm>
            <a:off x="6722983" y="5552175"/>
            <a:ext cx="1731371" cy="369332"/>
          </a:xfrm>
          <a:prstGeom prst="rect">
            <a:avLst/>
          </a:prstGeom>
          <a:noFill/>
        </p:spPr>
        <p:txBody>
          <a:bodyPr wrap="none" rtlCol="0">
            <a:spAutoFit/>
          </a:bodyPr>
          <a:lstStyle/>
          <a:p>
            <a:r>
              <a:rPr lang="en-US" noProof="0" dirty="0">
                <a:solidFill>
                  <a:srgbClr val="FF0000"/>
                </a:solidFill>
              </a:rPr>
              <a:t>counter-torque</a:t>
            </a:r>
          </a:p>
        </p:txBody>
      </p:sp>
      <p:grpSp>
        <p:nvGrpSpPr>
          <p:cNvPr id="77" name="Group 76">
            <a:extLst>
              <a:ext uri="{FF2B5EF4-FFF2-40B4-BE49-F238E27FC236}">
                <a16:creationId xmlns:a16="http://schemas.microsoft.com/office/drawing/2014/main" id="{35C91129-D9FC-B48A-E9A5-20B23789A70A}"/>
              </a:ext>
            </a:extLst>
          </p:cNvPr>
          <p:cNvGrpSpPr/>
          <p:nvPr/>
        </p:nvGrpSpPr>
        <p:grpSpPr>
          <a:xfrm>
            <a:off x="4058524" y="5688134"/>
            <a:ext cx="2426452" cy="673469"/>
            <a:chOff x="4058524" y="5688134"/>
            <a:chExt cx="2426452" cy="673469"/>
          </a:xfrm>
        </p:grpSpPr>
        <p:grpSp>
          <p:nvGrpSpPr>
            <p:cNvPr id="71" name="Group 70">
              <a:extLst>
                <a:ext uri="{FF2B5EF4-FFF2-40B4-BE49-F238E27FC236}">
                  <a16:creationId xmlns:a16="http://schemas.microsoft.com/office/drawing/2014/main" id="{C8A0A9A5-A9CB-21CA-6F2A-F9F50022D586}"/>
                </a:ext>
              </a:extLst>
            </p:cNvPr>
            <p:cNvGrpSpPr/>
            <p:nvPr/>
          </p:nvGrpSpPr>
          <p:grpSpPr>
            <a:xfrm>
              <a:off x="4058524" y="5688134"/>
              <a:ext cx="2426452" cy="673469"/>
              <a:chOff x="4058524" y="5688134"/>
              <a:chExt cx="2426452" cy="673469"/>
            </a:xfrm>
          </p:grpSpPr>
          <p:grpSp>
            <p:nvGrpSpPr>
              <p:cNvPr id="68" name="Group 67">
                <a:extLst>
                  <a:ext uri="{FF2B5EF4-FFF2-40B4-BE49-F238E27FC236}">
                    <a16:creationId xmlns:a16="http://schemas.microsoft.com/office/drawing/2014/main" id="{0F117C78-8943-748F-78C2-1AA62779E05E}"/>
                  </a:ext>
                </a:extLst>
              </p:cNvPr>
              <p:cNvGrpSpPr/>
              <p:nvPr/>
            </p:nvGrpSpPr>
            <p:grpSpPr>
              <a:xfrm>
                <a:off x="4058524" y="5688134"/>
                <a:ext cx="2426452" cy="673469"/>
                <a:chOff x="7307955" y="4793270"/>
                <a:chExt cx="3717591" cy="932448"/>
              </a:xfrm>
            </p:grpSpPr>
            <p:sp>
              <p:nvSpPr>
                <p:cNvPr id="60" name="Flowchart: Off-page Connector 59">
                  <a:extLst>
                    <a:ext uri="{FF2B5EF4-FFF2-40B4-BE49-F238E27FC236}">
                      <a16:creationId xmlns:a16="http://schemas.microsoft.com/office/drawing/2014/main" id="{1B416AE6-9307-CFF7-15F3-61B013440EBD}"/>
                    </a:ext>
                  </a:extLst>
                </p:cNvPr>
                <p:cNvSpPr/>
                <p:nvPr/>
              </p:nvSpPr>
              <p:spPr>
                <a:xfrm>
                  <a:off x="7499350" y="5149852"/>
                  <a:ext cx="3263899" cy="446596"/>
                </a:xfrm>
                <a:prstGeom prst="flowChartOffpageConnector">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3" name="Rectangle: Rounded Corners 62">
                  <a:extLst>
                    <a:ext uri="{FF2B5EF4-FFF2-40B4-BE49-F238E27FC236}">
                      <a16:creationId xmlns:a16="http://schemas.microsoft.com/office/drawing/2014/main" id="{19631AC4-A1A9-CE38-6876-D0D06E6D29D9}"/>
                    </a:ext>
                  </a:extLst>
                </p:cNvPr>
                <p:cNvSpPr/>
                <p:nvPr/>
              </p:nvSpPr>
              <p:spPr>
                <a:xfrm>
                  <a:off x="7633341" y="5237382"/>
                  <a:ext cx="858522" cy="172592"/>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4" name="Oval 63">
                  <a:extLst>
                    <a:ext uri="{FF2B5EF4-FFF2-40B4-BE49-F238E27FC236}">
                      <a16:creationId xmlns:a16="http://schemas.microsoft.com/office/drawing/2014/main" id="{E4DC13DB-FD0D-055B-02AB-E39444F79068}"/>
                    </a:ext>
                  </a:extLst>
                </p:cNvPr>
                <p:cNvSpPr/>
                <p:nvPr/>
              </p:nvSpPr>
              <p:spPr>
                <a:xfrm>
                  <a:off x="8147050"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5" name="Oval 64">
                  <a:extLst>
                    <a:ext uri="{FF2B5EF4-FFF2-40B4-BE49-F238E27FC236}">
                      <a16:creationId xmlns:a16="http://schemas.microsoft.com/office/drawing/2014/main" id="{F4949659-32FC-EDAE-2288-6BCDDB96647B}"/>
                    </a:ext>
                  </a:extLst>
                </p:cNvPr>
                <p:cNvSpPr/>
                <p:nvPr/>
              </p:nvSpPr>
              <p:spPr>
                <a:xfrm>
                  <a:off x="10041604" y="5553126"/>
                  <a:ext cx="190500" cy="172592"/>
                </a:xfrm>
                <a:prstGeom prst="ellipse">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66" name="Oval 65">
                  <a:extLst>
                    <a:ext uri="{FF2B5EF4-FFF2-40B4-BE49-F238E27FC236}">
                      <a16:creationId xmlns:a16="http://schemas.microsoft.com/office/drawing/2014/main" id="{7585D2D8-63A8-407A-76B3-92854C11B98F}"/>
                    </a:ext>
                  </a:extLst>
                </p:cNvPr>
                <p:cNvSpPr/>
                <p:nvPr/>
              </p:nvSpPr>
              <p:spPr>
                <a:xfrm>
                  <a:off x="7307955" y="4793270"/>
                  <a:ext cx="1789573" cy="175553"/>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sp>
              <p:nvSpPr>
                <p:cNvPr id="67" name="Oval 66">
                  <a:extLst>
                    <a:ext uri="{FF2B5EF4-FFF2-40B4-BE49-F238E27FC236}">
                      <a16:creationId xmlns:a16="http://schemas.microsoft.com/office/drawing/2014/main" id="{1AD4DDC4-AA65-0F65-F424-5B1A6E4D07AF}"/>
                    </a:ext>
                  </a:extLst>
                </p:cNvPr>
                <p:cNvSpPr/>
                <p:nvPr/>
              </p:nvSpPr>
              <p:spPr>
                <a:xfrm>
                  <a:off x="9178338" y="4809422"/>
                  <a:ext cx="1847208" cy="153221"/>
                </a:xfrm>
                <a:prstGeom prst="ellipse">
                  <a:avLst/>
                </a:prstGeom>
                <a:solidFill>
                  <a:schemeClr val="bg1">
                    <a:lumMod val="9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sp>
            <p:nvSpPr>
              <p:cNvPr id="69" name="Rectangle: Rounded Corners 68">
                <a:extLst>
                  <a:ext uri="{FF2B5EF4-FFF2-40B4-BE49-F238E27FC236}">
                    <a16:creationId xmlns:a16="http://schemas.microsoft.com/office/drawing/2014/main" id="{2D6CDE6B-54AA-A044-EFE8-CF2D2EC87BF0}"/>
                  </a:ext>
                </a:extLst>
              </p:cNvPr>
              <p:cNvSpPr/>
              <p:nvPr/>
            </p:nvSpPr>
            <p:spPr>
              <a:xfrm>
                <a:off x="5469018" y="5835013"/>
                <a:ext cx="844758" cy="11066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0" name="Rectangle: Rounded Corners 69">
                <a:extLst>
                  <a:ext uri="{FF2B5EF4-FFF2-40B4-BE49-F238E27FC236}">
                    <a16:creationId xmlns:a16="http://schemas.microsoft.com/office/drawing/2014/main" id="{CDA4171C-185F-965D-4AE3-3AF4F57CC260}"/>
                  </a:ext>
                </a:extLst>
              </p:cNvPr>
              <p:cNvSpPr/>
              <p:nvPr/>
            </p:nvSpPr>
            <p:spPr>
              <a:xfrm>
                <a:off x="4496350" y="5821023"/>
                <a:ext cx="312126" cy="126439"/>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6" name="Rectangle: Rounded Corners 75">
              <a:extLst>
                <a:ext uri="{FF2B5EF4-FFF2-40B4-BE49-F238E27FC236}">
                  <a16:creationId xmlns:a16="http://schemas.microsoft.com/office/drawing/2014/main" id="{F4537258-4EF5-17CA-CDD1-E1FC0146A70B}"/>
                </a:ext>
              </a:extLst>
            </p:cNvPr>
            <p:cNvSpPr/>
            <p:nvPr/>
          </p:nvSpPr>
          <p:spPr>
            <a:xfrm>
              <a:off x="4912955" y="6008897"/>
              <a:ext cx="556063" cy="158855"/>
            </a:xfrm>
            <a:prstGeom prst="roundRect">
              <a:avLst/>
            </a:prstGeom>
            <a:ln>
              <a:solidFill>
                <a:schemeClr val="bg1">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p:sp>
        <p:nvSpPr>
          <p:cNvPr id="72" name="Arrow: Curved Right 71">
            <a:extLst>
              <a:ext uri="{FF2B5EF4-FFF2-40B4-BE49-F238E27FC236}">
                <a16:creationId xmlns:a16="http://schemas.microsoft.com/office/drawing/2014/main" id="{68C84AB7-392D-CB88-77D3-347F6C241555}"/>
              </a:ext>
            </a:extLst>
          </p:cNvPr>
          <p:cNvSpPr/>
          <p:nvPr/>
        </p:nvSpPr>
        <p:spPr>
          <a:xfrm>
            <a:off x="4470222" y="5629810"/>
            <a:ext cx="279363" cy="230715"/>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73" name="Arrow: Curved Left 72">
            <a:extLst>
              <a:ext uri="{FF2B5EF4-FFF2-40B4-BE49-F238E27FC236}">
                <a16:creationId xmlns:a16="http://schemas.microsoft.com/office/drawing/2014/main" id="{DF4430BB-B86C-CE57-CAB1-CDDB490A1926}"/>
              </a:ext>
            </a:extLst>
          </p:cNvPr>
          <p:cNvSpPr/>
          <p:nvPr/>
        </p:nvSpPr>
        <p:spPr>
          <a:xfrm>
            <a:off x="5829934" y="5629810"/>
            <a:ext cx="279363" cy="22354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191106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209B-CC2A-9CCE-DA51-FA71EBB329C4}"/>
            </a:ext>
          </a:extLst>
        </p:cNvPr>
        <p:cNvGrpSpPr/>
        <p:nvPr/>
      </p:nvGrpSpPr>
      <p:grpSpPr>
        <a:xfrm>
          <a:off x="0" y="0"/>
          <a:ext cx="0" cy="0"/>
          <a:chOff x="0" y="0"/>
          <a:chExt cx="0" cy="0"/>
        </a:xfrm>
      </p:grpSpPr>
      <p:pic>
        <p:nvPicPr>
          <p:cNvPr id="7" name="Resim 4" hidden="1">
            <a:extLst>
              <a:ext uri="{FF2B5EF4-FFF2-40B4-BE49-F238E27FC236}">
                <a16:creationId xmlns:a16="http://schemas.microsoft.com/office/drawing/2014/main" id="{846351BC-28FD-9947-8951-E5FF0B706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237" y="2115658"/>
            <a:ext cx="3531589" cy="1114136"/>
          </a:xfrm>
          <a:prstGeom prst="rect">
            <a:avLst/>
          </a:prstGeom>
        </p:spPr>
      </p:pic>
      <p:pic>
        <p:nvPicPr>
          <p:cNvPr id="9" name="Picture 2" hidden="1">
            <a:extLst>
              <a:ext uri="{FF2B5EF4-FFF2-40B4-BE49-F238E27FC236}">
                <a16:creationId xmlns:a16="http://schemas.microsoft.com/office/drawing/2014/main" id="{32515D29-A493-2A03-8BC7-D9AE8AD7AF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747228">
            <a:off x="8554255" y="4401625"/>
            <a:ext cx="2181003" cy="1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Resim 6" descr="uçak, hava taşıtı içeren bir resim&#10;&#10;Açıklama otomatik olarak oluşturuldu" hidden="1">
            <a:extLst>
              <a:ext uri="{FF2B5EF4-FFF2-40B4-BE49-F238E27FC236}">
                <a16:creationId xmlns:a16="http://schemas.microsoft.com/office/drawing/2014/main" id="{7F30F74C-DA90-9787-E2B5-F3D9D45C3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6551" y="4777048"/>
            <a:ext cx="2400000" cy="1800000"/>
          </a:xfrm>
          <a:prstGeom prst="rect">
            <a:avLst/>
          </a:prstGeom>
        </p:spPr>
      </p:pic>
      <p:pic>
        <p:nvPicPr>
          <p:cNvPr id="20" name="Picture 2" descr="C:\Users\t15734\AppData\Local\Microsoft\Windows\Temporary Internet Files\Content.Outlook\G6197TJ9\cobra_dekupe.png" hidden="1">
            <a:extLst>
              <a:ext uri="{FF2B5EF4-FFF2-40B4-BE49-F238E27FC236}">
                <a16:creationId xmlns:a16="http://schemas.microsoft.com/office/drawing/2014/main" id="{45A448CF-7242-6CD0-8505-4D51A7305576}"/>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20908401">
            <a:off x="9528250" y="1803680"/>
            <a:ext cx="2380251" cy="1715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9">
            <a:extLst>
              <a:ext uri="{FF2B5EF4-FFF2-40B4-BE49-F238E27FC236}">
                <a16:creationId xmlns:a16="http://schemas.microsoft.com/office/drawing/2014/main" id="{85CB7F02-B5C9-70C0-9500-6D1D2FFB8B03}"/>
              </a:ext>
            </a:extLst>
          </p:cNvPr>
          <p:cNvSpPr txBox="1">
            <a:spLocks/>
          </p:cNvSpPr>
          <p:nvPr/>
        </p:nvSpPr>
        <p:spPr>
          <a:xfrm>
            <a:off x="1604865" y="2010969"/>
            <a:ext cx="4180341"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1</a:t>
            </a:r>
          </a:p>
        </p:txBody>
      </p:sp>
      <p:sp>
        <p:nvSpPr>
          <p:cNvPr id="25" name="Rectangle 24">
            <a:extLst>
              <a:ext uri="{FF2B5EF4-FFF2-40B4-BE49-F238E27FC236}">
                <a16:creationId xmlns:a16="http://schemas.microsoft.com/office/drawing/2014/main" id="{EA60696E-A8C2-A1C4-5670-621AFA17E4F1}"/>
              </a:ext>
            </a:extLst>
          </p:cNvPr>
          <p:cNvSpPr/>
          <p:nvPr/>
        </p:nvSpPr>
        <p:spPr>
          <a:xfrm>
            <a:off x="5929293" y="2221281"/>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8" name="Text Placeholder 28">
            <a:extLst>
              <a:ext uri="{FF2B5EF4-FFF2-40B4-BE49-F238E27FC236}">
                <a16:creationId xmlns:a16="http://schemas.microsoft.com/office/drawing/2014/main" id="{1EF28C69-8A99-1E07-86B7-145722FE1E1D}"/>
              </a:ext>
            </a:extLst>
          </p:cNvPr>
          <p:cNvSpPr txBox="1">
            <a:spLocks/>
          </p:cNvSpPr>
          <p:nvPr/>
        </p:nvSpPr>
        <p:spPr>
          <a:xfrm>
            <a:off x="6586717" y="205060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01</a:t>
            </a:r>
          </a:p>
        </p:txBody>
      </p:sp>
      <p:sp>
        <p:nvSpPr>
          <p:cNvPr id="31" name="Text Placeholder 19">
            <a:extLst>
              <a:ext uri="{FF2B5EF4-FFF2-40B4-BE49-F238E27FC236}">
                <a16:creationId xmlns:a16="http://schemas.microsoft.com/office/drawing/2014/main" id="{FD2C9F40-33F6-E4E9-D596-24E7597F4903}"/>
              </a:ext>
            </a:extLst>
          </p:cNvPr>
          <p:cNvSpPr txBox="1">
            <a:spLocks/>
          </p:cNvSpPr>
          <p:nvPr/>
        </p:nvSpPr>
        <p:spPr>
          <a:xfrm>
            <a:off x="182881" y="2513962"/>
            <a:ext cx="559597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FLIGHT REGIMES</a:t>
            </a:r>
            <a:endParaRPr lang="en-US" noProof="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7694D5CD-5848-C97D-D013-A9197D6C282E}"/>
              </a:ext>
            </a:extLst>
          </p:cNvPr>
          <p:cNvSpPr/>
          <p:nvPr/>
        </p:nvSpPr>
        <p:spPr>
          <a:xfrm>
            <a:off x="5922943" y="2724274"/>
            <a:ext cx="3334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 Placeholder 28">
            <a:extLst>
              <a:ext uri="{FF2B5EF4-FFF2-40B4-BE49-F238E27FC236}">
                <a16:creationId xmlns:a16="http://schemas.microsoft.com/office/drawing/2014/main" id="{2CAC9C60-68C5-6435-40C0-7B36B1DB1221}"/>
              </a:ext>
            </a:extLst>
          </p:cNvPr>
          <p:cNvSpPr txBox="1">
            <a:spLocks/>
          </p:cNvSpPr>
          <p:nvPr/>
        </p:nvSpPr>
        <p:spPr>
          <a:xfrm>
            <a:off x="6580367" y="2553601"/>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02</a:t>
            </a:r>
          </a:p>
        </p:txBody>
      </p:sp>
      <p:sp>
        <p:nvSpPr>
          <p:cNvPr id="35" name="Text Placeholder 19">
            <a:extLst>
              <a:ext uri="{FF2B5EF4-FFF2-40B4-BE49-F238E27FC236}">
                <a16:creationId xmlns:a16="http://schemas.microsoft.com/office/drawing/2014/main" id="{EB38C49D-8B7D-1BE0-03D0-AC4742061366}"/>
              </a:ext>
            </a:extLst>
          </p:cNvPr>
          <p:cNvSpPr txBox="1">
            <a:spLocks/>
          </p:cNvSpPr>
          <p:nvPr/>
        </p:nvSpPr>
        <p:spPr>
          <a:xfrm>
            <a:off x="-121920" y="2993861"/>
            <a:ext cx="5900777"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3</a:t>
            </a:r>
          </a:p>
        </p:txBody>
      </p:sp>
      <p:sp>
        <p:nvSpPr>
          <p:cNvPr id="34" name="Rectangle 33">
            <a:extLst>
              <a:ext uri="{FF2B5EF4-FFF2-40B4-BE49-F238E27FC236}">
                <a16:creationId xmlns:a16="http://schemas.microsoft.com/office/drawing/2014/main" id="{0F46240B-C71F-EFEF-9EBE-104504935EEF}"/>
              </a:ext>
            </a:extLst>
          </p:cNvPr>
          <p:cNvSpPr/>
          <p:nvPr/>
        </p:nvSpPr>
        <p:spPr>
          <a:xfrm>
            <a:off x="5922943" y="3204173"/>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6" name="Text Placeholder 28">
            <a:extLst>
              <a:ext uri="{FF2B5EF4-FFF2-40B4-BE49-F238E27FC236}">
                <a16:creationId xmlns:a16="http://schemas.microsoft.com/office/drawing/2014/main" id="{B061CAB5-2E66-A4CA-79D4-1494D19EB80B}"/>
              </a:ext>
            </a:extLst>
          </p:cNvPr>
          <p:cNvSpPr txBox="1">
            <a:spLocks/>
          </p:cNvSpPr>
          <p:nvPr/>
        </p:nvSpPr>
        <p:spPr>
          <a:xfrm>
            <a:off x="6580367" y="3033500"/>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03</a:t>
            </a:r>
          </a:p>
        </p:txBody>
      </p:sp>
      <p:sp>
        <p:nvSpPr>
          <p:cNvPr id="39" name="Text Placeholder 19">
            <a:extLst>
              <a:ext uri="{FF2B5EF4-FFF2-40B4-BE49-F238E27FC236}">
                <a16:creationId xmlns:a16="http://schemas.microsoft.com/office/drawing/2014/main" id="{5C5F6A1F-6A6E-07D4-8FDC-4D062B7BE0F1}"/>
              </a:ext>
            </a:extLst>
          </p:cNvPr>
          <p:cNvSpPr txBox="1">
            <a:spLocks/>
          </p:cNvSpPr>
          <p:nvPr/>
        </p:nvSpPr>
        <p:spPr>
          <a:xfrm>
            <a:off x="1" y="3516503"/>
            <a:ext cx="578520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4</a:t>
            </a:r>
          </a:p>
        </p:txBody>
      </p:sp>
      <p:sp>
        <p:nvSpPr>
          <p:cNvPr id="38" name="Rectangle 37">
            <a:extLst>
              <a:ext uri="{FF2B5EF4-FFF2-40B4-BE49-F238E27FC236}">
                <a16:creationId xmlns:a16="http://schemas.microsoft.com/office/drawing/2014/main" id="{70994703-AC6F-3F90-94C7-628E60140DDD}"/>
              </a:ext>
            </a:extLst>
          </p:cNvPr>
          <p:cNvSpPr/>
          <p:nvPr/>
        </p:nvSpPr>
        <p:spPr>
          <a:xfrm>
            <a:off x="5929293" y="37268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 Placeholder 28">
            <a:extLst>
              <a:ext uri="{FF2B5EF4-FFF2-40B4-BE49-F238E27FC236}">
                <a16:creationId xmlns:a16="http://schemas.microsoft.com/office/drawing/2014/main" id="{C2DE0AAB-53F8-E241-53F0-D024058A5885}"/>
              </a:ext>
            </a:extLst>
          </p:cNvPr>
          <p:cNvSpPr txBox="1">
            <a:spLocks/>
          </p:cNvSpPr>
          <p:nvPr/>
        </p:nvSpPr>
        <p:spPr>
          <a:xfrm>
            <a:off x="6586717" y="3538658"/>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04</a:t>
            </a:r>
          </a:p>
        </p:txBody>
      </p:sp>
      <p:sp>
        <p:nvSpPr>
          <p:cNvPr id="47" name="Text Placeholder 19">
            <a:extLst>
              <a:ext uri="{FF2B5EF4-FFF2-40B4-BE49-F238E27FC236}">
                <a16:creationId xmlns:a16="http://schemas.microsoft.com/office/drawing/2014/main" id="{7074C7AB-283A-E213-7392-2B03E0CA7C13}"/>
              </a:ext>
            </a:extLst>
          </p:cNvPr>
          <p:cNvSpPr txBox="1">
            <a:spLocks/>
          </p:cNvSpPr>
          <p:nvPr/>
        </p:nvSpPr>
        <p:spPr>
          <a:xfrm>
            <a:off x="101601" y="3992804"/>
            <a:ext cx="5689956"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5</a:t>
            </a:r>
          </a:p>
        </p:txBody>
      </p:sp>
      <p:sp>
        <p:nvSpPr>
          <p:cNvPr id="46" name="Rectangle 45">
            <a:extLst>
              <a:ext uri="{FF2B5EF4-FFF2-40B4-BE49-F238E27FC236}">
                <a16:creationId xmlns:a16="http://schemas.microsoft.com/office/drawing/2014/main" id="{08162DA1-FD10-9C1F-D720-C550211247FB}"/>
              </a:ext>
            </a:extLst>
          </p:cNvPr>
          <p:cNvSpPr/>
          <p:nvPr/>
        </p:nvSpPr>
        <p:spPr>
          <a:xfrm>
            <a:off x="5935643" y="4203116"/>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8" name="Text Placeholder 28">
            <a:extLst>
              <a:ext uri="{FF2B5EF4-FFF2-40B4-BE49-F238E27FC236}">
                <a16:creationId xmlns:a16="http://schemas.microsoft.com/office/drawing/2014/main" id="{87E618DD-7CA6-D294-F953-FE1FE4E67F87}"/>
              </a:ext>
            </a:extLst>
          </p:cNvPr>
          <p:cNvSpPr txBox="1">
            <a:spLocks/>
          </p:cNvSpPr>
          <p:nvPr/>
        </p:nvSpPr>
        <p:spPr>
          <a:xfrm>
            <a:off x="6593067" y="4032443"/>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05</a:t>
            </a:r>
          </a:p>
        </p:txBody>
      </p:sp>
      <p:sp>
        <p:nvSpPr>
          <p:cNvPr id="29" name="Text Placeholder 19">
            <a:extLst>
              <a:ext uri="{FF2B5EF4-FFF2-40B4-BE49-F238E27FC236}">
                <a16:creationId xmlns:a16="http://schemas.microsoft.com/office/drawing/2014/main" id="{F3F05F68-30DB-94E8-FF1F-F6575B398640}"/>
              </a:ext>
            </a:extLst>
          </p:cNvPr>
          <p:cNvSpPr txBox="1">
            <a:spLocks/>
          </p:cNvSpPr>
          <p:nvPr/>
        </p:nvSpPr>
        <p:spPr>
          <a:xfrm>
            <a:off x="2323323" y="4475603"/>
            <a:ext cx="3455534" cy="467751"/>
          </a:xfrm>
          <a:prstGeom prst="rect">
            <a:avLst/>
          </a:prstGeom>
        </p:spPr>
        <p:txBody>
          <a:bodyPr/>
          <a:lstStyle>
            <a:lvl1pPr marL="0" indent="0" algn="r" defTabSz="742950" rtl="0" eaLnBrk="1" latinLnBrk="0" hangingPunct="1">
              <a:lnSpc>
                <a:spcPct val="90000"/>
              </a:lnSpc>
              <a:spcBef>
                <a:spcPts val="1000"/>
              </a:spcBef>
              <a:buFont typeface="Arial" panose="020B0604020202020204" pitchFamily="34" charset="0"/>
              <a:buNone/>
              <a:defRPr lang="en-US" sz="2400" b="1" kern="1200" dirty="0" smtClean="0">
                <a:solidFill>
                  <a:schemeClr val="bg1"/>
                </a:solidFill>
                <a:latin typeface="Montserrat" pitchFamily="2" charset="0"/>
                <a:ea typeface="+mn-ea"/>
                <a:cs typeface="+mn-cs"/>
              </a:defRPr>
            </a:lvl1pPr>
            <a:lvl2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2pPr>
            <a:lvl3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3pPr>
            <a:lvl4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4pPr>
            <a:lvl5pPr marL="0" indent="-228600" algn="l" defTabSz="742950" rtl="0" eaLnBrk="1" latinLnBrk="0" hangingPunct="1">
              <a:lnSpc>
                <a:spcPct val="90000"/>
              </a:lnSpc>
              <a:spcBef>
                <a:spcPts val="500"/>
              </a:spcBef>
              <a:buFont typeface="Arial" panose="020B0604020202020204" pitchFamily="34" charset="0"/>
              <a:buChar char="•"/>
              <a:defRPr lang="en-US" sz="1950" b="1" kern="1200" dirty="0" smtClean="0">
                <a:solidFill>
                  <a:schemeClr val="bg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Title 6</a:t>
            </a:r>
          </a:p>
        </p:txBody>
      </p:sp>
      <p:sp>
        <p:nvSpPr>
          <p:cNvPr id="37" name="Rectangle 36">
            <a:extLst>
              <a:ext uri="{FF2B5EF4-FFF2-40B4-BE49-F238E27FC236}">
                <a16:creationId xmlns:a16="http://schemas.microsoft.com/office/drawing/2014/main" id="{83963806-6339-0FFF-DA4D-04D17A79A922}"/>
              </a:ext>
            </a:extLst>
          </p:cNvPr>
          <p:cNvSpPr/>
          <p:nvPr/>
        </p:nvSpPr>
        <p:spPr>
          <a:xfrm>
            <a:off x="5922943" y="4685915"/>
            <a:ext cx="333417" cy="457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noProof="0" dirty="0">
              <a:solidFill>
                <a:schemeClr val="lt1">
                  <a:alpha val="6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1" name="Text Placeholder 28">
            <a:extLst>
              <a:ext uri="{FF2B5EF4-FFF2-40B4-BE49-F238E27FC236}">
                <a16:creationId xmlns:a16="http://schemas.microsoft.com/office/drawing/2014/main" id="{B6BB5271-FAB0-3638-2CDB-0DFB00A472DB}"/>
              </a:ext>
            </a:extLst>
          </p:cNvPr>
          <p:cNvSpPr txBox="1">
            <a:spLocks/>
          </p:cNvSpPr>
          <p:nvPr/>
        </p:nvSpPr>
        <p:spPr>
          <a:xfrm>
            <a:off x="6580367" y="4515242"/>
            <a:ext cx="750665" cy="467751"/>
          </a:xfrm>
          <a:prstGeom prst="rect">
            <a:avLst/>
          </a:prstGeom>
        </p:spPr>
        <p:txBody>
          <a:bodyPr/>
          <a:lstStyle>
            <a:lvl1pPr marL="0" indent="0" algn="l" defTabSz="742950" rtl="0" eaLnBrk="1" latinLnBrk="0" hangingPunct="1">
              <a:lnSpc>
                <a:spcPct val="90000"/>
              </a:lnSpc>
              <a:spcBef>
                <a:spcPts val="1000"/>
              </a:spcBef>
              <a:buFont typeface="Arial" panose="020B0604020202020204" pitchFamily="34" charset="0"/>
              <a:buNone/>
              <a:defRPr lang="tr-TR" sz="2400" b="1" kern="1200" dirty="0">
                <a:solidFill>
                  <a:schemeClr val="bg1"/>
                </a:solidFill>
                <a:latin typeface="Montserra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alpha val="60000"/>
                  </a:schemeClr>
                </a:solidFill>
                <a:latin typeface="Segoe UI" panose="020B0502040204020203" pitchFamily="34" charset="0"/>
                <a:cs typeface="Segoe UI" panose="020B0502040204020203" pitchFamily="34" charset="0"/>
              </a:rPr>
              <a:t>06</a:t>
            </a:r>
          </a:p>
        </p:txBody>
      </p:sp>
      <p:sp>
        <p:nvSpPr>
          <p:cNvPr id="57" name="Rectangle 56">
            <a:extLst>
              <a:ext uri="{FF2B5EF4-FFF2-40B4-BE49-F238E27FC236}">
                <a16:creationId xmlns:a16="http://schemas.microsoft.com/office/drawing/2014/main" id="{0904B064-F101-1A0A-452A-DFBAEF2A6B80}"/>
              </a:ext>
            </a:extLst>
          </p:cNvPr>
          <p:cNvSpPr/>
          <p:nvPr/>
        </p:nvSpPr>
        <p:spPr>
          <a:xfrm>
            <a:off x="6073141" y="-1645299"/>
            <a:ext cx="45719" cy="1086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2411BB9-D2E3-AB02-B8CD-8DCB202A7708}"/>
              </a:ext>
            </a:extLst>
          </p:cNvPr>
          <p:cNvSpPr txBox="1"/>
          <p:nvPr/>
        </p:nvSpPr>
        <p:spPr>
          <a:xfrm>
            <a:off x="320107" y="784895"/>
            <a:ext cx="5106980" cy="707886"/>
          </a:xfrm>
          <a:prstGeom prst="rect">
            <a:avLst/>
          </a:prstGeom>
          <a:noFill/>
        </p:spPr>
        <p:txBody>
          <a:bodyPr wrap="square" rtlCol="0">
            <a:spAutoFit/>
          </a:bodyPr>
          <a:lstStyle/>
          <a:p>
            <a:r>
              <a:rPr lang="en-US" sz="4000" b="1" noProof="0" dirty="0">
                <a:solidFill>
                  <a:schemeClr val="bg1"/>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6186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par>
                                <p:cTn id="12" presetID="26" presetClass="path" presetSubtype="0" repeatCount="indefinite" fill="hold" nodeType="withEffect">
                                  <p:stCondLst>
                                    <p:cond delay="1800"/>
                                  </p:stCondLst>
                                  <p:childTnLst>
                                    <p:animMotion origin="layout" path="M -2.08333E-7 -4.81481E-6 C -2.08333E-7 0.00186 0.00143 0.00348 0.00326 0.00348 C 0.00534 0.00348 0.00625 0.00163 0.00651 0.0007 L 0.0069 -0.00069 C 0.00716 -0.00162 0.00807 -0.00324 0.01055 -0.00324 C 0.01211 -0.00324 0.01393 -0.00185 0.01393 -4.81481E-6 C 0.01393 0.00186 0.01211 0.00348 0.01055 0.00348 C 0.00807 0.00348 0.00716 0.00163 0.0069 0.0007 L 0.00651 -0.00069 C 0.00625 -0.00162 0.00534 -0.00324 0.00326 -0.00324 C 0.00143 -0.00324 -2.08333E-7 -0.00185 -2.08333E-7 -4.81481E-6 Z " pathEditMode="relative" rAng="0" ptsTypes="AAAAAAAAAAA">
                                      <p:cBhvr>
                                        <p:cTn id="13" dur="10000" spd="-100000" fill="hold"/>
                                        <p:tgtEl>
                                          <p:spTgt spid="7"/>
                                        </p:tgtEl>
                                        <p:attrNameLst>
                                          <p:attrName>ppt_x</p:attrName>
                                          <p:attrName>ppt_y</p:attrName>
                                        </p:attrNameLst>
                                      </p:cBhvr>
                                      <p:rCtr x="690" y="0"/>
                                    </p:animMotion>
                                  </p:childTnLst>
                                </p:cTn>
                              </p:par>
                              <p:par>
                                <p:cTn id="14" presetID="2" presetClass="entr" presetSubtype="6" decel="6000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par>
                                <p:cTn id="18" presetID="26" presetClass="path" presetSubtype="0" repeatCount="indefinite" fill="hold" nodeType="withEffect">
                                  <p:stCondLst>
                                    <p:cond delay="1500"/>
                                  </p:stCondLst>
                                  <p:childTnLst>
                                    <p:animMotion origin="layout" path="M 4.375E-6 1.48148E-6 C 4.375E-6 0.00185 0.00143 0.00347 0.00325 0.00347 C 0.00533 0.00347 0.00625 0.00162 0.00651 0.00069 L 0.0069 -0.0007 C 0.00716 -0.00162 0.00807 -0.00324 0.01054 -0.00324 C 0.01211 -0.00324 0.01393 -0.00185 0.01393 1.48148E-6 C 0.01393 0.00185 0.01211 0.00347 0.01054 0.00347 C 0.00807 0.00347 0.00716 0.00162 0.0069 0.00069 L 0.00651 -0.0007 C 0.00625 -0.00162 0.00533 -0.00324 0.00325 -0.00324 C 0.00143 -0.00324 4.375E-6 -0.00185 4.375E-6 1.48148E-6 Z " pathEditMode="relative" rAng="0" ptsTypes="AAAAAAAAAAA">
                                      <p:cBhvr>
                                        <p:cTn id="19" dur="10000" fill="hold"/>
                                        <p:tgtEl>
                                          <p:spTgt spid="9"/>
                                        </p:tgtEl>
                                        <p:attrNameLst>
                                          <p:attrName>ppt_x</p:attrName>
                                          <p:attrName>ppt_y</p:attrName>
                                        </p:attrNameLst>
                                      </p:cBhvr>
                                      <p:rCtr x="690" y="0"/>
                                    </p:animMotion>
                                  </p:childTnLst>
                                </p:cTn>
                              </p:par>
                              <p:par>
                                <p:cTn id="20" presetID="2" presetClass="entr" presetSubtype="6" decel="6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1+#ppt_w/2"/>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6" presetClass="path" presetSubtype="0" repeatCount="indefinite" fill="hold" nodeType="withEffect">
                                  <p:stCondLst>
                                    <p:cond delay="1500"/>
                                  </p:stCondLst>
                                  <p:childTnLst>
                                    <p:animMotion origin="layout" path="M -2.91667E-6 2.22222E-6 C -2.91667E-6 0.00185 0.00144 0.00347 0.00326 0.00347 C 0.00534 0.00347 0.00625 0.00162 0.00651 0.00069 L 0.0069 -0.0007 C 0.00716 -0.00162 0.00808 -0.00324 0.01055 -0.00324 C 0.01211 -0.00324 0.01394 -0.00185 0.01394 2.22222E-6 C 0.01394 0.00185 0.01211 0.00347 0.01055 0.00347 C 0.00808 0.00347 0.00716 0.00162 0.0069 0.00069 L 0.00651 -0.0007 C 0.00625 -0.00162 0.00534 -0.00324 0.00326 -0.00324 C 0.00144 -0.00324 -2.91667E-6 -0.00185 -2.91667E-6 2.22222E-6 Z " pathEditMode="relative" rAng="0" ptsTypes="AAAAAAAAAAA">
                                      <p:cBhvr>
                                        <p:cTn id="25" dur="10000" fill="hold"/>
                                        <p:tgtEl>
                                          <p:spTgt spid="14"/>
                                        </p:tgtEl>
                                        <p:attrNameLst>
                                          <p:attrName>ppt_x</p:attrName>
                                          <p:attrName>ppt_y</p:attrName>
                                        </p:attrNameLst>
                                      </p:cBhvr>
                                      <p:rCtr x="690" y="0"/>
                                    </p:animMotion>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1500"/>
                                  </p:stCondLst>
                                  <p:iterate type="lt">
                                    <p:tmPct val="0"/>
                                  </p:iterate>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1500"/>
                                  </p:stCondLst>
                                  <p:iterate type="lt">
                                    <p:tmPct val="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1500"/>
                                  </p:stCondLst>
                                  <p:iterate type="lt">
                                    <p:tmPct val="0"/>
                                  </p:iterate>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1500"/>
                                  </p:stCondLst>
                                  <p:iterate type="lt">
                                    <p:tmPct val="0"/>
                                  </p:iterate>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8" presetClass="emph" presetSubtype="0" fill="hold" grpId="1" nodeType="withEffect">
                                  <p:stCondLst>
                                    <p:cond delay="2250"/>
                                  </p:stCondLst>
                                  <p:iterate type="lt">
                                    <p:tmPct val="4000"/>
                                  </p:iterate>
                                  <p:childTnLst>
                                    <p:set>
                                      <p:cBhvr override="childStyle">
                                        <p:cTn id="87"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animBg="1"/>
      <p:bldP spid="28" grpId="0"/>
      <p:bldP spid="31" grpId="0"/>
      <p:bldP spid="31" grpId="1"/>
      <p:bldP spid="30" grpId="0" animBg="1"/>
      <p:bldP spid="32" grpId="0"/>
      <p:bldP spid="35" grpId="0"/>
      <p:bldP spid="34" grpId="0" animBg="1"/>
      <p:bldP spid="36" grpId="0"/>
      <p:bldP spid="39" grpId="0"/>
      <p:bldP spid="38" grpId="0" animBg="1"/>
      <p:bldP spid="40" grpId="0"/>
      <p:bldP spid="47" grpId="0"/>
      <p:bldP spid="46" grpId="0" animBg="1"/>
      <p:bldP spid="48" grpId="0"/>
      <p:bldP spid="29" grpId="0"/>
      <p:bldP spid="37" grpId="0" animBg="1"/>
      <p:bldP spid="41" grpId="0"/>
      <p:bldP spid="57"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4205-C5C0-4650-21F0-C6C1F7F648DC}"/>
              </a:ext>
            </a:extLst>
          </p:cNvPr>
          <p:cNvSpPr>
            <a:spLocks noGrp="1"/>
          </p:cNvSpPr>
          <p:nvPr>
            <p:ph type="title"/>
          </p:nvPr>
        </p:nvSpPr>
        <p:spPr/>
        <p:txBody>
          <a:bodyPr/>
          <a:lstStyle/>
          <a:p>
            <a:r>
              <a:rPr lang="tr-TR" noProof="0" dirty="0"/>
              <a:t>FLIGHT REGIMES</a:t>
            </a:r>
            <a:endParaRPr lang="en-US" noProof="0" dirty="0"/>
          </a:p>
        </p:txBody>
      </p:sp>
      <p:sp>
        <p:nvSpPr>
          <p:cNvPr id="3" name="Text Placeholder 2">
            <a:extLst>
              <a:ext uri="{FF2B5EF4-FFF2-40B4-BE49-F238E27FC236}">
                <a16:creationId xmlns:a16="http://schemas.microsoft.com/office/drawing/2014/main" id="{B67021E1-8637-2847-E5BF-EFC37D6A53F9}"/>
              </a:ext>
            </a:extLst>
          </p:cNvPr>
          <p:cNvSpPr>
            <a:spLocks noGrp="1"/>
          </p:cNvSpPr>
          <p:nvPr>
            <p:ph type="body" sz="quarter" idx="11"/>
          </p:nvPr>
        </p:nvSpPr>
        <p:spPr/>
        <p:txBody>
          <a:bodyPr/>
          <a:lstStyle/>
          <a:p>
            <a:r>
              <a:rPr lang="en-US" noProof="0" dirty="0"/>
              <a:t>Hover, Forward, Axial</a:t>
            </a: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6DAB8E1-0254-8B1A-7B60-2E665F18B415}"/>
                  </a:ext>
                </a:extLst>
              </p:cNvPr>
              <p:cNvSpPr txBox="1"/>
              <p:nvPr/>
            </p:nvSpPr>
            <p:spPr>
              <a:xfrm>
                <a:off x="718766" y="6027744"/>
                <a:ext cx="2133918" cy="369332"/>
              </a:xfrm>
              <a:prstGeom prst="rect">
                <a:avLst/>
              </a:prstGeom>
              <a:noFill/>
              <a:ln>
                <a:noFill/>
              </a:ln>
            </p:spPr>
            <p:txBody>
              <a:bodyPr wrap="none" rtlCol="0">
                <a:spAutoFit/>
              </a:bodyPr>
              <a:lstStyle/>
              <a:p>
                <a14:m>
                  <m:oMath xmlns:m="http://schemas.openxmlformats.org/officeDocument/2006/math">
                    <m:r>
                      <m:rPr>
                        <m:sty m:val="p"/>
                      </m:rPr>
                      <a:rPr lang="en-US" i="1" noProof="0" smtClean="0">
                        <a:solidFill>
                          <a:schemeClr val="bg1">
                            <a:lumMod val="50000"/>
                          </a:schemeClr>
                        </a:solidFill>
                        <a:latin typeface="Cambria Math" panose="02040503050406030204" pitchFamily="18" charset="0"/>
                        <a:ea typeface="Cambria Math" panose="02040503050406030204" pitchFamily="18" charset="0"/>
                      </a:rPr>
                      <m:t>Ψ</m:t>
                    </m:r>
                    <m:r>
                      <a:rPr lang="en-US" b="0" i="1" noProof="0" smtClean="0">
                        <a:solidFill>
                          <a:schemeClr val="bg1">
                            <a:lumMod val="50000"/>
                          </a:schemeClr>
                        </a:solidFill>
                        <a:latin typeface="Cambria Math" panose="02040503050406030204" pitchFamily="18" charset="0"/>
                        <a:ea typeface="Cambria Math" panose="02040503050406030204" pitchFamily="18" charset="0"/>
                      </a:rPr>
                      <m:t>=</m:t>
                    </m:r>
                  </m:oMath>
                </a14:m>
                <a:r>
                  <a:rPr lang="en-US" noProof="0" dirty="0">
                    <a:solidFill>
                      <a:schemeClr val="bg1">
                        <a:lumMod val="50000"/>
                      </a:schemeClr>
                    </a:solidFill>
                  </a:rPr>
                  <a:t> azimuth angle</a:t>
                </a:r>
              </a:p>
            </p:txBody>
          </p:sp>
        </mc:Choice>
        <mc:Fallback xmlns="">
          <p:sp>
            <p:nvSpPr>
              <p:cNvPr id="132" name="TextBox 131">
                <a:extLst>
                  <a:ext uri="{FF2B5EF4-FFF2-40B4-BE49-F238E27FC236}">
                    <a16:creationId xmlns:a16="http://schemas.microsoft.com/office/drawing/2014/main" id="{D6DAB8E1-0254-8B1A-7B60-2E665F18B415}"/>
                  </a:ext>
                </a:extLst>
              </p:cNvPr>
              <p:cNvSpPr txBox="1">
                <a:spLocks noRot="1" noChangeAspect="1" noMove="1" noResize="1" noEditPoints="1" noAdjustHandles="1" noChangeArrowheads="1" noChangeShapeType="1" noTextEdit="1"/>
              </p:cNvSpPr>
              <p:nvPr/>
            </p:nvSpPr>
            <p:spPr>
              <a:xfrm>
                <a:off x="718766" y="6027744"/>
                <a:ext cx="2133918" cy="369332"/>
              </a:xfrm>
              <a:prstGeom prst="rect">
                <a:avLst/>
              </a:prstGeom>
              <a:blipFill>
                <a:blip r:embed="rId3"/>
                <a:stretch>
                  <a:fillRect t="-8333" r="-286" b="-28333"/>
                </a:stretch>
              </a:blipFill>
              <a:ln>
                <a:noFill/>
              </a:ln>
            </p:spPr>
            <p:txBody>
              <a:bodyPr/>
              <a:lstStyle/>
              <a:p>
                <a:r>
                  <a:rPr lang="en-US">
                    <a:noFill/>
                  </a:rPr>
                  <a:t> </a:t>
                </a:r>
              </a:p>
            </p:txBody>
          </p:sp>
        </mc:Fallback>
      </mc:AlternateContent>
      <p:grpSp>
        <p:nvGrpSpPr>
          <p:cNvPr id="131" name="Group 130">
            <a:extLst>
              <a:ext uri="{FF2B5EF4-FFF2-40B4-BE49-F238E27FC236}">
                <a16:creationId xmlns:a16="http://schemas.microsoft.com/office/drawing/2014/main" id="{8C1A205B-BB16-21F4-3C62-541D69051585}"/>
              </a:ext>
            </a:extLst>
          </p:cNvPr>
          <p:cNvGrpSpPr/>
          <p:nvPr/>
        </p:nvGrpSpPr>
        <p:grpSpPr>
          <a:xfrm>
            <a:off x="136746" y="1064115"/>
            <a:ext cx="6207982" cy="5032552"/>
            <a:chOff x="774126" y="1172965"/>
            <a:chExt cx="6207982" cy="5032552"/>
          </a:xfrm>
        </p:grpSpPr>
        <p:grpSp>
          <p:nvGrpSpPr>
            <p:cNvPr id="114" name="Group 113">
              <a:extLst>
                <a:ext uri="{FF2B5EF4-FFF2-40B4-BE49-F238E27FC236}">
                  <a16:creationId xmlns:a16="http://schemas.microsoft.com/office/drawing/2014/main" id="{0AF3CED4-DAA7-5021-1218-56A27B5326F8}"/>
                </a:ext>
              </a:extLst>
            </p:cNvPr>
            <p:cNvGrpSpPr/>
            <p:nvPr/>
          </p:nvGrpSpPr>
          <p:grpSpPr>
            <a:xfrm>
              <a:off x="2423105" y="1172965"/>
              <a:ext cx="4341245" cy="3923884"/>
              <a:chOff x="2416083" y="1557562"/>
              <a:chExt cx="4341245" cy="3923884"/>
            </a:xfrm>
          </p:grpSpPr>
          <p:grpSp>
            <p:nvGrpSpPr>
              <p:cNvPr id="104" name="Group 103">
                <a:extLst>
                  <a:ext uri="{FF2B5EF4-FFF2-40B4-BE49-F238E27FC236}">
                    <a16:creationId xmlns:a16="http://schemas.microsoft.com/office/drawing/2014/main" id="{26DABEE7-D322-51EE-D0DD-13E094905A5D}"/>
                  </a:ext>
                </a:extLst>
              </p:cNvPr>
              <p:cNvGrpSpPr/>
              <p:nvPr/>
            </p:nvGrpSpPr>
            <p:grpSpPr>
              <a:xfrm>
                <a:off x="2988468" y="2466467"/>
                <a:ext cx="2963862" cy="3014979"/>
                <a:chOff x="2988468" y="2466467"/>
                <a:chExt cx="2963862" cy="3014979"/>
              </a:xfrm>
            </p:grpSpPr>
            <p:cxnSp>
              <p:nvCxnSpPr>
                <p:cNvPr id="63" name="Straight Arrow Connector 62">
                  <a:extLst>
                    <a:ext uri="{FF2B5EF4-FFF2-40B4-BE49-F238E27FC236}">
                      <a16:creationId xmlns:a16="http://schemas.microsoft.com/office/drawing/2014/main" id="{9650F351-EC97-22A0-520C-00695D9D4566}"/>
                    </a:ext>
                  </a:extLst>
                </p:cNvPr>
                <p:cNvCxnSpPr>
                  <a:cxnSpLocks/>
                </p:cNvCxnSpPr>
                <p:nvPr/>
              </p:nvCxnSpPr>
              <p:spPr>
                <a:xfrm>
                  <a:off x="3936999" y="2590800"/>
                  <a:ext cx="553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D504F-5BCE-FAFC-D3D0-B8942DCD1B69}"/>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6634DF8-5734-82A7-583A-2681F3576A00}"/>
                    </a:ext>
                  </a:extLst>
                </p:cNvPr>
                <p:cNvCxnSpPr>
                  <a:cxnSpLocks/>
                </p:cNvCxnSpPr>
                <p:nvPr/>
              </p:nvCxnSpPr>
              <p:spPr>
                <a:xfrm flipH="1">
                  <a:off x="4459752" y="5292496"/>
                  <a:ext cx="521758" cy="4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C9D7AA-AD4B-A8D5-D6A2-178EAE6E6194}"/>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3C38DA-E200-8D9F-5284-AD98220089CA}"/>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B99A3D-29E4-0F73-F49B-315D9693AB0B}"/>
                    </a:ext>
                  </a:extLst>
                </p:cNvPr>
                <p:cNvCxnSpPr>
                  <a:cxnSpLocks/>
                </p:cNvCxnSpPr>
                <p:nvPr/>
              </p:nvCxnSpPr>
              <p:spPr>
                <a:xfrm>
                  <a:off x="4085801" y="2923963"/>
                  <a:ext cx="372562" cy="6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D78D26A-C230-5F67-7C0B-02A1E6527B60}"/>
                    </a:ext>
                  </a:extLst>
                </p:cNvPr>
                <p:cNvCxnSpPr>
                  <a:cxnSpLocks/>
                </p:cNvCxnSpPr>
                <p:nvPr/>
              </p:nvCxnSpPr>
              <p:spPr>
                <a:xfrm>
                  <a:off x="4210684" y="3307098"/>
                  <a:ext cx="247679" cy="4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172C824-2854-A9F7-0AC2-62CCE8739808}"/>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1F1E41-CA94-FCE6-780D-4149B6D97198}"/>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44A406-96EA-C7F6-9F45-030909D2709A}"/>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FF0BE-6538-CF9E-0178-AFC7DF9A269B}"/>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3E6CF2-5452-5DBB-AA7F-86486CF0BD29}"/>
                    </a:ext>
                  </a:extLst>
                </p:cNvPr>
                <p:cNvCxnSpPr>
                  <a:cxnSpLocks/>
                </p:cNvCxnSpPr>
                <p:nvPr/>
              </p:nvCxnSpPr>
              <p:spPr>
                <a:xfrm flipH="1">
                  <a:off x="4459752" y="4908550"/>
                  <a:ext cx="363877" cy="8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322ED9-6DA8-9A75-12F4-2A06D060D43C}"/>
                    </a:ext>
                  </a:extLst>
                </p:cNvPr>
                <p:cNvCxnSpPr>
                  <a:cxnSpLocks/>
                </p:cNvCxnSpPr>
                <p:nvPr/>
              </p:nvCxnSpPr>
              <p:spPr>
                <a:xfrm flipH="1">
                  <a:off x="4480072" y="4563217"/>
                  <a:ext cx="239884" cy="9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DEEF1D-CC87-4F0E-7892-8222EB1C2CE1}"/>
                    </a:ext>
                  </a:extLst>
                </p:cNvPr>
                <p:cNvCxnSpPr>
                  <a:cxnSpLocks/>
                </p:cNvCxnSpPr>
                <p:nvPr/>
              </p:nvCxnSpPr>
              <p:spPr>
                <a:xfrm flipH="1" flipV="1">
                  <a:off x="3904552" y="2466467"/>
                  <a:ext cx="1141856" cy="3014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CF53171-EBF7-C518-9FFB-EFF814D84AEF}"/>
                  </a:ext>
                </a:extLst>
              </p:cNvPr>
              <p:cNvSpPr txBox="1"/>
              <p:nvPr/>
            </p:nvSpPr>
            <p:spPr>
              <a:xfrm>
                <a:off x="5212097" y="1980784"/>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12" name="TextBox 111">
                <a:extLst>
                  <a:ext uri="{FF2B5EF4-FFF2-40B4-BE49-F238E27FC236}">
                    <a16:creationId xmlns:a16="http://schemas.microsoft.com/office/drawing/2014/main" id="{49198DF4-1004-C3F7-ECE1-E7751C5EDDCA}"/>
                  </a:ext>
                </a:extLst>
              </p:cNvPr>
              <p:cNvSpPr txBox="1"/>
              <p:nvPr/>
            </p:nvSpPr>
            <p:spPr>
              <a:xfrm>
                <a:off x="2416083" y="2008724"/>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13" name="TextBox 112">
                <a:extLst>
                  <a:ext uri="{FF2B5EF4-FFF2-40B4-BE49-F238E27FC236}">
                    <a16:creationId xmlns:a16="http://schemas.microsoft.com/office/drawing/2014/main" id="{001AC3A6-D942-D1B3-FBBB-38EBF7B9E62F}"/>
                  </a:ext>
                </a:extLst>
              </p:cNvPr>
              <p:cNvSpPr txBox="1"/>
              <p:nvPr/>
            </p:nvSpPr>
            <p:spPr>
              <a:xfrm>
                <a:off x="3846657" y="1557562"/>
                <a:ext cx="1223412" cy="461665"/>
              </a:xfrm>
              <a:prstGeom prst="rect">
                <a:avLst/>
              </a:prstGeom>
              <a:noFill/>
            </p:spPr>
            <p:txBody>
              <a:bodyPr wrap="none" rtlCol="0">
                <a:spAutoFit/>
              </a:bodyPr>
              <a:lstStyle/>
              <a:p>
                <a:r>
                  <a:rPr lang="en-US" sz="2400" b="1" u="sng" noProof="0" dirty="0"/>
                  <a:t>HOVER</a:t>
                </a:r>
              </a:p>
            </p:txBody>
          </p:sp>
        </p:grpSp>
        <p:grpSp>
          <p:nvGrpSpPr>
            <p:cNvPr id="130" name="Group 129">
              <a:extLst>
                <a:ext uri="{FF2B5EF4-FFF2-40B4-BE49-F238E27FC236}">
                  <a16:creationId xmlns:a16="http://schemas.microsoft.com/office/drawing/2014/main" id="{8E9BCF43-B572-022D-43EE-7A524DFAAAF9}"/>
                </a:ext>
              </a:extLst>
            </p:cNvPr>
            <p:cNvGrpSpPr/>
            <p:nvPr/>
          </p:nvGrpSpPr>
          <p:grpSpPr>
            <a:xfrm>
              <a:off x="774126" y="5356536"/>
              <a:ext cx="6207982" cy="848981"/>
              <a:chOff x="774126" y="5356536"/>
              <a:chExt cx="6207982" cy="848981"/>
            </a:xfrm>
          </p:grpSpPr>
          <p:sp>
            <p:nvSpPr>
              <p:cNvPr id="128" name="TextBox 127">
                <a:extLst>
                  <a:ext uri="{FF2B5EF4-FFF2-40B4-BE49-F238E27FC236}">
                    <a16:creationId xmlns:a16="http://schemas.microsoft.com/office/drawing/2014/main" id="{F89EFB6F-6CF0-9635-1867-E1F920D37DF8}"/>
                  </a:ext>
                </a:extLst>
              </p:cNvPr>
              <p:cNvSpPr txBox="1"/>
              <p:nvPr/>
            </p:nvSpPr>
            <p:spPr>
              <a:xfrm>
                <a:off x="774126" y="5356536"/>
                <a:ext cx="6207982" cy="646331"/>
              </a:xfrm>
              <a:prstGeom prst="rect">
                <a:avLst/>
              </a:prstGeom>
              <a:noFill/>
            </p:spPr>
            <p:txBody>
              <a:bodyPr wrap="none" rtlCol="0">
                <a:spAutoFit/>
              </a:bodyPr>
              <a:lstStyle/>
              <a:p>
                <a:r>
                  <a:rPr lang="en-US" noProof="0" dirty="0">
                    <a:solidFill>
                      <a:srgbClr val="FF0000"/>
                    </a:solidFill>
                  </a:rPr>
                  <a:t>Linear Velocity Distribution, symmetric Velocity Distribution</a:t>
                </a:r>
              </a:p>
              <a:p>
                <a:endParaRPr lang="en-US" noProof="0" dirty="0">
                  <a:solidFill>
                    <a:srgbClr val="FF0000"/>
                  </a:solidFill>
                </a:endParaRPr>
              </a:p>
            </p:txBody>
          </p:sp>
          <p:sp>
            <p:nvSpPr>
              <p:cNvPr id="129" name="TextBox 128">
                <a:extLst>
                  <a:ext uri="{FF2B5EF4-FFF2-40B4-BE49-F238E27FC236}">
                    <a16:creationId xmlns:a16="http://schemas.microsoft.com/office/drawing/2014/main" id="{38B322C0-B218-22E0-D34A-DED40BF312B1}"/>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grpSp>
        <p:nvGrpSpPr>
          <p:cNvPr id="195" name="Group 194">
            <a:extLst>
              <a:ext uri="{FF2B5EF4-FFF2-40B4-BE49-F238E27FC236}">
                <a16:creationId xmlns:a16="http://schemas.microsoft.com/office/drawing/2014/main" id="{B9A66E73-7FB6-F107-2A52-59A4C978914C}"/>
              </a:ext>
            </a:extLst>
          </p:cNvPr>
          <p:cNvGrpSpPr/>
          <p:nvPr/>
        </p:nvGrpSpPr>
        <p:grpSpPr>
          <a:xfrm>
            <a:off x="6477591" y="1089776"/>
            <a:ext cx="5651821" cy="5055540"/>
            <a:chOff x="6350266" y="1251826"/>
            <a:chExt cx="5651821" cy="5055540"/>
          </a:xfrm>
        </p:grpSpPr>
        <p:grpSp>
          <p:nvGrpSpPr>
            <p:cNvPr id="189" name="Group 188">
              <a:extLst>
                <a:ext uri="{FF2B5EF4-FFF2-40B4-BE49-F238E27FC236}">
                  <a16:creationId xmlns:a16="http://schemas.microsoft.com/office/drawing/2014/main" id="{887D2D8D-9826-447E-2046-B7537DE5815F}"/>
                </a:ext>
              </a:extLst>
            </p:cNvPr>
            <p:cNvGrpSpPr/>
            <p:nvPr/>
          </p:nvGrpSpPr>
          <p:grpSpPr>
            <a:xfrm>
              <a:off x="6621533" y="1251826"/>
              <a:ext cx="5091330" cy="5055540"/>
              <a:chOff x="7067074" y="1234451"/>
              <a:chExt cx="5091330" cy="5055540"/>
            </a:xfrm>
          </p:grpSpPr>
          <p:grpSp>
            <p:nvGrpSpPr>
              <p:cNvPr id="156" name="Group 155">
                <a:extLst>
                  <a:ext uri="{FF2B5EF4-FFF2-40B4-BE49-F238E27FC236}">
                    <a16:creationId xmlns:a16="http://schemas.microsoft.com/office/drawing/2014/main" id="{CAEC7C69-7040-5E8C-1BA1-EF64005D9210}"/>
                  </a:ext>
                </a:extLst>
              </p:cNvPr>
              <p:cNvGrpSpPr/>
              <p:nvPr/>
            </p:nvGrpSpPr>
            <p:grpSpPr>
              <a:xfrm>
                <a:off x="7067074" y="1234451"/>
                <a:ext cx="5091330" cy="5055540"/>
                <a:chOff x="2186083" y="1149977"/>
                <a:chExt cx="5091330" cy="5055540"/>
              </a:xfrm>
            </p:grpSpPr>
            <p:grpSp>
              <p:nvGrpSpPr>
                <p:cNvPr id="157" name="Group 156">
                  <a:extLst>
                    <a:ext uri="{FF2B5EF4-FFF2-40B4-BE49-F238E27FC236}">
                      <a16:creationId xmlns:a16="http://schemas.microsoft.com/office/drawing/2014/main" id="{119EFC08-A154-B166-D50C-244BC0B18278}"/>
                    </a:ext>
                  </a:extLst>
                </p:cNvPr>
                <p:cNvGrpSpPr/>
                <p:nvPr/>
              </p:nvGrpSpPr>
              <p:grpSpPr>
                <a:xfrm>
                  <a:off x="2428267" y="1149977"/>
                  <a:ext cx="4297976" cy="3002284"/>
                  <a:chOff x="2421245" y="1534574"/>
                  <a:chExt cx="4297976" cy="3002284"/>
                </a:xfrm>
              </p:grpSpPr>
              <p:grpSp>
                <p:nvGrpSpPr>
                  <p:cNvPr id="161" name="Group 160">
                    <a:extLst>
                      <a:ext uri="{FF2B5EF4-FFF2-40B4-BE49-F238E27FC236}">
                        <a16:creationId xmlns:a16="http://schemas.microsoft.com/office/drawing/2014/main" id="{7D92981A-52CC-E877-F0E3-18FED926704F}"/>
                      </a:ext>
                    </a:extLst>
                  </p:cNvPr>
                  <p:cNvGrpSpPr/>
                  <p:nvPr/>
                </p:nvGrpSpPr>
                <p:grpSpPr>
                  <a:xfrm>
                    <a:off x="2988468" y="3411054"/>
                    <a:ext cx="2963862" cy="1125804"/>
                    <a:chOff x="2988468" y="3411054"/>
                    <a:chExt cx="2963862" cy="1125804"/>
                  </a:xfrm>
                </p:grpSpPr>
                <p:cxnSp>
                  <p:nvCxnSpPr>
                    <p:cNvPr id="165" name="Straight Connector 164">
                      <a:extLst>
                        <a:ext uri="{FF2B5EF4-FFF2-40B4-BE49-F238E27FC236}">
                          <a16:creationId xmlns:a16="http://schemas.microsoft.com/office/drawing/2014/main" id="{D1C06889-6B0B-FFF3-4434-7F13B93D9452}"/>
                        </a:ext>
                      </a:extLst>
                    </p:cNvPr>
                    <p:cNvCxnSpPr>
                      <a:cxnSpLocks/>
                    </p:cNvCxnSpPr>
                    <p:nvPr/>
                  </p:nvCxnSpPr>
                  <p:spPr>
                    <a:xfrm flipV="1">
                      <a:off x="2988468" y="3411054"/>
                      <a:ext cx="2963862" cy="112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C7509AF-5B2C-F02E-DC96-7AFDD4C73909}"/>
                        </a:ext>
                      </a:extLst>
                    </p:cNvPr>
                    <p:cNvCxnSpPr>
                      <a:cxnSpLocks/>
                    </p:cNvCxnSpPr>
                    <p:nvPr/>
                  </p:nvCxnSpPr>
                  <p:spPr>
                    <a:xfrm>
                      <a:off x="5821680" y="3440556"/>
                      <a:ext cx="0"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F1A5804-619F-875D-4331-F55A8E82A120}"/>
                        </a:ext>
                      </a:extLst>
                    </p:cNvPr>
                    <p:cNvCxnSpPr>
                      <a:cxnSpLocks/>
                    </p:cNvCxnSpPr>
                    <p:nvPr/>
                  </p:nvCxnSpPr>
                  <p:spPr>
                    <a:xfrm flipV="1">
                      <a:off x="3162007" y="3962398"/>
                      <a:ext cx="0" cy="51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1F29ED0-7902-9D33-5B16-FE0ED2959D2E}"/>
                        </a:ext>
                      </a:extLst>
                    </p:cNvPr>
                    <p:cNvCxnSpPr>
                      <a:cxnSpLocks/>
                    </p:cNvCxnSpPr>
                    <p:nvPr/>
                  </p:nvCxnSpPr>
                  <p:spPr>
                    <a:xfrm>
                      <a:off x="5430520" y="3592956"/>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DB903F8-360C-1576-F5DA-7DF5EA31DFCD}"/>
                        </a:ext>
                      </a:extLst>
                    </p:cNvPr>
                    <p:cNvCxnSpPr>
                      <a:cxnSpLocks/>
                    </p:cNvCxnSpPr>
                    <p:nvPr/>
                  </p:nvCxnSpPr>
                  <p:spPr>
                    <a:xfrm>
                      <a:off x="5122608" y="3727449"/>
                      <a:ext cx="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82EF3C8-EB12-3C9D-F1ED-EA444ABE698C}"/>
                        </a:ext>
                      </a:extLst>
                    </p:cNvPr>
                    <p:cNvCxnSpPr>
                      <a:cxnSpLocks/>
                    </p:cNvCxnSpPr>
                    <p:nvPr/>
                  </p:nvCxnSpPr>
                  <p:spPr>
                    <a:xfrm flipV="1">
                      <a:off x="3505200" y="3950823"/>
                      <a:ext cx="0" cy="406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BD8A671-57DA-9274-239B-383D6332CA57}"/>
                        </a:ext>
                      </a:extLst>
                    </p:cNvPr>
                    <p:cNvCxnSpPr>
                      <a:cxnSpLocks/>
                    </p:cNvCxnSpPr>
                    <p:nvPr/>
                  </p:nvCxnSpPr>
                  <p:spPr>
                    <a:xfrm flipV="1">
                      <a:off x="3830320" y="3962398"/>
                      <a:ext cx="0" cy="24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5BF892E4-FD4B-378F-3D48-BB1CA704F8A1}"/>
                      </a:ext>
                    </a:extLst>
                  </p:cNvPr>
                  <p:cNvSpPr txBox="1"/>
                  <p:nvPr/>
                </p:nvSpPr>
                <p:spPr>
                  <a:xfrm>
                    <a:off x="5173990" y="1854019"/>
                    <a:ext cx="1545231" cy="646331"/>
                  </a:xfrm>
                  <a:prstGeom prst="rect">
                    <a:avLst/>
                  </a:prstGeom>
                  <a:noFill/>
                </p:spPr>
                <p:txBody>
                  <a:bodyPr wrap="none" rtlCol="0">
                    <a:spAutoFit/>
                  </a:bodyPr>
                  <a:lstStyle/>
                  <a:p>
                    <a:r>
                      <a:rPr lang="en-US" noProof="0" dirty="0">
                        <a:solidFill>
                          <a:srgbClr val="FF0000"/>
                        </a:solidFill>
                      </a:rPr>
                      <a:t>ADVANCING </a:t>
                    </a:r>
                  </a:p>
                  <a:p>
                    <a:r>
                      <a:rPr lang="en-US" noProof="0" dirty="0">
                        <a:solidFill>
                          <a:srgbClr val="FF0000"/>
                        </a:solidFill>
                      </a:rPr>
                      <a:t>SIDE</a:t>
                    </a:r>
                  </a:p>
                </p:txBody>
              </p:sp>
              <p:sp>
                <p:nvSpPr>
                  <p:cNvPr id="163" name="TextBox 162">
                    <a:extLst>
                      <a:ext uri="{FF2B5EF4-FFF2-40B4-BE49-F238E27FC236}">
                        <a16:creationId xmlns:a16="http://schemas.microsoft.com/office/drawing/2014/main" id="{AFD19BCD-BAD6-919A-09A7-FCD409F1DD7C}"/>
                      </a:ext>
                    </a:extLst>
                  </p:cNvPr>
                  <p:cNvSpPr txBox="1"/>
                  <p:nvPr/>
                </p:nvSpPr>
                <p:spPr>
                  <a:xfrm>
                    <a:off x="2421245" y="1927382"/>
                    <a:ext cx="1524263" cy="646331"/>
                  </a:xfrm>
                  <a:prstGeom prst="rect">
                    <a:avLst/>
                  </a:prstGeom>
                  <a:noFill/>
                </p:spPr>
                <p:txBody>
                  <a:bodyPr wrap="none" rtlCol="0">
                    <a:spAutoFit/>
                  </a:bodyPr>
                  <a:lstStyle/>
                  <a:p>
                    <a:r>
                      <a:rPr lang="en-US" noProof="0" dirty="0">
                        <a:solidFill>
                          <a:srgbClr val="0070C0"/>
                        </a:solidFill>
                      </a:rPr>
                      <a:t>RETREATING </a:t>
                    </a:r>
                  </a:p>
                  <a:p>
                    <a:r>
                      <a:rPr lang="en-US" noProof="0" dirty="0">
                        <a:solidFill>
                          <a:srgbClr val="0070C0"/>
                        </a:solidFill>
                      </a:rPr>
                      <a:t>SIDE</a:t>
                    </a:r>
                  </a:p>
                </p:txBody>
              </p:sp>
              <p:sp>
                <p:nvSpPr>
                  <p:cNvPr id="164" name="TextBox 163">
                    <a:extLst>
                      <a:ext uri="{FF2B5EF4-FFF2-40B4-BE49-F238E27FC236}">
                        <a16:creationId xmlns:a16="http://schemas.microsoft.com/office/drawing/2014/main" id="{A8892068-38AD-E531-0C8A-4661306095C7}"/>
                      </a:ext>
                    </a:extLst>
                  </p:cNvPr>
                  <p:cNvSpPr txBox="1"/>
                  <p:nvPr/>
                </p:nvSpPr>
                <p:spPr>
                  <a:xfrm>
                    <a:off x="3613026" y="1534574"/>
                    <a:ext cx="1722331" cy="461665"/>
                  </a:xfrm>
                  <a:prstGeom prst="rect">
                    <a:avLst/>
                  </a:prstGeom>
                  <a:noFill/>
                </p:spPr>
                <p:txBody>
                  <a:bodyPr wrap="none" rtlCol="0">
                    <a:spAutoFit/>
                  </a:bodyPr>
                  <a:lstStyle/>
                  <a:p>
                    <a:r>
                      <a:rPr lang="en-US" sz="2400" b="1" u="sng" noProof="0" dirty="0"/>
                      <a:t>FORWARD</a:t>
                    </a:r>
                  </a:p>
                </p:txBody>
              </p:sp>
            </p:grpSp>
            <p:grpSp>
              <p:nvGrpSpPr>
                <p:cNvPr id="158" name="Group 157">
                  <a:extLst>
                    <a:ext uri="{FF2B5EF4-FFF2-40B4-BE49-F238E27FC236}">
                      <a16:creationId xmlns:a16="http://schemas.microsoft.com/office/drawing/2014/main" id="{1E436BA3-2C0C-D03E-4578-7F4E13B9B767}"/>
                    </a:ext>
                  </a:extLst>
                </p:cNvPr>
                <p:cNvGrpSpPr/>
                <p:nvPr/>
              </p:nvGrpSpPr>
              <p:grpSpPr>
                <a:xfrm>
                  <a:off x="2186083" y="5300748"/>
                  <a:ext cx="5091330" cy="904769"/>
                  <a:chOff x="2186083" y="5300748"/>
                  <a:chExt cx="5091330" cy="904769"/>
                </a:xfrm>
              </p:grpSpPr>
              <p:sp>
                <p:nvSpPr>
                  <p:cNvPr id="159" name="TextBox 158">
                    <a:extLst>
                      <a:ext uri="{FF2B5EF4-FFF2-40B4-BE49-F238E27FC236}">
                        <a16:creationId xmlns:a16="http://schemas.microsoft.com/office/drawing/2014/main" id="{F7D13A9E-A713-2BAB-05E0-F053EBF61ABE}"/>
                      </a:ext>
                    </a:extLst>
                  </p:cNvPr>
                  <p:cNvSpPr txBox="1"/>
                  <p:nvPr/>
                </p:nvSpPr>
                <p:spPr>
                  <a:xfrm>
                    <a:off x="2186083" y="5300748"/>
                    <a:ext cx="5091330" cy="369332"/>
                  </a:xfrm>
                  <a:prstGeom prst="rect">
                    <a:avLst/>
                  </a:prstGeom>
                  <a:noFill/>
                </p:spPr>
                <p:txBody>
                  <a:bodyPr wrap="none" rtlCol="0">
                    <a:spAutoFit/>
                  </a:bodyPr>
                  <a:lstStyle/>
                  <a:p>
                    <a:r>
                      <a:rPr lang="en-US" noProof="0" dirty="0">
                        <a:solidFill>
                          <a:srgbClr val="FF0000"/>
                        </a:solidFill>
                      </a:rPr>
                      <a:t>Linear but Non-symmetrical Velocity Distribution</a:t>
                    </a:r>
                  </a:p>
                </p:txBody>
              </p:sp>
              <p:sp>
                <p:nvSpPr>
                  <p:cNvPr id="160" name="TextBox 159">
                    <a:extLst>
                      <a:ext uri="{FF2B5EF4-FFF2-40B4-BE49-F238E27FC236}">
                        <a16:creationId xmlns:a16="http://schemas.microsoft.com/office/drawing/2014/main" id="{5CBB7781-67E2-A743-BB74-928BF55A6905}"/>
                      </a:ext>
                    </a:extLst>
                  </p:cNvPr>
                  <p:cNvSpPr txBox="1"/>
                  <p:nvPr/>
                </p:nvSpPr>
                <p:spPr>
                  <a:xfrm>
                    <a:off x="3042382" y="5836185"/>
                    <a:ext cx="184731" cy="369332"/>
                  </a:xfrm>
                  <a:prstGeom prst="rect">
                    <a:avLst/>
                  </a:prstGeom>
                  <a:noFill/>
                </p:spPr>
                <p:txBody>
                  <a:bodyPr wrap="none" rtlCol="0">
                    <a:spAutoFit/>
                  </a:bodyPr>
                  <a:lstStyle/>
                  <a:p>
                    <a:endParaRPr lang="en-US" noProof="0" dirty="0">
                      <a:solidFill>
                        <a:srgbClr val="FF0000"/>
                      </a:solidFill>
                    </a:endParaRPr>
                  </a:p>
                </p:txBody>
              </p:sp>
            </p:grpSp>
          </p:grpSp>
          <p:cxnSp>
            <p:nvCxnSpPr>
              <p:cNvPr id="180" name="Connector: Curved 179">
                <a:extLst>
                  <a:ext uri="{FF2B5EF4-FFF2-40B4-BE49-F238E27FC236}">
                    <a16:creationId xmlns:a16="http://schemas.microsoft.com/office/drawing/2014/main" id="{9FB4C7A7-D608-521B-C7B7-6DC5A7AE445E}"/>
                  </a:ext>
                </a:extLst>
              </p:cNvPr>
              <p:cNvCxnSpPr>
                <a:cxnSpLocks/>
              </p:cNvCxnSpPr>
              <p:nvPr/>
            </p:nvCxnSpPr>
            <p:spPr>
              <a:xfrm rot="5400000">
                <a:off x="7510314" y="3711336"/>
                <a:ext cx="547404" cy="458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289A5C9C-E9A9-DFB4-E09B-349B83C7C1CD}"/>
                  </a:ext>
                </a:extLst>
              </p:cNvPr>
              <p:cNvCxnSpPr>
                <a:cxnSpLocks/>
              </p:cNvCxnSpPr>
              <p:nvPr/>
            </p:nvCxnSpPr>
            <p:spPr>
              <a:xfrm rot="5400000" flipH="1" flipV="1">
                <a:off x="10642885" y="2976217"/>
                <a:ext cx="693277" cy="5472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11A2C6B5-8811-682A-59BB-D7BF430B4776}"/>
                </a:ext>
              </a:extLst>
            </p:cNvPr>
            <p:cNvSpPr txBox="1"/>
            <p:nvPr/>
          </p:nvSpPr>
          <p:spPr>
            <a:xfrm>
              <a:off x="10788665" y="2400238"/>
              <a:ext cx="1213422" cy="1169551"/>
            </a:xfrm>
            <a:prstGeom prst="rect">
              <a:avLst/>
            </a:prstGeom>
            <a:noFill/>
          </p:spPr>
          <p:txBody>
            <a:bodyPr wrap="square" rtlCol="0">
              <a:spAutoFit/>
            </a:bodyPr>
            <a:lstStyle/>
            <a:p>
              <a:r>
                <a:rPr lang="en-US" sz="1400" i="1" noProof="0" dirty="0">
                  <a:solidFill>
                    <a:srgbClr val="FF0000"/>
                  </a:solidFill>
                </a:rPr>
                <a:t>Velocity accelerates considerably at this point.</a:t>
              </a:r>
            </a:p>
            <a:p>
              <a:endParaRPr lang="en-US" sz="1400" i="1" noProof="0" dirty="0">
                <a:solidFill>
                  <a:srgbClr val="FF0000"/>
                </a:solidFill>
              </a:endParaRPr>
            </a:p>
          </p:txBody>
        </p:sp>
        <p:sp>
          <p:nvSpPr>
            <p:cNvPr id="194" name="TextBox 193">
              <a:extLst>
                <a:ext uri="{FF2B5EF4-FFF2-40B4-BE49-F238E27FC236}">
                  <a16:creationId xmlns:a16="http://schemas.microsoft.com/office/drawing/2014/main" id="{86EDC658-4089-5F48-9C5A-DCB968CBF3AC}"/>
                </a:ext>
              </a:extLst>
            </p:cNvPr>
            <p:cNvSpPr txBox="1"/>
            <p:nvPr/>
          </p:nvSpPr>
          <p:spPr>
            <a:xfrm>
              <a:off x="6350266" y="4024414"/>
              <a:ext cx="1297046" cy="1169551"/>
            </a:xfrm>
            <a:prstGeom prst="rect">
              <a:avLst/>
            </a:prstGeom>
            <a:noFill/>
          </p:spPr>
          <p:txBody>
            <a:bodyPr wrap="square" rtlCol="0">
              <a:spAutoFit/>
            </a:bodyPr>
            <a:lstStyle/>
            <a:p>
              <a:r>
                <a:rPr lang="en-US" sz="1400" i="1" noProof="0" dirty="0">
                  <a:solidFill>
                    <a:srgbClr val="0070C0"/>
                  </a:solidFill>
                </a:rPr>
                <a:t>Velocity decelerates considerably at this point.</a:t>
              </a:r>
            </a:p>
            <a:p>
              <a:endParaRPr lang="en-US" sz="1400" i="1" noProof="0" dirty="0">
                <a:solidFill>
                  <a:srgbClr val="0070C0"/>
                </a:solidFill>
              </a:endParaRPr>
            </a:p>
          </p:txBody>
        </p:sp>
      </p:grpSp>
      <p:sp>
        <p:nvSpPr>
          <p:cNvPr id="201" name="Rectangle 1">
            <a:extLst>
              <a:ext uri="{FF2B5EF4-FFF2-40B4-BE49-F238E27FC236}">
                <a16:creationId xmlns:a16="http://schemas.microsoft.com/office/drawing/2014/main" id="{0192B790-B1AE-A874-B2A4-9989DEC62832}"/>
              </a:ext>
            </a:extLst>
          </p:cNvPr>
          <p:cNvSpPr txBox="1">
            <a:spLocks noChangeArrowheads="1"/>
          </p:cNvSpPr>
          <p:nvPr/>
        </p:nvSpPr>
        <p:spPr bwMode="auto">
          <a:xfrm>
            <a:off x="7012226" y="5624210"/>
            <a:ext cx="41731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1400" b="1" i="1" noProof="0" dirty="0">
                <a:latin typeface="Arial" panose="020B0604020202020204" pitchFamily="34" charset="0"/>
              </a:rPr>
              <a:t>The velocity distribution </a:t>
            </a:r>
            <a:r>
              <a:rPr lang="en-US" sz="1400" i="1" noProof="0" dirty="0">
                <a:latin typeface="Arial" panose="020B0604020202020204" pitchFamily="34" charset="0"/>
              </a:rPr>
              <a:t>creates </a:t>
            </a:r>
            <a:r>
              <a:rPr lang="en-US" sz="1400" b="1" i="1" noProof="0" dirty="0">
                <a:latin typeface="Arial" panose="020B0604020202020204" pitchFamily="34" charset="0"/>
              </a:rPr>
              <a:t>an imbalance of moments </a:t>
            </a:r>
            <a:r>
              <a:rPr lang="en-US" sz="1400" i="1" noProof="0" dirty="0">
                <a:latin typeface="Arial" panose="020B0604020202020204" pitchFamily="34" charset="0"/>
              </a:rPr>
              <a:t>on the aircraft. To overcome this, there must be </a:t>
            </a:r>
            <a:r>
              <a:rPr lang="en-US" sz="1400" b="1" i="1" noProof="0" dirty="0">
                <a:latin typeface="Arial" panose="020B0604020202020204" pitchFamily="34" charset="0"/>
              </a:rPr>
              <a:t>a control system on the aircraft</a:t>
            </a:r>
            <a:r>
              <a:rPr lang="en-US" sz="1400" i="1" noProof="0" dirty="0">
                <a:latin typeface="Arial" panose="020B0604020202020204" pitchFamily="34" charset="0"/>
              </a:rPr>
              <a:t>.</a:t>
            </a:r>
          </a:p>
          <a:p>
            <a:pPr marL="0" indent="0" eaLnBrk="0" fontAlgn="base" hangingPunct="0">
              <a:lnSpc>
                <a:spcPct val="100000"/>
              </a:lnSpc>
              <a:spcBef>
                <a:spcPct val="0"/>
              </a:spcBef>
              <a:spcAft>
                <a:spcPct val="0"/>
              </a:spcAft>
              <a:buFontTx/>
              <a:buNone/>
            </a:pPr>
            <a:endParaRPr lang="en-US" sz="1400" i="1" noProof="0" dirty="0">
              <a:latin typeface="Arial" panose="020B0604020202020204" pitchFamily="34" charset="0"/>
            </a:endParaRPr>
          </a:p>
        </p:txBody>
      </p:sp>
      <p:grpSp>
        <p:nvGrpSpPr>
          <p:cNvPr id="208" name="Group 207">
            <a:extLst>
              <a:ext uri="{FF2B5EF4-FFF2-40B4-BE49-F238E27FC236}">
                <a16:creationId xmlns:a16="http://schemas.microsoft.com/office/drawing/2014/main" id="{A1E04C1F-933B-4A5D-2064-57AB615CCF3D}"/>
              </a:ext>
            </a:extLst>
          </p:cNvPr>
          <p:cNvGrpSpPr/>
          <p:nvPr/>
        </p:nvGrpSpPr>
        <p:grpSpPr>
          <a:xfrm>
            <a:off x="4588961" y="66591"/>
            <a:ext cx="1662967" cy="923330"/>
            <a:chOff x="4351152" y="111935"/>
            <a:chExt cx="1662967" cy="923330"/>
          </a:xfrm>
        </p:grpSpPr>
        <p:sp>
          <p:nvSpPr>
            <p:cNvPr id="204" name="TextBox 203">
              <a:extLst>
                <a:ext uri="{FF2B5EF4-FFF2-40B4-BE49-F238E27FC236}">
                  <a16:creationId xmlns:a16="http://schemas.microsoft.com/office/drawing/2014/main" id="{A834B149-B45B-021D-509A-A48456386F2D}"/>
                </a:ext>
              </a:extLst>
            </p:cNvPr>
            <p:cNvSpPr txBox="1"/>
            <p:nvPr/>
          </p:nvSpPr>
          <p:spPr>
            <a:xfrm>
              <a:off x="4581739" y="111935"/>
              <a:ext cx="1432380" cy="923330"/>
            </a:xfrm>
            <a:prstGeom prst="rect">
              <a:avLst/>
            </a:prstGeom>
            <a:noFill/>
          </p:spPr>
          <p:txBody>
            <a:bodyPr wrap="none" rtlCol="0">
              <a:spAutoFit/>
            </a:bodyPr>
            <a:lstStyle/>
            <a:p>
              <a:pPr marL="342900" indent="-342900">
                <a:buAutoNum type="arabicPeriod"/>
              </a:pPr>
              <a:r>
                <a:rPr lang="en-US" b="1" noProof="0" dirty="0"/>
                <a:t>Hover</a:t>
              </a:r>
            </a:p>
            <a:p>
              <a:pPr marL="342900" indent="-342900">
                <a:buAutoNum type="arabicPeriod"/>
              </a:pPr>
              <a:r>
                <a:rPr lang="en-US" b="1" noProof="0" dirty="0"/>
                <a:t>Forward</a:t>
              </a:r>
            </a:p>
            <a:p>
              <a:pPr marL="342900" indent="-342900">
                <a:buAutoNum type="arabicPeriod"/>
              </a:pPr>
              <a:r>
                <a:rPr lang="en-US" b="1" noProof="0" dirty="0"/>
                <a:t>Axial</a:t>
              </a:r>
            </a:p>
          </p:txBody>
        </p:sp>
        <p:sp>
          <p:nvSpPr>
            <p:cNvPr id="207" name="Left Brace 206">
              <a:extLst>
                <a:ext uri="{FF2B5EF4-FFF2-40B4-BE49-F238E27FC236}">
                  <a16:creationId xmlns:a16="http://schemas.microsoft.com/office/drawing/2014/main" id="{E678E7B2-FDC1-2BB0-88A8-2ACD80948C50}"/>
                </a:ext>
              </a:extLst>
            </p:cNvPr>
            <p:cNvSpPr/>
            <p:nvPr/>
          </p:nvSpPr>
          <p:spPr>
            <a:xfrm>
              <a:off x="4351152" y="198331"/>
              <a:ext cx="230587" cy="776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b="1" noProof="0" dirty="0"/>
            </a:p>
          </p:txBody>
        </p:sp>
      </p:grpSp>
      <p:cxnSp>
        <p:nvCxnSpPr>
          <p:cNvPr id="210" name="Straight Connector 209">
            <a:extLst>
              <a:ext uri="{FF2B5EF4-FFF2-40B4-BE49-F238E27FC236}">
                <a16:creationId xmlns:a16="http://schemas.microsoft.com/office/drawing/2014/main" id="{80EEE498-DD16-CDAE-C6BC-C59C87835202}"/>
              </a:ext>
            </a:extLst>
          </p:cNvPr>
          <p:cNvCxnSpPr>
            <a:cxnSpLocks/>
          </p:cNvCxnSpPr>
          <p:nvPr/>
        </p:nvCxnSpPr>
        <p:spPr>
          <a:xfrm>
            <a:off x="6258075" y="1100076"/>
            <a:ext cx="0" cy="5297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781205-2763-75B8-1D74-DC2312D5CD9C}"/>
              </a:ext>
            </a:extLst>
          </p:cNvPr>
          <p:cNvGrpSpPr/>
          <p:nvPr/>
        </p:nvGrpSpPr>
        <p:grpSpPr>
          <a:xfrm>
            <a:off x="6591329" y="1530765"/>
            <a:ext cx="4860754" cy="3808867"/>
            <a:chOff x="6591329" y="1530765"/>
            <a:chExt cx="4860754" cy="3808867"/>
          </a:xfrm>
        </p:grpSpPr>
        <p:grpSp>
          <p:nvGrpSpPr>
            <p:cNvPr id="133" name="Group 132">
              <a:extLst>
                <a:ext uri="{FF2B5EF4-FFF2-40B4-BE49-F238E27FC236}">
                  <a16:creationId xmlns:a16="http://schemas.microsoft.com/office/drawing/2014/main" id="{2F502B5D-6F65-493F-8F80-D2025F9D770A}"/>
                </a:ext>
              </a:extLst>
            </p:cNvPr>
            <p:cNvGrpSpPr/>
            <p:nvPr/>
          </p:nvGrpSpPr>
          <p:grpSpPr>
            <a:xfrm>
              <a:off x="6591329" y="1787486"/>
              <a:ext cx="4860754" cy="3552146"/>
              <a:chOff x="2028554" y="1847687"/>
              <a:chExt cx="4860754" cy="3552146"/>
            </a:xfrm>
          </p:grpSpPr>
          <p:grpSp>
            <p:nvGrpSpPr>
              <p:cNvPr id="134" name="Group 133">
                <a:extLst>
                  <a:ext uri="{FF2B5EF4-FFF2-40B4-BE49-F238E27FC236}">
                    <a16:creationId xmlns:a16="http://schemas.microsoft.com/office/drawing/2014/main" id="{93952CFC-A649-86F8-58A9-0A9EA106D635}"/>
                  </a:ext>
                </a:extLst>
              </p:cNvPr>
              <p:cNvGrpSpPr/>
              <p:nvPr/>
            </p:nvGrpSpPr>
            <p:grpSpPr>
              <a:xfrm>
                <a:off x="2028554" y="1847687"/>
                <a:ext cx="4860754" cy="3552146"/>
                <a:chOff x="2028554" y="1847687"/>
                <a:chExt cx="4860754" cy="3552146"/>
              </a:xfrm>
            </p:grpSpPr>
            <p:grpSp>
              <p:nvGrpSpPr>
                <p:cNvPr id="137" name="Group 136">
                  <a:extLst>
                    <a:ext uri="{FF2B5EF4-FFF2-40B4-BE49-F238E27FC236}">
                      <a16:creationId xmlns:a16="http://schemas.microsoft.com/office/drawing/2014/main" id="{852CDCD2-F8CC-723A-D60E-152EF94A5E19}"/>
                    </a:ext>
                  </a:extLst>
                </p:cNvPr>
                <p:cNvGrpSpPr/>
                <p:nvPr/>
              </p:nvGrpSpPr>
              <p:grpSpPr>
                <a:xfrm>
                  <a:off x="2028554" y="1847687"/>
                  <a:ext cx="4860754" cy="3552146"/>
                  <a:chOff x="2020386" y="2230570"/>
                  <a:chExt cx="4860754" cy="3552146"/>
                </a:xfrm>
              </p:grpSpPr>
              <p:grpSp>
                <p:nvGrpSpPr>
                  <p:cNvPr id="139" name="Group 138">
                    <a:extLst>
                      <a:ext uri="{FF2B5EF4-FFF2-40B4-BE49-F238E27FC236}">
                        <a16:creationId xmlns:a16="http://schemas.microsoft.com/office/drawing/2014/main" id="{5C887141-A1B5-08CB-A80C-6C818512DB89}"/>
                      </a:ext>
                    </a:extLst>
                  </p:cNvPr>
                  <p:cNvGrpSpPr/>
                  <p:nvPr/>
                </p:nvGrpSpPr>
                <p:grpSpPr>
                  <a:xfrm>
                    <a:off x="3129280" y="2590800"/>
                    <a:ext cx="2692400" cy="3131820"/>
                    <a:chOff x="2529840" y="3261360"/>
                    <a:chExt cx="2692400" cy="3131820"/>
                  </a:xfrm>
                </p:grpSpPr>
                <p:sp>
                  <p:nvSpPr>
                    <p:cNvPr id="144" name="Oval 143">
                      <a:extLst>
                        <a:ext uri="{FF2B5EF4-FFF2-40B4-BE49-F238E27FC236}">
                          <a16:creationId xmlns:a16="http://schemas.microsoft.com/office/drawing/2014/main" id="{5CA7C27C-D0EF-3A34-2BE5-A5F5D70B27E4}"/>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5" name="Oval 144">
                      <a:extLst>
                        <a:ext uri="{FF2B5EF4-FFF2-40B4-BE49-F238E27FC236}">
                          <a16:creationId xmlns:a16="http://schemas.microsoft.com/office/drawing/2014/main" id="{56073E65-949A-DBC9-3D2B-6A0BDC0184D1}"/>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6" name="Rectangle 145">
                      <a:extLst>
                        <a:ext uri="{FF2B5EF4-FFF2-40B4-BE49-F238E27FC236}">
                          <a16:creationId xmlns:a16="http://schemas.microsoft.com/office/drawing/2014/main" id="{6B93FD78-87AB-17AB-C2BA-0CA1FCDF2E9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7" name="Rectangle 146">
                      <a:extLst>
                        <a:ext uri="{FF2B5EF4-FFF2-40B4-BE49-F238E27FC236}">
                          <a16:creationId xmlns:a16="http://schemas.microsoft.com/office/drawing/2014/main" id="{607BD920-391A-12E0-5A2E-64D458BF5675}"/>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8" name="Rectangle 147">
                      <a:extLst>
                        <a:ext uri="{FF2B5EF4-FFF2-40B4-BE49-F238E27FC236}">
                          <a16:creationId xmlns:a16="http://schemas.microsoft.com/office/drawing/2014/main" id="{59881805-17E6-B23A-0890-94C71C22600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49" name="Rectangle 148">
                      <a:extLst>
                        <a:ext uri="{FF2B5EF4-FFF2-40B4-BE49-F238E27FC236}">
                          <a16:creationId xmlns:a16="http://schemas.microsoft.com/office/drawing/2014/main" id="{068A6A47-A72E-B545-7961-3563B6A094FD}"/>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0" name="Straight Connector 149">
                      <a:extLst>
                        <a:ext uri="{FF2B5EF4-FFF2-40B4-BE49-F238E27FC236}">
                          <a16:creationId xmlns:a16="http://schemas.microsoft.com/office/drawing/2014/main" id="{DFAE8A31-E421-2FC1-AD5E-52C16B74BF0C}"/>
                        </a:ext>
                      </a:extLst>
                    </p:cNvPr>
                    <p:cNvCxnSpPr>
                      <a:cxnSpLocks/>
                      <a:stCxn id="146" idx="2"/>
                      <a:endCxn id="14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7926214-BC8A-184F-01FC-D1D411BD6668}"/>
                        </a:ext>
                      </a:extLst>
                    </p:cNvPr>
                    <p:cNvCxnSpPr>
                      <a:stCxn id="149" idx="2"/>
                      <a:endCxn id="148"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25C616D-79A9-ED06-0124-11E494646734}"/>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C5AAA2F1-844A-8082-8D04-3D1CCAE4A03C}"/>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54" name="Straight Connector 153">
                      <a:extLst>
                        <a:ext uri="{FF2B5EF4-FFF2-40B4-BE49-F238E27FC236}">
                          <a16:creationId xmlns:a16="http://schemas.microsoft.com/office/drawing/2014/main" id="{105DCF54-146B-CC45-7E88-A5CA7E5A0DF8}"/>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5" name="Rectangle 154">
                      <a:extLst>
                        <a:ext uri="{FF2B5EF4-FFF2-40B4-BE49-F238E27FC236}">
                          <a16:creationId xmlns:a16="http://schemas.microsoft.com/office/drawing/2014/main" id="{945C8DA2-50E3-0A47-9553-835510C07B66}"/>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D8C00D-744C-61EE-8AD2-6210D4421E89}"/>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0" name="TextBox 139">
                        <a:extLst>
                          <a:ext uri="{FF2B5EF4-FFF2-40B4-BE49-F238E27FC236}">
                            <a16:creationId xmlns:a16="http://schemas.microsoft.com/office/drawing/2014/main" id="{26D8C00D-744C-61EE-8AD2-6210D4421E89}"/>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4"/>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DF65991-9E82-94A4-0ED5-0E10D7A98A05}"/>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1" name="TextBox 140">
                        <a:extLst>
                          <a:ext uri="{FF2B5EF4-FFF2-40B4-BE49-F238E27FC236}">
                            <a16:creationId xmlns:a16="http://schemas.microsoft.com/office/drawing/2014/main" id="{2DF65991-9E82-94A4-0ED5-0E10D7A98A05}"/>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5"/>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3BF1AA7-A19F-407B-581D-8498B596C55C}"/>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2" name="TextBox 141">
                        <a:extLst>
                          <a:ext uri="{FF2B5EF4-FFF2-40B4-BE49-F238E27FC236}">
                            <a16:creationId xmlns:a16="http://schemas.microsoft.com/office/drawing/2014/main" id="{53BF1AA7-A19F-407B-581D-8498B596C55C}"/>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6"/>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346462F0-231C-8C58-8D10-B0525B005CC1}"/>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43" name="TextBox 142">
                        <a:extLst>
                          <a:ext uri="{FF2B5EF4-FFF2-40B4-BE49-F238E27FC236}">
                            <a16:creationId xmlns:a16="http://schemas.microsoft.com/office/drawing/2014/main" id="{346462F0-231C-8C58-8D10-B0525B005CC1}"/>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7"/>
                        <a:stretch>
                          <a:fillRect t="-8197" b="-26230"/>
                        </a:stretch>
                      </a:blipFill>
                      <a:ln>
                        <a:noFill/>
                      </a:ln>
                    </p:spPr>
                    <p:txBody>
                      <a:bodyPr/>
                      <a:lstStyle/>
                      <a:p>
                        <a:r>
                          <a:rPr lang="en-US">
                            <a:noFill/>
                          </a:rPr>
                          <a:t> </a:t>
                        </a:r>
                      </a:p>
                    </p:txBody>
                  </p:sp>
                </mc:Fallback>
              </mc:AlternateContent>
            </p:grpSp>
            <p:sp>
              <p:nvSpPr>
                <p:cNvPr id="138" name="Oval 137">
                  <a:extLst>
                    <a:ext uri="{FF2B5EF4-FFF2-40B4-BE49-F238E27FC236}">
                      <a16:creationId xmlns:a16="http://schemas.microsoft.com/office/drawing/2014/main" id="{957203ED-CD49-7530-3EE5-FEAB81E726BD}"/>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35" name="Straight Connector 134">
                <a:extLst>
                  <a:ext uri="{FF2B5EF4-FFF2-40B4-BE49-F238E27FC236}">
                    <a16:creationId xmlns:a16="http://schemas.microsoft.com/office/drawing/2014/main" id="{254D10E6-D1EC-3DF0-48FE-2C4146C88EF2}"/>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F2898A-34D6-6A6E-D302-53A5251CBF71}"/>
                  </a:ext>
                </a:extLst>
              </p:cNvPr>
              <p:cNvCxnSpPr>
                <a:cxnSpLocks/>
                <a:stCxn id="149"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3" name="Arrow: Up 212">
              <a:extLst>
                <a:ext uri="{FF2B5EF4-FFF2-40B4-BE49-F238E27FC236}">
                  <a16:creationId xmlns:a16="http://schemas.microsoft.com/office/drawing/2014/main" id="{EAA4B94F-DAF0-5F81-BFD4-EE63EC0F4D88}"/>
                </a:ext>
              </a:extLst>
            </p:cNvPr>
            <p:cNvSpPr/>
            <p:nvPr/>
          </p:nvSpPr>
          <p:spPr>
            <a:xfrm>
              <a:off x="8957109" y="1530765"/>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2" name="Group 211">
            <a:extLst>
              <a:ext uri="{FF2B5EF4-FFF2-40B4-BE49-F238E27FC236}">
                <a16:creationId xmlns:a16="http://schemas.microsoft.com/office/drawing/2014/main" id="{E833017A-2F84-F6ED-6FA0-23BF90C51A78}"/>
              </a:ext>
            </a:extLst>
          </p:cNvPr>
          <p:cNvGrpSpPr/>
          <p:nvPr/>
        </p:nvGrpSpPr>
        <p:grpSpPr>
          <a:xfrm>
            <a:off x="1391174" y="1515277"/>
            <a:ext cx="4860754" cy="3775706"/>
            <a:chOff x="1391174" y="1515277"/>
            <a:chExt cx="4860754" cy="3775706"/>
          </a:xfrm>
        </p:grpSpPr>
        <p:grpSp>
          <p:nvGrpSpPr>
            <p:cNvPr id="125" name="Group 124">
              <a:extLst>
                <a:ext uri="{FF2B5EF4-FFF2-40B4-BE49-F238E27FC236}">
                  <a16:creationId xmlns:a16="http://schemas.microsoft.com/office/drawing/2014/main" id="{BA822E46-0506-3564-6088-57E4E378EC03}"/>
                </a:ext>
              </a:extLst>
            </p:cNvPr>
            <p:cNvGrpSpPr/>
            <p:nvPr/>
          </p:nvGrpSpPr>
          <p:grpSpPr>
            <a:xfrm>
              <a:off x="1391174" y="1738837"/>
              <a:ext cx="4860754" cy="3552146"/>
              <a:chOff x="2028554" y="1847687"/>
              <a:chExt cx="4860754" cy="3552146"/>
            </a:xfrm>
          </p:grpSpPr>
          <p:grpSp>
            <p:nvGrpSpPr>
              <p:cNvPr id="116" name="Group 115">
                <a:extLst>
                  <a:ext uri="{FF2B5EF4-FFF2-40B4-BE49-F238E27FC236}">
                    <a16:creationId xmlns:a16="http://schemas.microsoft.com/office/drawing/2014/main" id="{55700799-DA6E-C224-85A3-BC93BD0CCF3E}"/>
                  </a:ext>
                </a:extLst>
              </p:cNvPr>
              <p:cNvGrpSpPr/>
              <p:nvPr/>
            </p:nvGrpSpPr>
            <p:grpSpPr>
              <a:xfrm>
                <a:off x="2028554" y="1847687"/>
                <a:ext cx="4860754" cy="3552146"/>
                <a:chOff x="2028554" y="1847687"/>
                <a:chExt cx="4860754" cy="3552146"/>
              </a:xfrm>
            </p:grpSpPr>
            <p:grpSp>
              <p:nvGrpSpPr>
                <p:cNvPr id="110" name="Group 109">
                  <a:extLst>
                    <a:ext uri="{FF2B5EF4-FFF2-40B4-BE49-F238E27FC236}">
                      <a16:creationId xmlns:a16="http://schemas.microsoft.com/office/drawing/2014/main" id="{111E24A2-D16D-4C0A-D49E-F4C6F17A3093}"/>
                    </a:ext>
                  </a:extLst>
                </p:cNvPr>
                <p:cNvGrpSpPr/>
                <p:nvPr/>
              </p:nvGrpSpPr>
              <p:grpSpPr>
                <a:xfrm>
                  <a:off x="2028554" y="1847687"/>
                  <a:ext cx="4860754" cy="3552146"/>
                  <a:chOff x="2020386" y="2230570"/>
                  <a:chExt cx="4860754" cy="3552146"/>
                </a:xfrm>
              </p:grpSpPr>
              <p:grpSp>
                <p:nvGrpSpPr>
                  <p:cNvPr id="27" name="Group 26">
                    <a:extLst>
                      <a:ext uri="{FF2B5EF4-FFF2-40B4-BE49-F238E27FC236}">
                        <a16:creationId xmlns:a16="http://schemas.microsoft.com/office/drawing/2014/main" id="{ECB2D60F-B999-D7AB-D802-6DBD35037637}"/>
                      </a:ext>
                    </a:extLst>
                  </p:cNvPr>
                  <p:cNvGrpSpPr/>
                  <p:nvPr/>
                </p:nvGrpSpPr>
                <p:grpSpPr>
                  <a:xfrm>
                    <a:off x="3129280" y="2590800"/>
                    <a:ext cx="2692400" cy="3131820"/>
                    <a:chOff x="2529840" y="3261360"/>
                    <a:chExt cx="2692400" cy="3131820"/>
                  </a:xfrm>
                </p:grpSpPr>
                <p:sp>
                  <p:nvSpPr>
                    <p:cNvPr id="15" name="Oval 14">
                      <a:extLst>
                        <a:ext uri="{FF2B5EF4-FFF2-40B4-BE49-F238E27FC236}">
                          <a16:creationId xmlns:a16="http://schemas.microsoft.com/office/drawing/2014/main" id="{F33D0CE3-18BC-0912-C58E-EACC84C63A9D}"/>
                        </a:ext>
                      </a:extLst>
                    </p:cNvPr>
                    <p:cNvSpPr/>
                    <p:nvPr/>
                  </p:nvSpPr>
                  <p:spPr>
                    <a:xfrm>
                      <a:off x="3327399" y="3350260"/>
                      <a:ext cx="1087120" cy="20066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 name="Oval 4">
                      <a:extLst>
                        <a:ext uri="{FF2B5EF4-FFF2-40B4-BE49-F238E27FC236}">
                          <a16:creationId xmlns:a16="http://schemas.microsoft.com/office/drawing/2014/main" id="{2A1FDB95-9814-57E8-5E89-0BAAB2E3DC48}"/>
                        </a:ext>
                      </a:extLst>
                    </p:cNvPr>
                    <p:cNvSpPr/>
                    <p:nvPr/>
                  </p:nvSpPr>
                  <p:spPr>
                    <a:xfrm>
                      <a:off x="2529840" y="3261360"/>
                      <a:ext cx="2692400" cy="2743200"/>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AF50FD8-C2D1-FB68-08F0-81F5EEEB3DEB}"/>
                        </a:ext>
                      </a:extLst>
                    </p:cNvPr>
                    <p:cNvSpPr/>
                    <p:nvPr/>
                  </p:nvSpPr>
                  <p:spPr>
                    <a:xfrm>
                      <a:off x="3779520" y="3261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0AD6EA88-6122-1D8C-A03B-696A2FDD6D0C}"/>
                        </a:ext>
                      </a:extLst>
                    </p:cNvPr>
                    <p:cNvSpPr/>
                    <p:nvPr/>
                  </p:nvSpPr>
                  <p:spPr>
                    <a:xfrm>
                      <a:off x="3779520" y="5039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EACEC8CE-407F-BBAE-CF44-728C421A3DE5}"/>
                        </a:ext>
                      </a:extLst>
                    </p:cNvPr>
                    <p:cNvSpPr/>
                    <p:nvPr/>
                  </p:nvSpPr>
                  <p:spPr>
                    <a:xfrm rot="16200000">
                      <a:off x="46380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CB73FC9-1DDE-4435-EF23-32DBF360C1FA}"/>
                        </a:ext>
                      </a:extLst>
                    </p:cNvPr>
                    <p:cNvSpPr/>
                    <p:nvPr/>
                  </p:nvSpPr>
                  <p:spPr>
                    <a:xfrm rot="16200000">
                      <a:off x="2910840" y="4150360"/>
                      <a:ext cx="203200" cy="9652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BE9AC3DF-0D63-1C23-031C-8F476C83A425}"/>
                        </a:ext>
                      </a:extLst>
                    </p:cNvPr>
                    <p:cNvCxnSpPr>
                      <a:cxnSpLocks/>
                      <a:stCxn id="6" idx="2"/>
                      <a:endCxn id="7" idx="0"/>
                    </p:cNvCxnSpPr>
                    <p:nvPr/>
                  </p:nvCxnSpPr>
                  <p:spPr>
                    <a:xfrm>
                      <a:off x="3881120" y="4226560"/>
                      <a:ext cx="0" cy="81280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A0CD35A-BC35-9C0F-F9AB-9DA1716EF045}"/>
                        </a:ext>
                      </a:extLst>
                    </p:cNvPr>
                    <p:cNvCxnSpPr>
                      <a:stCxn id="10" idx="2"/>
                      <a:endCxn id="9" idx="0"/>
                    </p:cNvCxnSpPr>
                    <p:nvPr/>
                  </p:nvCxnSpPr>
                  <p:spPr>
                    <a:xfrm>
                      <a:off x="3495040" y="4632960"/>
                      <a:ext cx="7620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8D78C63-3CA4-4F70-ECEB-63A03737F66A}"/>
                        </a:ext>
                      </a:extLst>
                    </p:cNvPr>
                    <p:cNvCxnSpPr>
                      <a:cxnSpLocks/>
                    </p:cNvCxnSpPr>
                    <p:nvPr/>
                  </p:nvCxnSpPr>
                  <p:spPr>
                    <a:xfrm>
                      <a:off x="3616960" y="5252720"/>
                      <a:ext cx="16256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89BB70E9-0340-71EB-BECD-96A11FE53C39}"/>
                        </a:ext>
                      </a:extLst>
                    </p:cNvPr>
                    <p:cNvSpPr/>
                    <p:nvPr/>
                  </p:nvSpPr>
                  <p:spPr>
                    <a:xfrm>
                      <a:off x="3641724" y="5902960"/>
                      <a:ext cx="340995" cy="19050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36863DB2-D51F-E037-CF37-1C6ACAC8A5A2}"/>
                        </a:ext>
                      </a:extLst>
                    </p:cNvPr>
                    <p:cNvCxnSpPr>
                      <a:cxnSpLocks/>
                    </p:cNvCxnSpPr>
                    <p:nvPr/>
                  </p:nvCxnSpPr>
                  <p:spPr>
                    <a:xfrm flipH="1">
                      <a:off x="3982720" y="5252720"/>
                      <a:ext cx="146050" cy="75184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C22EA11-99F7-E802-BA14-46A0A023DDB1}"/>
                        </a:ext>
                      </a:extLst>
                    </p:cNvPr>
                    <p:cNvSpPr/>
                    <p:nvPr/>
                  </p:nvSpPr>
                  <p:spPr>
                    <a:xfrm>
                      <a:off x="3430270" y="5641340"/>
                      <a:ext cx="203200" cy="75184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16CB35C-61BB-1880-A4AD-D278EC427F64}"/>
                          </a:ext>
                        </a:extLst>
                      </p:cNvPr>
                      <p:cNvSpPr txBox="1"/>
                      <p:nvPr/>
                    </p:nvSpPr>
                    <p:spPr>
                      <a:xfrm>
                        <a:off x="4163326" y="5413384"/>
                        <a:ext cx="957313"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6" name="TextBox 105">
                        <a:extLst>
                          <a:ext uri="{FF2B5EF4-FFF2-40B4-BE49-F238E27FC236}">
                            <a16:creationId xmlns:a16="http://schemas.microsoft.com/office/drawing/2014/main" id="{F16CB35C-61BB-1880-A4AD-D278EC427F64}"/>
                          </a:ext>
                        </a:extLst>
                      </p:cNvPr>
                      <p:cNvSpPr txBox="1">
                        <a:spLocks noRot="1" noChangeAspect="1" noMove="1" noResize="1" noEditPoints="1" noAdjustHandles="1" noChangeArrowheads="1" noChangeShapeType="1" noTextEdit="1"/>
                      </p:cNvSpPr>
                      <p:nvPr/>
                    </p:nvSpPr>
                    <p:spPr>
                      <a:xfrm>
                        <a:off x="4163326" y="5413384"/>
                        <a:ext cx="957313" cy="369332"/>
                      </a:xfrm>
                      <a:prstGeom prst="rect">
                        <a:avLst/>
                      </a:prstGeom>
                      <a:blipFill>
                        <a:blip r:embed="rId8"/>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A79BC77-1B6A-DF19-031E-29D69A5EB62B}"/>
                          </a:ext>
                        </a:extLst>
                      </p:cNvPr>
                      <p:cNvSpPr txBox="1"/>
                      <p:nvPr/>
                    </p:nvSpPr>
                    <p:spPr>
                      <a:xfrm>
                        <a:off x="5798792" y="3783456"/>
                        <a:ext cx="1082348"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90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7" name="TextBox 106">
                        <a:extLst>
                          <a:ext uri="{FF2B5EF4-FFF2-40B4-BE49-F238E27FC236}">
                            <a16:creationId xmlns:a16="http://schemas.microsoft.com/office/drawing/2014/main" id="{AA79BC77-1B6A-DF19-031E-29D69A5EB62B}"/>
                          </a:ext>
                        </a:extLst>
                      </p:cNvPr>
                      <p:cNvSpPr txBox="1">
                        <a:spLocks noRot="1" noChangeAspect="1" noMove="1" noResize="1" noEditPoints="1" noAdjustHandles="1" noChangeArrowheads="1" noChangeShapeType="1" noTextEdit="1"/>
                      </p:cNvSpPr>
                      <p:nvPr/>
                    </p:nvSpPr>
                    <p:spPr>
                      <a:xfrm>
                        <a:off x="5798792" y="3783456"/>
                        <a:ext cx="1082348" cy="369332"/>
                      </a:xfrm>
                      <a:prstGeom prst="rect">
                        <a:avLst/>
                      </a:prstGeom>
                      <a:blipFill>
                        <a:blip r:embed="rId9"/>
                        <a:stretch>
                          <a:fillRect t="-819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EFD9911-899A-A694-B035-3B00CDE528F4}"/>
                          </a:ext>
                        </a:extLst>
                      </p:cNvPr>
                      <p:cNvSpPr txBox="1"/>
                      <p:nvPr/>
                    </p:nvSpPr>
                    <p:spPr>
                      <a:xfrm>
                        <a:off x="3996323" y="2230570"/>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180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8" name="TextBox 107">
                        <a:extLst>
                          <a:ext uri="{FF2B5EF4-FFF2-40B4-BE49-F238E27FC236}">
                            <a16:creationId xmlns:a16="http://schemas.microsoft.com/office/drawing/2014/main" id="{8EFD9911-899A-A694-B035-3B00CDE528F4}"/>
                          </a:ext>
                        </a:extLst>
                      </p:cNvPr>
                      <p:cNvSpPr txBox="1">
                        <a:spLocks noRot="1" noChangeAspect="1" noMove="1" noResize="1" noEditPoints="1" noAdjustHandles="1" noChangeArrowheads="1" noChangeShapeType="1" noTextEdit="1"/>
                      </p:cNvSpPr>
                      <p:nvPr/>
                    </p:nvSpPr>
                    <p:spPr>
                      <a:xfrm>
                        <a:off x="3996323" y="2230570"/>
                        <a:ext cx="1207382" cy="369332"/>
                      </a:xfrm>
                      <a:prstGeom prst="rect">
                        <a:avLst/>
                      </a:prstGeom>
                      <a:blipFill>
                        <a:blip r:embed="rId10"/>
                        <a:stretch>
                          <a:fillRect t="-6557" b="-2623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E9259F6-9B69-85A9-7278-B025A5B80128}"/>
                          </a:ext>
                        </a:extLst>
                      </p:cNvPr>
                      <p:cNvSpPr txBox="1"/>
                      <p:nvPr/>
                    </p:nvSpPr>
                    <p:spPr>
                      <a:xfrm>
                        <a:off x="2020386" y="3783227"/>
                        <a:ext cx="1207382" cy="369332"/>
                      </a:xfrm>
                      <a:prstGeom prst="rect">
                        <a:avLst/>
                      </a:prstGeom>
                      <a:noFill/>
                      <a:ln>
                        <a:noFill/>
                      </a:ln>
                    </p:spPr>
                    <p:txBody>
                      <a:bodyPr wrap="none" rtlCol="0">
                        <a:spAutoFit/>
                      </a:bodyPr>
                      <a:lstStyle/>
                      <a:p>
                        <a14:m>
                          <m:oMath xmlns:m="http://schemas.openxmlformats.org/officeDocument/2006/math">
                            <m:r>
                              <m:rPr>
                                <m:sty m:val="p"/>
                              </m:rPr>
                              <a:rPr lang="en-US" i="1" noProof="0" smtClean="0">
                                <a:latin typeface="Cambria Math" panose="02040503050406030204" pitchFamily="18" charset="0"/>
                                <a:ea typeface="Cambria Math" panose="02040503050406030204" pitchFamily="18" charset="0"/>
                              </a:rPr>
                              <m:t>Ψ</m:t>
                            </m:r>
                            <m:r>
                              <a:rPr lang="en-US" i="1" baseline="30000"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m:t>
                            </m:r>
                          </m:oMath>
                        </a14:m>
                        <a:r>
                          <a:rPr lang="en-US" noProof="0" dirty="0"/>
                          <a:t> 270</a:t>
                        </a:r>
                        <a:r>
                          <a:rPr lang="en-US" baseline="30000" noProof="0" dirty="0">
                            <a:ea typeface="Cambria Math" panose="02040503050406030204" pitchFamily="18" charset="0"/>
                          </a:rPr>
                          <a:t> </a:t>
                        </a:r>
                        <a14:m>
                          <m:oMath xmlns:m="http://schemas.openxmlformats.org/officeDocument/2006/math">
                            <m:r>
                              <a:rPr lang="en-US" i="1" baseline="30000" noProof="0" smtClean="0">
                                <a:latin typeface="Cambria Math" panose="02040503050406030204" pitchFamily="18" charset="0"/>
                                <a:ea typeface="Cambria Math" panose="02040503050406030204" pitchFamily="18" charset="0"/>
                              </a:rPr>
                              <m:t>∘</m:t>
                            </m:r>
                          </m:oMath>
                        </a14:m>
                        <a:endParaRPr lang="en-US" noProof="0" dirty="0"/>
                      </a:p>
                    </p:txBody>
                  </p:sp>
                </mc:Choice>
                <mc:Fallback xmlns="">
                  <p:sp>
                    <p:nvSpPr>
                      <p:cNvPr id="109" name="TextBox 108">
                        <a:extLst>
                          <a:ext uri="{FF2B5EF4-FFF2-40B4-BE49-F238E27FC236}">
                            <a16:creationId xmlns:a16="http://schemas.microsoft.com/office/drawing/2014/main" id="{DE9259F6-9B69-85A9-7278-B025A5B80128}"/>
                          </a:ext>
                        </a:extLst>
                      </p:cNvPr>
                      <p:cNvSpPr txBox="1">
                        <a:spLocks noRot="1" noChangeAspect="1" noMove="1" noResize="1" noEditPoints="1" noAdjustHandles="1" noChangeArrowheads="1" noChangeShapeType="1" noTextEdit="1"/>
                      </p:cNvSpPr>
                      <p:nvPr/>
                    </p:nvSpPr>
                    <p:spPr>
                      <a:xfrm>
                        <a:off x="2020386" y="3783227"/>
                        <a:ext cx="1207382" cy="369332"/>
                      </a:xfrm>
                      <a:prstGeom prst="rect">
                        <a:avLst/>
                      </a:prstGeom>
                      <a:blipFill>
                        <a:blip r:embed="rId11"/>
                        <a:stretch>
                          <a:fillRect t="-8197" b="-26230"/>
                        </a:stretch>
                      </a:blipFill>
                      <a:ln>
                        <a:noFill/>
                      </a:ln>
                    </p:spPr>
                    <p:txBody>
                      <a:bodyPr/>
                      <a:lstStyle/>
                      <a:p>
                        <a:r>
                          <a:rPr lang="en-US">
                            <a:noFill/>
                          </a:rPr>
                          <a:t> </a:t>
                        </a:r>
                      </a:p>
                    </p:txBody>
                  </p:sp>
                </mc:Fallback>
              </mc:AlternateContent>
            </p:grpSp>
            <p:sp>
              <p:nvSpPr>
                <p:cNvPr id="115" name="Oval 114">
                  <a:extLst>
                    <a:ext uri="{FF2B5EF4-FFF2-40B4-BE49-F238E27FC236}">
                      <a16:creationId xmlns:a16="http://schemas.microsoft.com/office/drawing/2014/main" id="{2B56D4CA-76FC-EDFF-EC86-1AA2B47F1F3E}"/>
                    </a:ext>
                  </a:extLst>
                </p:cNvPr>
                <p:cNvSpPr/>
                <p:nvPr/>
              </p:nvSpPr>
              <p:spPr>
                <a:xfrm>
                  <a:off x="4409090" y="3489616"/>
                  <a:ext cx="162419" cy="192212"/>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cxnSp>
            <p:nvCxnSpPr>
              <p:cNvPr id="118" name="Straight Connector 117">
                <a:extLst>
                  <a:ext uri="{FF2B5EF4-FFF2-40B4-BE49-F238E27FC236}">
                    <a16:creationId xmlns:a16="http://schemas.microsoft.com/office/drawing/2014/main" id="{B7AB0019-7980-A3D7-8BA1-8DA1924F089D}"/>
                  </a:ext>
                </a:extLst>
              </p:cNvPr>
              <p:cNvCxnSpPr/>
              <p:nvPr/>
            </p:nvCxnSpPr>
            <p:spPr>
              <a:xfrm>
                <a:off x="4478567" y="2206203"/>
                <a:ext cx="10161" cy="27576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0CBDBE-5D0E-7823-065C-1D3B90B4F678}"/>
                  </a:ext>
                </a:extLst>
              </p:cNvPr>
              <p:cNvCxnSpPr>
                <a:cxnSpLocks/>
                <a:stCxn id="10" idx="0"/>
              </p:cNvCxnSpPr>
              <p:nvPr/>
            </p:nvCxnSpPr>
            <p:spPr>
              <a:xfrm>
                <a:off x="3137448" y="3579517"/>
                <a:ext cx="270397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1" name="Arrow: Up 210">
              <a:extLst>
                <a:ext uri="{FF2B5EF4-FFF2-40B4-BE49-F238E27FC236}">
                  <a16:creationId xmlns:a16="http://schemas.microsoft.com/office/drawing/2014/main" id="{070AC373-FD20-61C8-D675-533CC4D6A8CD}"/>
                </a:ext>
              </a:extLst>
            </p:cNvPr>
            <p:cNvSpPr/>
            <p:nvPr/>
          </p:nvSpPr>
          <p:spPr>
            <a:xfrm>
              <a:off x="3771710" y="1515277"/>
              <a:ext cx="177175" cy="253052"/>
            </a:xfrm>
            <a:prstGeom prst="upArrow">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grpSp>
      <p:grpSp>
        <p:nvGrpSpPr>
          <p:cNvPr id="217" name="Group 216">
            <a:extLst>
              <a:ext uri="{FF2B5EF4-FFF2-40B4-BE49-F238E27FC236}">
                <a16:creationId xmlns:a16="http://schemas.microsoft.com/office/drawing/2014/main" id="{58D3A29D-4A68-9D20-1B81-B529A1569106}"/>
              </a:ext>
            </a:extLst>
          </p:cNvPr>
          <p:cNvGrpSpPr/>
          <p:nvPr/>
        </p:nvGrpSpPr>
        <p:grpSpPr>
          <a:xfrm>
            <a:off x="10959877" y="1780873"/>
            <a:ext cx="751470" cy="450150"/>
            <a:chOff x="11083299" y="1777538"/>
            <a:chExt cx="751470" cy="450150"/>
          </a:xfrm>
        </p:grpSpPr>
        <p:sp>
          <p:nvSpPr>
            <p:cNvPr id="215" name="TextBox 214">
              <a:extLst>
                <a:ext uri="{FF2B5EF4-FFF2-40B4-BE49-F238E27FC236}">
                  <a16:creationId xmlns:a16="http://schemas.microsoft.com/office/drawing/2014/main" id="{36E3A6EA-4784-2589-1A9F-13B1FF16A448}"/>
                </a:ext>
              </a:extLst>
            </p:cNvPr>
            <p:cNvSpPr txBox="1"/>
            <p:nvPr/>
          </p:nvSpPr>
          <p:spPr>
            <a:xfrm>
              <a:off x="11083299" y="1858356"/>
              <a:ext cx="551369" cy="369332"/>
            </a:xfrm>
            <a:prstGeom prst="rect">
              <a:avLst/>
            </a:prstGeom>
            <a:noFill/>
          </p:spPr>
          <p:txBody>
            <a:bodyPr wrap="none" rtlCol="0">
              <a:spAutoFit/>
            </a:bodyPr>
            <a:lstStyle/>
            <a:p>
              <a:r>
                <a:rPr lang="en-US" b="1" noProof="0" dirty="0">
                  <a:solidFill>
                    <a:srgbClr val="FF0000"/>
                  </a:solidFill>
                </a:rPr>
                <a:t>Lift</a:t>
              </a:r>
            </a:p>
          </p:txBody>
        </p:sp>
        <p:sp>
          <p:nvSpPr>
            <p:cNvPr id="216" name="Arrow: Up 215">
              <a:extLst>
                <a:ext uri="{FF2B5EF4-FFF2-40B4-BE49-F238E27FC236}">
                  <a16:creationId xmlns:a16="http://schemas.microsoft.com/office/drawing/2014/main" id="{1013EEF4-393F-1C25-B0B7-6A6B8081AC32}"/>
                </a:ext>
              </a:extLst>
            </p:cNvPr>
            <p:cNvSpPr/>
            <p:nvPr/>
          </p:nvSpPr>
          <p:spPr>
            <a:xfrm>
              <a:off x="11615104" y="1777538"/>
              <a:ext cx="219665" cy="36933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18" name="Group 217">
            <a:extLst>
              <a:ext uri="{FF2B5EF4-FFF2-40B4-BE49-F238E27FC236}">
                <a16:creationId xmlns:a16="http://schemas.microsoft.com/office/drawing/2014/main" id="{36E6407D-38AE-04CC-19DE-23EFF000B838}"/>
              </a:ext>
            </a:extLst>
          </p:cNvPr>
          <p:cNvGrpSpPr/>
          <p:nvPr/>
        </p:nvGrpSpPr>
        <p:grpSpPr>
          <a:xfrm>
            <a:off x="6628357" y="4787967"/>
            <a:ext cx="678525" cy="438249"/>
            <a:chOff x="11155895" y="1779004"/>
            <a:chExt cx="678525" cy="438249"/>
          </a:xfrm>
        </p:grpSpPr>
        <p:sp>
          <p:nvSpPr>
            <p:cNvPr id="219" name="TextBox 218">
              <a:extLst>
                <a:ext uri="{FF2B5EF4-FFF2-40B4-BE49-F238E27FC236}">
                  <a16:creationId xmlns:a16="http://schemas.microsoft.com/office/drawing/2014/main" id="{BE32FC99-91DF-23F9-12B6-7A97C602C44D}"/>
                </a:ext>
              </a:extLst>
            </p:cNvPr>
            <p:cNvSpPr txBox="1"/>
            <p:nvPr/>
          </p:nvSpPr>
          <p:spPr>
            <a:xfrm>
              <a:off x="11155895" y="1779004"/>
              <a:ext cx="551369" cy="369332"/>
            </a:xfrm>
            <a:prstGeom prst="rect">
              <a:avLst/>
            </a:prstGeom>
            <a:noFill/>
          </p:spPr>
          <p:txBody>
            <a:bodyPr wrap="none" rtlCol="0">
              <a:spAutoFit/>
            </a:bodyPr>
            <a:lstStyle/>
            <a:p>
              <a:r>
                <a:rPr lang="en-US" b="1" noProof="0" dirty="0">
                  <a:solidFill>
                    <a:srgbClr val="0070C0"/>
                  </a:solidFill>
                </a:rPr>
                <a:t>Lift</a:t>
              </a:r>
            </a:p>
          </p:txBody>
        </p:sp>
        <p:sp>
          <p:nvSpPr>
            <p:cNvPr id="220" name="Arrow: Up 219">
              <a:extLst>
                <a:ext uri="{FF2B5EF4-FFF2-40B4-BE49-F238E27FC236}">
                  <a16:creationId xmlns:a16="http://schemas.microsoft.com/office/drawing/2014/main" id="{8820B9B7-82E3-412B-CAA9-82DD2BCDBAB1}"/>
                </a:ext>
              </a:extLst>
            </p:cNvPr>
            <p:cNvSpPr/>
            <p:nvPr/>
          </p:nvSpPr>
          <p:spPr>
            <a:xfrm rot="10800000">
              <a:off x="11614755" y="1847921"/>
              <a:ext cx="219665" cy="369332"/>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70C0"/>
                </a:solidFill>
              </a:endParaRPr>
            </a:p>
          </p:txBody>
        </p:sp>
      </p:grpSp>
    </p:spTree>
    <p:extLst>
      <p:ext uri="{BB962C8B-B14F-4D97-AF65-F5344CB8AC3E}">
        <p14:creationId xmlns:p14="http://schemas.microsoft.com/office/powerpoint/2010/main" val="2240163616"/>
      </p:ext>
    </p:extLst>
  </p:cSld>
  <p:clrMapOvr>
    <a:masterClrMapping/>
  </p:clrMapOvr>
</p:sld>
</file>

<file path=ppt/theme/theme1.xml><?xml version="1.0" encoding="utf-8"?>
<a:theme xmlns:a="http://schemas.openxmlformats.org/drawingml/2006/main" name="Giris-DersAdi-İcindekil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erik-Yazi-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is-Ekranlar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Paketi-AktiviteHatırlatıcıEkranV6">
  <a:themeElements>
    <a:clrScheme name="Custom 1">
      <a:dk1>
        <a:sysClr val="windowText" lastClr="000000"/>
      </a:dk1>
      <a:lt1>
        <a:sysClr val="window" lastClr="FFFFFF"/>
      </a:lt1>
      <a:dk2>
        <a:srgbClr val="40404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Paketi-AktiviteHatırlatıcıEkranV6" id="{8D20D24E-D4F1-48AC-A0AF-92D422ED5F13}" vid="{DA87793B-ED3F-4176-951E-FE87B3B983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7783A00DF85347BF1200DA3CC13D87" ma:contentTypeVersion="4" ma:contentTypeDescription="Create a new document." ma:contentTypeScope="" ma:versionID="5ee08ed0470e8744f73770a69177f429">
  <xsd:schema xmlns:xsd="http://www.w3.org/2001/XMLSchema" xmlns:xs="http://www.w3.org/2001/XMLSchema" xmlns:p="http://schemas.microsoft.com/office/2006/metadata/properties" xmlns:ns2="4301277a-f155-4d8e-8ca8-a4137974edf4" xmlns:ns3="6f4b20aa-0208-4d58-b3d7-f4341f5789c8" targetNamespace="http://schemas.microsoft.com/office/2006/metadata/properties" ma:root="true" ma:fieldsID="8a5e6111610661fa12e75f3a57835f6d" ns2:_="" ns3:_="">
    <xsd:import namespace="4301277a-f155-4d8e-8ca8-a4137974edf4"/>
    <xsd:import namespace="6f4b20aa-0208-4d58-b3d7-f4341f5789c8"/>
    <xsd:element name="properties">
      <xsd:complexType>
        <xsd:sequence>
          <xsd:element name="documentManagement">
            <xsd:complexType>
              <xsd:all>
                <xsd:element ref="ns2:Company" minOccurs="0"/>
                <xsd:element ref="ns3:SharedWithUsers" minOccurs="0"/>
                <xsd:element ref="ns2:Folder_x0020_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1277a-f155-4d8e-8ca8-a4137974edf4"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maxLength value="255"/>
        </xsd:restriction>
      </xsd:simpleType>
    </xsd:element>
    <xsd:element name="Folder_x0020_Owner" ma:index="10" nillable="true" ma:displayName="Folder Owner" ma:internalName="Folder_x0020_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b20aa-0208-4d58-b3d7-f4341f5789c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lder_x0020_Owner xmlns="4301277a-f155-4d8e-8ca8-a4137974edf4" xsi:nil="true"/>
    <Company xmlns="4301277a-f155-4d8e-8ca8-a4137974edf4" xsi:nil="true"/>
  </documentManagement>
</p:properties>
</file>

<file path=customXml/item3.xml><?xml version="1.0" encoding="utf-8"?>
<sisl xmlns:xsd="http://www.w3.org/2001/XMLSchema" xmlns:xsi="http://www.w3.org/2001/XMLSchema-instance" xmlns="http://www.boldonjames.com/2008/01/sie/internal/label" sislVersion="0" policy="3b2a402a-7aa0-470f-8732-c65458ab17ee" origin="userSelected">
  <element uid="e1754198-4df3-46ea-b2a6-499d3ff70d66" value=""/>
</sisl>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BCD54C-8A69-4CA9-8932-29B8BBCF02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1277a-f155-4d8e-8ca8-a4137974edf4"/>
    <ds:schemaRef ds:uri="6f4b20aa-0208-4d58-b3d7-f4341f578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BF29FA-AE06-4111-8F24-4E95049878F6}">
  <ds:schemaRefs>
    <ds:schemaRef ds:uri="http://schemas.microsoft.com/office/2006/metadata/properties"/>
    <ds:schemaRef ds:uri="http://schemas.microsoft.com/office/infopath/2007/PartnerControls"/>
    <ds:schemaRef ds:uri="4301277a-f155-4d8e-8ca8-a4137974edf4"/>
  </ds:schemaRefs>
</ds:datastoreItem>
</file>

<file path=customXml/itemProps3.xml><?xml version="1.0" encoding="utf-8"?>
<ds:datastoreItem xmlns:ds="http://schemas.openxmlformats.org/officeDocument/2006/customXml" ds:itemID="{34BF3ACA-710A-49E5-9200-288052AD8616}">
  <ds:schemaRefs>
    <ds:schemaRef ds:uri="http://www.w3.org/2001/XMLSchema"/>
    <ds:schemaRef ds:uri="http://www.boldonjames.com/2008/01/sie/internal/label"/>
  </ds:schemaRefs>
</ds:datastoreItem>
</file>

<file path=customXml/itemProps4.xml><?xml version="1.0" encoding="utf-8"?>
<ds:datastoreItem xmlns:ds="http://schemas.openxmlformats.org/officeDocument/2006/customXml" ds:itemID="{22BB95B4-351F-4AB2-AA5B-D2643ACEE5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17295</TotalTime>
  <Words>3155</Words>
  <Application>Microsoft Office PowerPoint</Application>
  <PresentationFormat>Geniş ekran</PresentationFormat>
  <Paragraphs>777</Paragraphs>
  <Slides>56</Slides>
  <Notes>31</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56</vt:i4>
      </vt:variant>
    </vt:vector>
  </HeadingPairs>
  <TitlesOfParts>
    <vt:vector size="67" baseType="lpstr">
      <vt:lpstr>Arial</vt:lpstr>
      <vt:lpstr>Calibri</vt:lpstr>
      <vt:lpstr>Cambria Math</vt:lpstr>
      <vt:lpstr>Montserrat</vt:lpstr>
      <vt:lpstr>Segoe UI</vt:lpstr>
      <vt:lpstr>Segoe UI Semibold</vt:lpstr>
      <vt:lpstr>Wingdings</vt:lpstr>
      <vt:lpstr>Giris-DersAdi-İcindekiler</vt:lpstr>
      <vt:lpstr>İcerik-Yazi-Ekranlari</vt:lpstr>
      <vt:lpstr>Bitis-Ekranlari</vt:lpstr>
      <vt:lpstr>TemaPaketi-AktiviteHatırlatıcıEkranV6</vt:lpstr>
      <vt:lpstr>HLK 201 Helicopter Design</vt:lpstr>
      <vt:lpstr>PowerPoint Sunusu</vt:lpstr>
      <vt:lpstr>PowerPoint Sunusu</vt:lpstr>
      <vt:lpstr>INTRODUCTION</vt:lpstr>
      <vt:lpstr>INTRODUCTION</vt:lpstr>
      <vt:lpstr>INTRODUCTION</vt:lpstr>
      <vt:lpstr>INTRODUCTION</vt:lpstr>
      <vt:lpstr>PowerPoint Sunusu</vt:lpstr>
      <vt:lpstr>FLIGHT REGIMES</vt:lpstr>
      <vt:lpstr>FLIGHT REGIMES</vt:lpstr>
      <vt:lpstr>FLIGHT REGIMES</vt:lpstr>
      <vt:lpstr>FLIGHT REGIMES</vt:lpstr>
      <vt:lpstr>PowerPoint Sunusu</vt:lpstr>
      <vt:lpstr>HELICOPTER AERODYNAMICS</vt:lpstr>
      <vt:lpstr>HELICOPTER AERODYNAMICS</vt:lpstr>
      <vt:lpstr>HELICOPTER AERODYNAMICS</vt:lpstr>
      <vt:lpstr>HELICOPTER AERODYNAMICS</vt:lpstr>
      <vt:lpstr>HELICOPTER AERODYNAMICS</vt:lpstr>
      <vt:lpstr>PowerPoint Sunusu</vt:lpstr>
      <vt:lpstr>POWER CONSUMPTIONS</vt:lpstr>
      <vt:lpstr>POWER CONSUMPTIONS</vt:lpstr>
      <vt:lpstr>POWER CONSUMPTIONS</vt:lpstr>
      <vt:lpstr>POWER CONSUMPTIONS</vt:lpstr>
      <vt:lpstr>POWER CONSUMPTIONS</vt:lpstr>
      <vt:lpstr>POWER CONSUMPTIONS</vt:lpstr>
      <vt:lpstr>POWER CONSUMPTIONS</vt:lpstr>
      <vt:lpstr>PowerPoint Sunusu</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MOMENTUM THEORY</vt:lpstr>
      <vt:lpstr>PowerPoint Sunusu</vt:lpstr>
      <vt:lpstr>BLADE ELEMENT THEORY</vt:lpstr>
      <vt:lpstr>BLADE ELEMENT THEORY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Kara</dc:creator>
  <cp:lastModifiedBy>volkan mert</cp:lastModifiedBy>
  <cp:revision>1209</cp:revision>
  <dcterms:created xsi:type="dcterms:W3CDTF">2022-04-22T06:49:53Z</dcterms:created>
  <dcterms:modified xsi:type="dcterms:W3CDTF">2026-02-01T16:42:15Z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44709957-55b0-48b6-a921-01d1c65307fe</vt:lpwstr>
  </property>
  <property fmtid="{D5CDD505-2E9C-101B-9397-08002B2CF9AE}" pid="3" name="bjClsUserRVM">
    <vt:lpwstr>[]</vt:lpwstr>
  </property>
  <property fmtid="{D5CDD505-2E9C-101B-9397-08002B2CF9AE}" pid="4" name="bjSaver">
    <vt:lpwstr>ahb0DBmp/edmVWA4qj+0loPMtmrKq3fo</vt:lpwstr>
  </property>
  <property fmtid="{D5CDD505-2E9C-101B-9397-08002B2CF9AE}" pid="5" name="bjDocumentSecurityLabel">
    <vt:lpwstr>TASNİF DIŞI - No Header</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uid="e1754198-4df3-46ea-b2a6-499d3ff70d66" value="" /&gt;&lt;/sisl&gt;</vt:lpwstr>
  </property>
  <property fmtid="{D5CDD505-2E9C-101B-9397-08002B2CF9AE}" pid="8" name="ContentTypeId">
    <vt:lpwstr>0x010100C17783A00DF85347BF1200DA3CC13D87</vt:lpwstr>
  </property>
</Properties>
</file>